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</p:sldMasterIdLst>
  <p:notesMasterIdLst>
    <p:notesMasterId r:id="rId26"/>
  </p:notesMasterIdLst>
  <p:handoutMasterIdLst>
    <p:handoutMasterId r:id="rId27"/>
  </p:handoutMasterIdLst>
  <p:sldIdLst>
    <p:sldId id="336" r:id="rId3"/>
    <p:sldId id="322" r:id="rId4"/>
    <p:sldId id="268" r:id="rId5"/>
    <p:sldId id="388" r:id="rId6"/>
    <p:sldId id="409" r:id="rId7"/>
    <p:sldId id="362" r:id="rId8"/>
    <p:sldId id="384" r:id="rId9"/>
    <p:sldId id="385" r:id="rId10"/>
    <p:sldId id="342" r:id="rId11"/>
    <p:sldId id="378" r:id="rId12"/>
    <p:sldId id="407" r:id="rId13"/>
    <p:sldId id="408" r:id="rId14"/>
    <p:sldId id="355" r:id="rId15"/>
    <p:sldId id="399" r:id="rId16"/>
    <p:sldId id="391" r:id="rId17"/>
    <p:sldId id="392" r:id="rId18"/>
    <p:sldId id="393" r:id="rId19"/>
    <p:sldId id="400" r:id="rId20"/>
    <p:sldId id="402" r:id="rId21"/>
    <p:sldId id="404" r:id="rId22"/>
    <p:sldId id="405" r:id="rId23"/>
    <p:sldId id="406" r:id="rId24"/>
    <p:sldId id="398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B6"/>
    <a:srgbClr val="000090"/>
    <a:srgbClr val="A3300A"/>
    <a:srgbClr val="9D4E00"/>
    <a:srgbClr val="894400"/>
    <a:srgbClr val="A95400"/>
    <a:srgbClr val="1D2AB3"/>
    <a:srgbClr val="E6CA1B"/>
    <a:srgbClr val="8F4700"/>
    <a:srgbClr val="005C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83" autoAdjust="0"/>
    <p:restoredTop sz="93429" autoAdjust="0"/>
  </p:normalViewPr>
  <p:slideViewPr>
    <p:cSldViewPr snapToGrid="0">
      <p:cViewPr varScale="1">
        <p:scale>
          <a:sx n="90" d="100"/>
          <a:sy n="90" d="100"/>
        </p:scale>
        <p:origin x="-280" y="-96"/>
      </p:cViewPr>
      <p:guideLst>
        <p:guide orient="horz" pos="336"/>
        <p:guide orient="horz" pos="789"/>
        <p:guide orient="horz" pos="665"/>
        <p:guide orient="horz" pos="1090"/>
        <p:guide orient="horz" pos="3424"/>
        <p:guide orient="horz" pos="3683"/>
        <p:guide pos="933"/>
        <p:guide pos="28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152" cy="73152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A98D4229-AF9F-4F33-B94F-91C52A2EC446}" type="datetimeFigureOut">
              <a:rPr lang="en-US"/>
              <a:pPr>
                <a:defRPr/>
              </a:pPr>
              <a:t>22/05/15</a:t>
            </a:fld>
            <a:endParaRPr lang="en-US"/>
          </a:p>
        </p:txBody>
      </p:sp>
      <p:sp>
        <p:nvSpPr>
          <p:cNvPr id="197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7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F16478EB-45CB-4431-B88F-D856CA985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17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648D3F7-69D6-4508-A1CD-158A77B5EAB5}" type="datetimeFigureOut">
              <a:rPr lang="en-US"/>
              <a:pPr>
                <a:defRPr/>
              </a:pPr>
              <a:t>22/05/15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D24E21C-4D1C-4B1A-9533-BC47A323DD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91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EB738E2-0CE0-46B0-A995-C61D001FBA95}" type="slidenum">
              <a:rPr lang="en-US" smtClean="0">
                <a:latin typeface="Calibri" pitchFamily="34" charset="0"/>
              </a:rPr>
              <a:pPr eaLnBrk="1" hangingPunct="1"/>
              <a:t>1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ED9914B-422F-B14C-ABBD-DB1B626BA7E7}" type="slidenum">
              <a:rPr lang="en-US" sz="1200"/>
              <a:pPr eaLnBrk="1" hangingPunct="1"/>
              <a:t>15</a:t>
            </a:fld>
            <a:endParaRPr lang="en-US" sz="120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35644BD2-931C-B74A-9485-A59DC5693DA7}" type="slidenum">
              <a:rPr lang="en-US" smtClean="0"/>
              <a:pPr eaLnBrk="1" hangingPunct="1">
                <a:defRPr/>
              </a:pPr>
              <a:t>16</a:t>
            </a:fld>
            <a:endParaRPr lang="en-US" smtClean="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97358E07-88FE-6F46-919C-198BF65538B1}" type="slidenum">
              <a:rPr lang="en-GB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N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N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8DF2886-7E2E-4E87-829C-70CFD14DAC96}" type="slidenum">
              <a:rPr lang="en-US" sz="1200"/>
              <a:pPr algn="r" eaLnBrk="1" hangingPunct="1"/>
              <a:t>13</a:t>
            </a:fld>
            <a:endParaRPr lang="en-US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4021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1744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9135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4918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2447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53223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09893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18642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0302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03361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5857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716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07708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6053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886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707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4142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5397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447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9878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465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2490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5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 userDrawn="1"/>
        </p:nvSpPr>
        <p:spPr bwMode="auto">
          <a:xfrm>
            <a:off x="847725" y="511175"/>
            <a:ext cx="8296275" cy="544513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1027" name="Picture 9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57250" cy="105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0" descr="Background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4" r="87836" b="66399"/>
          <a:stretch>
            <a:fillRect/>
          </a:stretch>
        </p:blipFill>
        <p:spPr bwMode="auto">
          <a:xfrm>
            <a:off x="0" y="1057275"/>
            <a:ext cx="869950" cy="580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97" r:id="rId1"/>
    <p:sldLayoutId id="2147484798" r:id="rId2"/>
    <p:sldLayoutId id="2147484799" r:id="rId3"/>
    <p:sldLayoutId id="2147484800" r:id="rId4"/>
    <p:sldLayoutId id="2147484801" r:id="rId5"/>
    <p:sldLayoutId id="2147484802" r:id="rId6"/>
    <p:sldLayoutId id="2147484803" r:id="rId7"/>
    <p:sldLayoutId id="2147484804" r:id="rId8"/>
    <p:sldLayoutId id="2147484805" r:id="rId9"/>
    <p:sldLayoutId id="2147484806" r:id="rId10"/>
    <p:sldLayoutId id="21474848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"/>
          <p:cNvSpPr>
            <a:spLocks noChangeArrowheads="1"/>
          </p:cNvSpPr>
          <p:nvPr userDrawn="1"/>
        </p:nvSpPr>
        <p:spPr bwMode="auto">
          <a:xfrm>
            <a:off x="847725" y="425450"/>
            <a:ext cx="8296275" cy="5445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IN"/>
          </a:p>
        </p:txBody>
      </p:sp>
      <p:sp>
        <p:nvSpPr>
          <p:cNvPr id="2051" name="Rectangle 10"/>
          <p:cNvSpPr>
            <a:spLocks noChangeArrowheads="1"/>
          </p:cNvSpPr>
          <p:nvPr userDrawn="1"/>
        </p:nvSpPr>
        <p:spPr bwMode="auto">
          <a:xfrm>
            <a:off x="682625" y="0"/>
            <a:ext cx="8461375" cy="106045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052" name="Rectangle 7"/>
          <p:cNvSpPr>
            <a:spLocks noChangeArrowheads="1"/>
          </p:cNvSpPr>
          <p:nvPr userDrawn="1"/>
        </p:nvSpPr>
        <p:spPr bwMode="auto">
          <a:xfrm>
            <a:off x="847725" y="425450"/>
            <a:ext cx="8296275" cy="544513"/>
          </a:xfrm>
          <a:prstGeom prst="rect">
            <a:avLst/>
          </a:prstGeom>
          <a:solidFill>
            <a:srgbClr val="8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IN"/>
          </a:p>
        </p:txBody>
      </p:sp>
      <p:pic>
        <p:nvPicPr>
          <p:cNvPr id="2053" name="Picture 8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57250" cy="105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9" descr="Background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4" r="87836" b="66399"/>
          <a:stretch>
            <a:fillRect/>
          </a:stretch>
        </p:blipFill>
        <p:spPr bwMode="auto">
          <a:xfrm>
            <a:off x="0" y="1057275"/>
            <a:ext cx="869950" cy="580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08" r:id="rId1"/>
    <p:sldLayoutId id="2147484809" r:id="rId2"/>
    <p:sldLayoutId id="2147484810" r:id="rId3"/>
    <p:sldLayoutId id="2147484811" r:id="rId4"/>
    <p:sldLayoutId id="2147484812" r:id="rId5"/>
    <p:sldLayoutId id="2147484813" r:id="rId6"/>
    <p:sldLayoutId id="2147484814" r:id="rId7"/>
    <p:sldLayoutId id="2147484815" r:id="rId8"/>
    <p:sldLayoutId id="2147484816" r:id="rId9"/>
    <p:sldLayoutId id="2147484817" r:id="rId10"/>
    <p:sldLayoutId id="21474848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hyperlink" Target="mailto:rajiv@indousstf.org" TargetMode="External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istef.org" TargetMode="External"/><Relationship Id="rId4" Type="http://schemas.openxmlformats.org/officeDocument/2006/relationships/hyperlink" Target="http://www.iusstf.org" TargetMode="External"/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5" Type="http://schemas.openxmlformats.org/officeDocument/2006/relationships/hyperlink" Target="http://www.indousstf.org" TargetMode="External"/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438" y="0"/>
            <a:ext cx="9336438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177520" y="4111796"/>
            <a:ext cx="9321520" cy="1107996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de-DE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INDO-US </a:t>
            </a:r>
            <a:r>
              <a:rPr lang="en-US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Science </a:t>
            </a:r>
            <a:r>
              <a:rPr lang="de-DE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&amp; </a:t>
            </a:r>
            <a:r>
              <a:rPr lang="en-US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Technology</a:t>
            </a:r>
            <a:r>
              <a:rPr lang="de-DE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Forum</a:t>
            </a:r>
          </a:p>
          <a:p>
            <a:pPr algn="r" eaLnBrk="1" hangingPunct="1">
              <a:spcBef>
                <a:spcPct val="50000"/>
              </a:spcBef>
              <a:defRPr/>
            </a:pPr>
            <a:r>
              <a:rPr lang="de-DE" sz="20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Opportunities</a:t>
            </a:r>
            <a:r>
              <a:rPr lang="de-DE" sz="20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de-DE" sz="20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for</a:t>
            </a:r>
            <a:r>
              <a:rPr lang="de-DE" sz="20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Science, </a:t>
            </a:r>
            <a:r>
              <a:rPr lang="de-DE" sz="20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</a:t>
            </a:r>
            <a:r>
              <a:rPr lang="de-DE" sz="20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echnology </a:t>
            </a:r>
            <a:r>
              <a:rPr lang="de-DE" sz="20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and</a:t>
            </a:r>
            <a:r>
              <a:rPr lang="de-DE" sz="20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Innovation </a:t>
            </a:r>
            <a:r>
              <a:rPr lang="de-DE" sz="20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Cooperation</a:t>
            </a:r>
            <a:r>
              <a:rPr lang="de-DE" sz="20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de-DE" sz="20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with</a:t>
            </a:r>
            <a:r>
              <a:rPr lang="de-DE" sz="20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USA</a:t>
            </a:r>
            <a:endParaRPr lang="en-US" sz="2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222500" y="5968731"/>
            <a:ext cx="6794500" cy="707886"/>
          </a:xfrm>
          <a:prstGeom prst="rect">
            <a:avLst/>
          </a:prstGeom>
          <a:noFill/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© Dr. Rajiv Sharma, Executive Director, IUSSTF</a:t>
            </a:r>
          </a:p>
          <a:p>
            <a:pPr algn="r" eaLnBrk="1" hangingPunct="1">
              <a:defRPr/>
            </a:pPr>
            <a:r>
              <a:rPr lang="en-US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rajiv@indousstf.org</a:t>
            </a:r>
            <a:endParaRPr lang="en-US" sz="20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93" y="2840673"/>
            <a:ext cx="1098936" cy="1353655"/>
          </a:xfrm>
          <a:prstGeom prst="rect">
            <a:avLst/>
          </a:prstGeom>
          <a:noFill/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1526584" y="187259"/>
            <a:ext cx="7279007" cy="83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Fellowships and Internships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 For Indian UG Students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1716409" y="2537084"/>
            <a:ext cx="5296464" cy="707886"/>
          </a:xfrm>
          <a:prstGeom prst="rect">
            <a:avLst/>
          </a:prstGeom>
          <a:solidFill>
            <a:srgbClr val="000090"/>
          </a:solidFill>
          <a:ln>
            <a:noFill/>
          </a:ln>
          <a:scene3d>
            <a:camera prst="orthographicFront"/>
            <a:lightRig rig="threePt" dir="t"/>
          </a:scene3d>
          <a:sp3d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IN" sz="2000" b="1" dirty="0" smtClean="0">
                <a:solidFill>
                  <a:schemeClr val="bg1"/>
                </a:solidFill>
              </a:rPr>
              <a:t>Khorana Scholars Program for Indian Biotechnology UG Students</a:t>
            </a: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1717663" y="1408748"/>
            <a:ext cx="5322820" cy="1015663"/>
          </a:xfrm>
          <a:prstGeom prst="rect">
            <a:avLst/>
          </a:prstGeom>
          <a:solidFill>
            <a:srgbClr val="005C2A"/>
          </a:solidFill>
          <a:ln>
            <a:noFill/>
          </a:ln>
          <a:scene3d>
            <a:camera prst="orthographicFront"/>
            <a:lightRig rig="threePt" dir="t"/>
          </a:scene3d>
          <a:sp3d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IN" sz="2000" b="1" dirty="0" smtClean="0">
                <a:solidFill>
                  <a:schemeClr val="bg1"/>
                </a:solidFill>
              </a:rPr>
              <a:t>Viterbi-India Internships for Indian Electrical Engg and Computational Sciences UG Students</a:t>
            </a:r>
          </a:p>
        </p:txBody>
      </p:sp>
      <p:sp>
        <p:nvSpPr>
          <p:cNvPr id="29" name="TextBox 28"/>
          <p:cNvSpPr txBox="1"/>
          <p:nvPr/>
        </p:nvSpPr>
        <p:spPr bwMode="auto">
          <a:xfrm rot="16200000">
            <a:off x="-2253923" y="3739285"/>
            <a:ext cx="5555848" cy="4616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FrankRuehl" pitchFamily="34" charset="-79"/>
              </a:rPr>
              <a:t>Indo-US Science &amp; Technology Forum</a:t>
            </a:r>
          </a:p>
        </p:txBody>
      </p:sp>
      <p:sp>
        <p:nvSpPr>
          <p:cNvPr id="30" name="TextBox 12"/>
          <p:cNvSpPr txBox="1">
            <a:spLocks noChangeArrowheads="1"/>
          </p:cNvSpPr>
          <p:nvPr/>
        </p:nvSpPr>
        <p:spPr bwMode="auto">
          <a:xfrm>
            <a:off x="1715978" y="3386171"/>
            <a:ext cx="5281630" cy="1015663"/>
          </a:xfrm>
          <a:prstGeom prst="rect">
            <a:avLst/>
          </a:prstGeom>
          <a:solidFill>
            <a:srgbClr val="8F4700"/>
          </a:solidFill>
          <a:ln>
            <a:noFill/>
          </a:ln>
          <a:scene3d>
            <a:camera prst="orthographicFront"/>
            <a:lightRig rig="threePt" dir="t"/>
          </a:scene3d>
          <a:sp3d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IN" sz="2000" b="1" dirty="0" smtClean="0">
                <a:solidFill>
                  <a:schemeClr val="bg1"/>
                </a:solidFill>
              </a:rPr>
              <a:t>SN Bose Scholars Program for Internship for Indian UG Students in areas other than Biotechnology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109507" y="1409633"/>
            <a:ext cx="1347210" cy="1032800"/>
            <a:chOff x="6146614" y="2121426"/>
            <a:chExt cx="1347210" cy="949059"/>
          </a:xfrm>
        </p:grpSpPr>
        <p:sp>
          <p:nvSpPr>
            <p:cNvPr id="4" name="Rectangle 3"/>
            <p:cNvSpPr/>
            <p:nvPr/>
          </p:nvSpPr>
          <p:spPr>
            <a:xfrm>
              <a:off x="6146614" y="2121426"/>
              <a:ext cx="1347210" cy="949059"/>
            </a:xfrm>
            <a:prstGeom prst="rect">
              <a:avLst/>
            </a:prstGeom>
            <a:solidFill>
              <a:srgbClr val="005C2A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6377426" y="2330777"/>
              <a:ext cx="1004758" cy="4807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rgbClr val="FFFFFF"/>
                  </a:solidFill>
                </a:rPr>
                <a:t>20</a:t>
              </a:r>
              <a:endParaRPr lang="en-US" sz="28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109507" y="2497134"/>
            <a:ext cx="1319300" cy="796659"/>
            <a:chOff x="6209966" y="2121426"/>
            <a:chExt cx="1229142" cy="732065"/>
          </a:xfrm>
        </p:grpSpPr>
        <p:sp>
          <p:nvSpPr>
            <p:cNvPr id="16" name="Rectangle 15"/>
            <p:cNvSpPr/>
            <p:nvPr/>
          </p:nvSpPr>
          <p:spPr>
            <a:xfrm>
              <a:off x="6209966" y="2121426"/>
              <a:ext cx="1229142" cy="732065"/>
            </a:xfrm>
            <a:prstGeom prst="rect">
              <a:avLst/>
            </a:prstGeom>
            <a:solidFill>
              <a:srgbClr val="00009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293696" y="2253826"/>
              <a:ext cx="1004758" cy="4807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FFFF"/>
                  </a:solidFill>
                </a:rPr>
                <a:t>5</a:t>
              </a:r>
              <a:r>
                <a:rPr lang="en-US" sz="2800" dirty="0" smtClean="0">
                  <a:solidFill>
                    <a:srgbClr val="FFFFFF"/>
                  </a:solidFill>
                </a:rPr>
                <a:t>0</a:t>
              </a:r>
              <a:endParaRPr lang="en-US" sz="28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095703" y="3403198"/>
            <a:ext cx="1359909" cy="1021093"/>
            <a:chOff x="6209966" y="2121426"/>
            <a:chExt cx="1229142" cy="685235"/>
          </a:xfrm>
        </p:grpSpPr>
        <p:sp>
          <p:nvSpPr>
            <p:cNvPr id="19" name="Rectangle 18"/>
            <p:cNvSpPr/>
            <p:nvPr/>
          </p:nvSpPr>
          <p:spPr>
            <a:xfrm>
              <a:off x="6209966" y="2121426"/>
              <a:ext cx="1229142" cy="685235"/>
            </a:xfrm>
            <a:prstGeom prst="rect">
              <a:avLst/>
            </a:prstGeom>
            <a:solidFill>
              <a:srgbClr val="8F47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293696" y="2281924"/>
              <a:ext cx="1004758" cy="4807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FFFFFF"/>
                  </a:solidFill>
                </a:rPr>
                <a:t>5</a:t>
              </a:r>
              <a:r>
                <a:rPr lang="en-US" sz="2800" dirty="0" smtClean="0">
                  <a:solidFill>
                    <a:srgbClr val="FFFFFF"/>
                  </a:solidFill>
                </a:rPr>
                <a:t>0</a:t>
              </a:r>
              <a:endParaRPr lang="en-US" sz="2800" dirty="0">
                <a:solidFill>
                  <a:srgbClr val="FFFFFF"/>
                </a:solidFill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1716462" y="4675513"/>
            <a:ext cx="2693311" cy="2051642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72280" y="4703427"/>
            <a:ext cx="263749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Eligibility :</a:t>
            </a:r>
          </a:p>
          <a:p>
            <a:pPr algn="ctr"/>
            <a:r>
              <a:rPr lang="en-US" b="1" dirty="0" smtClean="0"/>
              <a:t> Indian Students pursuing Bachelors/ Masters Degree in Pre-final Year in a recognized Indian University </a:t>
            </a:r>
            <a:endParaRPr lang="en-US" b="1" dirty="0"/>
          </a:p>
        </p:txBody>
      </p:sp>
      <p:sp>
        <p:nvSpPr>
          <p:cNvPr id="24" name="Rectangle 23"/>
          <p:cNvSpPr/>
          <p:nvPr/>
        </p:nvSpPr>
        <p:spPr>
          <a:xfrm>
            <a:off x="4535369" y="4717384"/>
            <a:ext cx="3991124" cy="907188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954018" y="4898822"/>
            <a:ext cx="2986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IUSSTF Provides airfare and stipend of US$ 2000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>
          <a:xfrm>
            <a:off x="4562174" y="5819967"/>
            <a:ext cx="3978273" cy="836282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479548" y="5764139"/>
            <a:ext cx="40888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Host US University provides mentor, covers accommodation and does not charge any bench fee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62316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1456810" y="201216"/>
            <a:ext cx="7240588" cy="76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Fellowships and Internships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For US Students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 bwMode="auto">
          <a:xfrm rot="16200000">
            <a:off x="-2253923" y="3739285"/>
            <a:ext cx="5555848" cy="4616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FrankRuehl" pitchFamily="34" charset="-79"/>
              </a:rPr>
              <a:t>Indo-US Science &amp; Technology Forum</a:t>
            </a:r>
          </a:p>
        </p:txBody>
      </p:sp>
      <p:sp>
        <p:nvSpPr>
          <p:cNvPr id="30" name="TextBox 12"/>
          <p:cNvSpPr txBox="1">
            <a:spLocks noChangeArrowheads="1"/>
          </p:cNvSpPr>
          <p:nvPr/>
        </p:nvSpPr>
        <p:spPr bwMode="auto">
          <a:xfrm>
            <a:off x="1353150" y="1864133"/>
            <a:ext cx="4256752" cy="707886"/>
          </a:xfrm>
          <a:prstGeom prst="rect">
            <a:avLst/>
          </a:prstGeom>
          <a:solidFill>
            <a:srgbClr val="8F4700"/>
          </a:solidFill>
          <a:ln>
            <a:noFill/>
          </a:ln>
          <a:scene3d>
            <a:camera prst="orthographicFront"/>
            <a:lightRig rig="threePt" dir="t"/>
          </a:scene3d>
          <a:sp3d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IN" sz="2000" b="1" dirty="0" smtClean="0">
                <a:solidFill>
                  <a:schemeClr val="bg1"/>
                </a:solidFill>
              </a:rPr>
              <a:t>SN Bose Program for Internship for US UG Students</a:t>
            </a:r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1338521" y="2901676"/>
            <a:ext cx="4285335" cy="1015663"/>
          </a:xfrm>
          <a:prstGeom prst="rect">
            <a:avLst/>
          </a:prstGeom>
          <a:solidFill>
            <a:srgbClr val="005C2A"/>
          </a:solidFill>
          <a:ln>
            <a:noFill/>
          </a:ln>
          <a:scene3d>
            <a:camera prst="orthographicFront"/>
            <a:lightRig rig="threePt" dir="t"/>
          </a:scene3d>
          <a:sp3d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IN" sz="2000" b="1" dirty="0">
                <a:solidFill>
                  <a:schemeClr val="bg1"/>
                </a:solidFill>
              </a:rPr>
              <a:t>Research </a:t>
            </a:r>
            <a:r>
              <a:rPr lang="en-IN" sz="2000" b="1" dirty="0" smtClean="0">
                <a:solidFill>
                  <a:schemeClr val="bg1"/>
                </a:solidFill>
              </a:rPr>
              <a:t>Internship </a:t>
            </a:r>
            <a:r>
              <a:rPr lang="en-IN" sz="2000" b="1" dirty="0">
                <a:solidFill>
                  <a:schemeClr val="bg1"/>
                </a:solidFill>
              </a:rPr>
              <a:t>in Science and Engg (RISE) for </a:t>
            </a:r>
          </a:p>
          <a:p>
            <a:pPr algn="ctr" eaLnBrk="1" hangingPunct="1">
              <a:defRPr/>
            </a:pPr>
            <a:r>
              <a:rPr lang="en-IN" sz="2000" b="1" dirty="0" smtClean="0">
                <a:solidFill>
                  <a:schemeClr val="bg1"/>
                </a:solidFill>
              </a:rPr>
              <a:t>American Masters/ Ph.D </a:t>
            </a:r>
            <a:r>
              <a:rPr lang="en-IN" sz="2000" b="1" dirty="0">
                <a:solidFill>
                  <a:schemeClr val="bg1"/>
                </a:solidFill>
              </a:rPr>
              <a:t>Students</a:t>
            </a:r>
            <a:endParaRPr lang="en-IN" sz="2000" b="1" dirty="0" smtClean="0">
              <a:solidFill>
                <a:schemeClr val="bg1"/>
              </a:solidFill>
            </a:endParaRPr>
          </a:p>
        </p:txBody>
      </p:sp>
      <p:sp>
        <p:nvSpPr>
          <p:cNvPr id="11" name="TextBox 12"/>
          <p:cNvSpPr txBox="1">
            <a:spLocks noChangeArrowheads="1"/>
          </p:cNvSpPr>
          <p:nvPr/>
        </p:nvSpPr>
        <p:spPr bwMode="auto">
          <a:xfrm>
            <a:off x="5847135" y="1849804"/>
            <a:ext cx="2916591" cy="2031325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IN" b="1" dirty="0" smtClean="0"/>
              <a:t>IUSSTF provides US$ 1000 towards airfare &amp; Visa fee and stipend of INR 30,000 per month</a:t>
            </a:r>
          </a:p>
          <a:p>
            <a:pPr algn="ctr" eaLnBrk="1" hangingPunct="1">
              <a:defRPr/>
            </a:pPr>
            <a:r>
              <a:rPr lang="en-IN" b="1" dirty="0" smtClean="0"/>
              <a:t>Host institution Provides mentor and covers accommodation </a:t>
            </a: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1435102" y="4712065"/>
            <a:ext cx="3421231" cy="1631216"/>
          </a:xfrm>
          <a:prstGeom prst="rect">
            <a:avLst/>
          </a:prstGeom>
          <a:solidFill>
            <a:srgbClr val="000090"/>
          </a:solidFill>
          <a:ln>
            <a:noFill/>
          </a:ln>
          <a:scene3d>
            <a:camera prst="orthographicFront"/>
            <a:lightRig rig="threePt" dir="t"/>
          </a:scene3d>
          <a:sp3d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IN" sz="2000" b="1" dirty="0" smtClean="0">
                <a:solidFill>
                  <a:schemeClr val="bg1"/>
                </a:solidFill>
              </a:rPr>
              <a:t>NSF-SERB GROW (Graduate Research Opportunities Worldwide) for US Masters/ Ph.D </a:t>
            </a:r>
            <a:r>
              <a:rPr lang="en-IN" sz="2000" b="1" dirty="0">
                <a:solidFill>
                  <a:schemeClr val="bg1"/>
                </a:solidFill>
              </a:rPr>
              <a:t>Students</a:t>
            </a:r>
            <a:endParaRPr lang="en-IN" sz="2000" b="1" dirty="0" smtClean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009838" y="4704690"/>
            <a:ext cx="3752784" cy="1754327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IN" b="1" dirty="0" smtClean="0"/>
              <a:t>NSF provides airfare and stipend </a:t>
            </a:r>
          </a:p>
          <a:p>
            <a:pPr algn="ctr" eaLnBrk="1" hangingPunct="1">
              <a:defRPr/>
            </a:pPr>
            <a:r>
              <a:rPr lang="en-IN" b="1" dirty="0" smtClean="0"/>
              <a:t>SERB through IUSSTF</a:t>
            </a:r>
          </a:p>
          <a:p>
            <a:pPr algn="ctr" eaLnBrk="1" hangingPunct="1">
              <a:defRPr/>
            </a:pPr>
            <a:r>
              <a:rPr lang="en-IN" b="1" dirty="0" smtClean="0"/>
              <a:t> covers accommodation</a:t>
            </a:r>
          </a:p>
          <a:p>
            <a:pPr algn="ctr" eaLnBrk="1" hangingPunct="1">
              <a:defRPr/>
            </a:pPr>
            <a:r>
              <a:rPr lang="en-IN" b="1" dirty="0" smtClean="0"/>
              <a:t>Host Institute provides mentor and does not charge bench fee </a:t>
            </a:r>
          </a:p>
        </p:txBody>
      </p:sp>
    </p:spTree>
    <p:extLst>
      <p:ext uri="{BB962C8B-B14F-4D97-AF65-F5344CB8AC3E}">
        <p14:creationId xmlns:p14="http://schemas.microsoft.com/office/powerpoint/2010/main" val="1616836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1568450" y="452438"/>
            <a:ext cx="724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</a:rPr>
              <a:t>Special Fellowships 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1089690" y="1808242"/>
            <a:ext cx="7861300" cy="707886"/>
          </a:xfrm>
          <a:prstGeom prst="rect">
            <a:avLst/>
          </a:prstGeom>
          <a:solidFill>
            <a:srgbClr val="0000B6"/>
          </a:solidFill>
          <a:ln>
            <a:noFill/>
          </a:ln>
          <a:scene3d>
            <a:camera prst="orthographicFront"/>
            <a:lightRig rig="threePt" dir="t"/>
          </a:scene3d>
          <a:sp3d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IN" sz="2000" b="1" dirty="0" smtClean="0">
                <a:solidFill>
                  <a:schemeClr val="bg1"/>
                </a:solidFill>
              </a:rPr>
              <a:t>SERB Post Doctoral Fellowships </a:t>
            </a:r>
          </a:p>
          <a:p>
            <a:pPr algn="ctr" eaLnBrk="1" hangingPunct="1">
              <a:defRPr/>
            </a:pPr>
            <a:r>
              <a:rPr lang="en-IN" sz="2000" b="1" dirty="0" smtClean="0">
                <a:solidFill>
                  <a:schemeClr val="bg1"/>
                </a:solidFill>
              </a:rPr>
              <a:t>for Indian Young Scientists and Researchers</a:t>
            </a:r>
            <a:endParaRPr lang="en-IN" sz="2000" b="1" i="1" dirty="0" smtClean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 bwMode="auto">
          <a:xfrm rot="16200000">
            <a:off x="-2253923" y="3739285"/>
            <a:ext cx="5555848" cy="4616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FrankRuehl" pitchFamily="34" charset="-79"/>
              </a:rPr>
              <a:t>Indo-US Science &amp; Technology Forum</a:t>
            </a:r>
          </a:p>
        </p:txBody>
      </p:sp>
      <p:sp>
        <p:nvSpPr>
          <p:cNvPr id="28" name="TextBox 12"/>
          <p:cNvSpPr txBox="1">
            <a:spLocks noChangeArrowheads="1"/>
          </p:cNvSpPr>
          <p:nvPr/>
        </p:nvSpPr>
        <p:spPr bwMode="auto">
          <a:xfrm>
            <a:off x="1103646" y="3609268"/>
            <a:ext cx="2761883" cy="1938992"/>
          </a:xfrm>
          <a:prstGeom prst="rect">
            <a:avLst/>
          </a:prstGeom>
          <a:solidFill>
            <a:srgbClr val="005C2A"/>
          </a:solidFill>
          <a:ln>
            <a:noFill/>
          </a:ln>
          <a:scene3d>
            <a:camera prst="orthographicFront"/>
            <a:lightRig rig="threePt" dir="t"/>
          </a:scene3d>
          <a:sp3d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IN" sz="2000" b="1" dirty="0" smtClean="0">
                <a:solidFill>
                  <a:schemeClr val="bg1"/>
                </a:solidFill>
              </a:rPr>
              <a:t>Bhaskara Fellowships/ Internships in Solar Energy for Indian Scientists and Ph.D.Students  </a:t>
            </a:r>
          </a:p>
        </p:txBody>
      </p:sp>
      <p:sp>
        <p:nvSpPr>
          <p:cNvPr id="32" name="TextBox 12"/>
          <p:cNvSpPr txBox="1">
            <a:spLocks noChangeArrowheads="1"/>
          </p:cNvSpPr>
          <p:nvPr/>
        </p:nvSpPr>
        <p:spPr bwMode="auto">
          <a:xfrm>
            <a:off x="1103646" y="2904267"/>
            <a:ext cx="7861299" cy="400110"/>
          </a:xfrm>
          <a:prstGeom prst="rect">
            <a:avLst/>
          </a:prstGeom>
          <a:solidFill>
            <a:srgbClr val="8F4700"/>
          </a:solidFill>
          <a:ln>
            <a:noFill/>
          </a:ln>
          <a:scene3d>
            <a:camera prst="orthographicFront"/>
            <a:lightRig rig="threePt" dir="t"/>
          </a:scene3d>
          <a:sp3d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IN" sz="2000" b="1" dirty="0" smtClean="0">
                <a:solidFill>
                  <a:schemeClr val="bg1"/>
                </a:solidFill>
              </a:rPr>
              <a:t>Post Doctoral Fellowships for Women Scientists</a:t>
            </a:r>
          </a:p>
        </p:txBody>
      </p:sp>
      <p:sp>
        <p:nvSpPr>
          <p:cNvPr id="11" name="TextBox 12"/>
          <p:cNvSpPr txBox="1">
            <a:spLocks noChangeArrowheads="1"/>
          </p:cNvSpPr>
          <p:nvPr/>
        </p:nvSpPr>
        <p:spPr bwMode="auto">
          <a:xfrm>
            <a:off x="3977268" y="3636057"/>
            <a:ext cx="2288518" cy="1938992"/>
          </a:xfrm>
          <a:prstGeom prst="rect">
            <a:avLst/>
          </a:prstGeom>
          <a:solidFill>
            <a:srgbClr val="005C2A"/>
          </a:solidFill>
          <a:ln>
            <a:noFill/>
          </a:ln>
          <a:scene3d>
            <a:camera prst="orthographicFront"/>
            <a:lightRig rig="threePt" dir="t"/>
          </a:scene3d>
          <a:sp3d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IN" sz="2000" b="1" dirty="0" smtClean="0">
                <a:solidFill>
                  <a:schemeClr val="bg1"/>
                </a:solidFill>
              </a:rPr>
              <a:t>Fellowships/ Internships in Biofuels for Indian Scientists and Ph.D.Students  </a:t>
            </a: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6391381" y="3593063"/>
            <a:ext cx="2623536" cy="1938992"/>
          </a:xfrm>
          <a:prstGeom prst="rect">
            <a:avLst/>
          </a:prstGeom>
          <a:solidFill>
            <a:srgbClr val="005C2A"/>
          </a:solidFill>
          <a:ln>
            <a:noFill/>
          </a:ln>
          <a:scene3d>
            <a:camera prst="orthographicFront"/>
            <a:lightRig rig="threePt" dir="t"/>
          </a:scene3d>
          <a:sp3d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IN" sz="2000" b="1" dirty="0" smtClean="0">
                <a:solidFill>
                  <a:schemeClr val="bg1"/>
                </a:solidFill>
              </a:rPr>
              <a:t>Fellowships/ Internships in Building Energy Efficiency for Indian Scientists and Ph.D.Students  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116495" y="5812703"/>
            <a:ext cx="7861300" cy="400110"/>
          </a:xfrm>
          <a:prstGeom prst="rect">
            <a:avLst/>
          </a:prstGeom>
          <a:solidFill>
            <a:srgbClr val="0000B6"/>
          </a:solidFill>
          <a:ln>
            <a:noFill/>
          </a:ln>
          <a:scene3d>
            <a:camera prst="orthographicFront"/>
            <a:lightRig rig="threePt" dir="t"/>
          </a:scene3d>
          <a:sp3d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IN" sz="2000" b="1" dirty="0" smtClean="0">
                <a:solidFill>
                  <a:schemeClr val="bg1"/>
                </a:solidFill>
              </a:rPr>
              <a:t>SERB Doctoral Fellowships for Pursuing Ph.D. Abroad</a:t>
            </a:r>
            <a:endParaRPr lang="en-IN" sz="2000" b="1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970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1010652" y="1192193"/>
            <a:ext cx="8133347" cy="5665807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/>
          </a:p>
        </p:txBody>
      </p:sp>
      <p:grpSp>
        <p:nvGrpSpPr>
          <p:cNvPr id="5" name="Group 4"/>
          <p:cNvGrpSpPr/>
          <p:nvPr/>
        </p:nvGrpSpPr>
        <p:grpSpPr>
          <a:xfrm>
            <a:off x="1244600" y="5754688"/>
            <a:ext cx="7581900" cy="925792"/>
            <a:chOff x="1714924" y="5754688"/>
            <a:chExt cx="6568226" cy="925792"/>
          </a:xfrm>
          <a:solidFill>
            <a:srgbClr val="1D2AB3"/>
          </a:solidFill>
        </p:grpSpPr>
        <p:sp>
          <p:nvSpPr>
            <p:cNvPr id="4" name="Rounded Rectangle 3"/>
            <p:cNvSpPr/>
            <p:nvPr/>
          </p:nvSpPr>
          <p:spPr>
            <a:xfrm>
              <a:off x="1714924" y="5754688"/>
              <a:ext cx="6568226" cy="925792"/>
            </a:xfrm>
            <a:prstGeom prst="roundRect">
              <a:avLst/>
            </a:prstGeom>
            <a:grpFill/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 sz="2400" dirty="0">
                <a:solidFill>
                  <a:srgbClr val="FFFFFF"/>
                </a:solidFill>
              </a:endParaRPr>
            </a:p>
          </p:txBody>
        </p:sp>
        <p:sp>
          <p:nvSpPr>
            <p:cNvPr id="10248" name="Rectangle 37"/>
            <p:cNvSpPr>
              <a:spLocks noChangeArrowheads="1"/>
            </p:cNvSpPr>
            <p:nvPr/>
          </p:nvSpPr>
          <p:spPr bwMode="auto">
            <a:xfrm>
              <a:off x="2074863" y="5802313"/>
              <a:ext cx="5838825" cy="83026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 b="1" i="1" dirty="0">
                  <a:solidFill>
                    <a:srgbClr val="FFFFFF"/>
                  </a:solidFill>
                </a:rPr>
                <a:t>Events have led to interaction of about </a:t>
              </a:r>
              <a:r>
                <a:rPr lang="en-US" sz="2400" b="1" i="1" dirty="0" smtClean="0">
                  <a:solidFill>
                    <a:srgbClr val="FFFFFF"/>
                  </a:solidFill>
                </a:rPr>
                <a:t>13,000 </a:t>
              </a:r>
              <a:r>
                <a:rPr lang="en-US" sz="2400" b="1" i="1" dirty="0">
                  <a:solidFill>
                    <a:srgbClr val="FFFFFF"/>
                  </a:solidFill>
                </a:rPr>
                <a:t>US and Indian scientists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114579" y="1501876"/>
            <a:ext cx="4127461" cy="714599"/>
            <a:chOff x="1114580" y="1414713"/>
            <a:chExt cx="3220938" cy="638745"/>
          </a:xfrm>
        </p:grpSpPr>
        <p:sp>
          <p:nvSpPr>
            <p:cNvPr id="2" name="Rounded Rectangle 1"/>
            <p:cNvSpPr/>
            <p:nvPr/>
          </p:nvSpPr>
          <p:spPr>
            <a:xfrm>
              <a:off x="1114580" y="1414713"/>
              <a:ext cx="3220938" cy="638745"/>
            </a:xfrm>
            <a:prstGeom prst="roundRect">
              <a:avLst/>
            </a:prstGeom>
            <a:solidFill>
              <a:srgbClr val="ECA35A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IN" sz="2800" dirty="0"/>
                <a:t>                     </a:t>
              </a:r>
            </a:p>
          </p:txBody>
        </p:sp>
        <p:sp>
          <p:nvSpPr>
            <p:cNvPr id="10285" name="TextBox 4"/>
            <p:cNvSpPr txBox="1">
              <a:spLocks noChangeArrowheads="1"/>
            </p:cNvSpPr>
            <p:nvPr/>
          </p:nvSpPr>
          <p:spPr bwMode="auto">
            <a:xfrm>
              <a:off x="1235899" y="1541463"/>
              <a:ext cx="287163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IN" sz="2000" b="1" dirty="0">
                  <a:solidFill>
                    <a:srgbClr val="C00000"/>
                  </a:solidFill>
                </a:rPr>
                <a:t>Programmatic Activities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404696" y="1464522"/>
            <a:ext cx="1779764" cy="751953"/>
            <a:chOff x="4595355" y="1414713"/>
            <a:chExt cx="1301479" cy="961523"/>
          </a:xfrm>
        </p:grpSpPr>
        <p:sp>
          <p:nvSpPr>
            <p:cNvPr id="3" name="Rounded Rectangle 2"/>
            <p:cNvSpPr/>
            <p:nvPr/>
          </p:nvSpPr>
          <p:spPr>
            <a:xfrm>
              <a:off x="4595355" y="1414713"/>
              <a:ext cx="1301479" cy="961523"/>
            </a:xfrm>
            <a:prstGeom prst="roundRect">
              <a:avLst/>
            </a:prstGeom>
            <a:solidFill>
              <a:srgbClr val="ECA35A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sp>
          <p:nvSpPr>
            <p:cNvPr id="10286" name="TextBox 5"/>
            <p:cNvSpPr txBox="1">
              <a:spLocks noChangeArrowheads="1"/>
            </p:cNvSpPr>
            <p:nvPr/>
          </p:nvSpPr>
          <p:spPr bwMode="auto">
            <a:xfrm>
              <a:off x="4638606" y="1645163"/>
              <a:ext cx="1189024" cy="51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IN" sz="2000" b="1" dirty="0">
                  <a:solidFill>
                    <a:srgbClr val="C00000"/>
                  </a:solidFill>
                </a:rPr>
                <a:t>2000</a:t>
              </a:r>
              <a:r>
                <a:rPr lang="en-IN" sz="2000" b="1" dirty="0" smtClean="0">
                  <a:solidFill>
                    <a:srgbClr val="C00000"/>
                  </a:solidFill>
                </a:rPr>
                <a:t>-2014</a:t>
              </a:r>
              <a:endParaRPr lang="en-IN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107751" y="2533426"/>
            <a:ext cx="4134290" cy="489397"/>
            <a:chOff x="1107751" y="2533426"/>
            <a:chExt cx="3227768" cy="489397"/>
          </a:xfrm>
        </p:grpSpPr>
        <p:sp>
          <p:nvSpPr>
            <p:cNvPr id="26" name="Rounded Rectangle 25"/>
            <p:cNvSpPr/>
            <p:nvPr/>
          </p:nvSpPr>
          <p:spPr>
            <a:xfrm>
              <a:off x="1107751" y="2533426"/>
              <a:ext cx="3227768" cy="489397"/>
            </a:xfrm>
            <a:prstGeom prst="roundRect">
              <a:avLst/>
            </a:prstGeom>
            <a:solidFill>
              <a:srgbClr val="E9F3AB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 sz="2000"/>
            </a:p>
          </p:txBody>
        </p:sp>
        <p:sp>
          <p:nvSpPr>
            <p:cNvPr id="10287" name="TextBox 12321"/>
            <p:cNvSpPr txBox="1">
              <a:spLocks noChangeArrowheads="1"/>
            </p:cNvSpPr>
            <p:nvPr/>
          </p:nvSpPr>
          <p:spPr bwMode="auto">
            <a:xfrm>
              <a:off x="1189024" y="2578100"/>
              <a:ext cx="314649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IN" b="1" dirty="0" smtClean="0"/>
                <a:t>Bilateral Workshops </a:t>
              </a:r>
              <a:r>
                <a:rPr lang="en-IN" b="1" dirty="0"/>
                <a:t>/ Roundtables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691079" y="2585071"/>
            <a:ext cx="1301479" cy="489397"/>
            <a:chOff x="4595355" y="2547714"/>
            <a:chExt cx="1301479" cy="489397"/>
          </a:xfrm>
        </p:grpSpPr>
        <p:sp>
          <p:nvSpPr>
            <p:cNvPr id="27" name="Rounded Rectangle 26"/>
            <p:cNvSpPr/>
            <p:nvPr/>
          </p:nvSpPr>
          <p:spPr>
            <a:xfrm>
              <a:off x="4595355" y="2547714"/>
              <a:ext cx="1301479" cy="489397"/>
            </a:xfrm>
            <a:prstGeom prst="roundRect">
              <a:avLst/>
            </a:prstGeom>
            <a:solidFill>
              <a:srgbClr val="E9F3AB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sp>
          <p:nvSpPr>
            <p:cNvPr id="10288" name="TextBox 12322"/>
            <p:cNvSpPr txBox="1">
              <a:spLocks noChangeArrowheads="1"/>
            </p:cNvSpPr>
            <p:nvPr/>
          </p:nvSpPr>
          <p:spPr bwMode="auto">
            <a:xfrm>
              <a:off x="4714875" y="2624138"/>
              <a:ext cx="107156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IN" sz="2000" b="1" dirty="0" smtClean="0"/>
                <a:t>290</a:t>
              </a:r>
              <a:endParaRPr lang="en-IN" sz="2000" b="1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100366" y="3196351"/>
            <a:ext cx="4166578" cy="489397"/>
            <a:chOff x="1100366" y="3196351"/>
            <a:chExt cx="3235154" cy="489397"/>
          </a:xfrm>
        </p:grpSpPr>
        <p:sp>
          <p:nvSpPr>
            <p:cNvPr id="29" name="Rounded Rectangle 28"/>
            <p:cNvSpPr/>
            <p:nvPr/>
          </p:nvSpPr>
          <p:spPr>
            <a:xfrm>
              <a:off x="1100366" y="3196351"/>
              <a:ext cx="3235154" cy="489397"/>
            </a:xfrm>
            <a:prstGeom prst="roundRect">
              <a:avLst/>
            </a:prstGeom>
            <a:solidFill>
              <a:srgbClr val="CCCCFF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sp>
          <p:nvSpPr>
            <p:cNvPr id="10289" name="TextBox 50"/>
            <p:cNvSpPr txBox="1">
              <a:spLocks noChangeArrowheads="1"/>
            </p:cNvSpPr>
            <p:nvPr/>
          </p:nvSpPr>
          <p:spPr bwMode="auto">
            <a:xfrm>
              <a:off x="1138238" y="3267075"/>
              <a:ext cx="30480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IN" b="1" dirty="0"/>
                <a:t>Training Schools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678627" y="3213498"/>
            <a:ext cx="1301479" cy="489397"/>
            <a:chOff x="4595355" y="3176141"/>
            <a:chExt cx="1301479" cy="489397"/>
          </a:xfrm>
        </p:grpSpPr>
        <p:sp>
          <p:nvSpPr>
            <p:cNvPr id="30" name="Rounded Rectangle 29"/>
            <p:cNvSpPr/>
            <p:nvPr/>
          </p:nvSpPr>
          <p:spPr>
            <a:xfrm>
              <a:off x="4595355" y="3176141"/>
              <a:ext cx="1301479" cy="489397"/>
            </a:xfrm>
            <a:prstGeom prst="roundRect">
              <a:avLst/>
            </a:prstGeom>
            <a:solidFill>
              <a:srgbClr val="CCCCFF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sp>
          <p:nvSpPr>
            <p:cNvPr id="10290" name="TextBox 51"/>
            <p:cNvSpPr txBox="1">
              <a:spLocks noChangeArrowheads="1"/>
            </p:cNvSpPr>
            <p:nvPr/>
          </p:nvSpPr>
          <p:spPr bwMode="auto">
            <a:xfrm>
              <a:off x="4681538" y="3195638"/>
              <a:ext cx="112871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IN" sz="2000" b="1" dirty="0" smtClean="0"/>
                <a:t>38</a:t>
              </a:r>
              <a:endParaRPr lang="en-IN" sz="2000" b="1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100364" y="3801658"/>
            <a:ext cx="4116774" cy="489397"/>
            <a:chOff x="1100364" y="3801658"/>
            <a:chExt cx="3294602" cy="489397"/>
          </a:xfrm>
        </p:grpSpPr>
        <p:sp>
          <p:nvSpPr>
            <p:cNvPr id="32" name="Rounded Rectangle 31"/>
            <p:cNvSpPr/>
            <p:nvPr/>
          </p:nvSpPr>
          <p:spPr>
            <a:xfrm>
              <a:off x="1100364" y="3801658"/>
              <a:ext cx="3294602" cy="489397"/>
            </a:xfrm>
            <a:prstGeom prst="roundRect">
              <a:avLst/>
            </a:prstGeom>
            <a:solidFill>
              <a:srgbClr val="9BD791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sp>
          <p:nvSpPr>
            <p:cNvPr id="10291" name="TextBox 53"/>
            <p:cNvSpPr txBox="1">
              <a:spLocks noChangeArrowheads="1"/>
            </p:cNvSpPr>
            <p:nvPr/>
          </p:nvSpPr>
          <p:spPr bwMode="auto">
            <a:xfrm>
              <a:off x="1216047" y="3873500"/>
              <a:ext cx="317815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IN" b="1" dirty="0"/>
                <a:t>Flagship/ Special Initiatives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664875" y="3851468"/>
            <a:ext cx="1265425" cy="489397"/>
            <a:chOff x="4631409" y="3801658"/>
            <a:chExt cx="1265425" cy="489397"/>
          </a:xfrm>
        </p:grpSpPr>
        <p:sp>
          <p:nvSpPr>
            <p:cNvPr id="33" name="Rounded Rectangle 32"/>
            <p:cNvSpPr/>
            <p:nvPr/>
          </p:nvSpPr>
          <p:spPr>
            <a:xfrm>
              <a:off x="4631409" y="3801658"/>
              <a:ext cx="1265425" cy="489397"/>
            </a:xfrm>
            <a:prstGeom prst="roundRect">
              <a:avLst/>
            </a:prstGeom>
            <a:solidFill>
              <a:srgbClr val="9BD791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sp>
          <p:nvSpPr>
            <p:cNvPr id="10292" name="TextBox 54"/>
            <p:cNvSpPr txBox="1">
              <a:spLocks noChangeArrowheads="1"/>
            </p:cNvSpPr>
            <p:nvPr/>
          </p:nvSpPr>
          <p:spPr bwMode="auto">
            <a:xfrm>
              <a:off x="4823653" y="3863943"/>
              <a:ext cx="91879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IN" sz="2000" b="1" dirty="0" smtClean="0"/>
                <a:t>27</a:t>
              </a:r>
              <a:endParaRPr lang="en-IN" sz="2000" b="1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133701" y="4419850"/>
            <a:ext cx="4108339" cy="489397"/>
            <a:chOff x="1133702" y="4419850"/>
            <a:chExt cx="3261264" cy="489397"/>
          </a:xfrm>
        </p:grpSpPr>
        <p:sp>
          <p:nvSpPr>
            <p:cNvPr id="35" name="Rounded Rectangle 34"/>
            <p:cNvSpPr/>
            <p:nvPr/>
          </p:nvSpPr>
          <p:spPr>
            <a:xfrm>
              <a:off x="1133702" y="4419850"/>
              <a:ext cx="3261264" cy="489397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sp>
          <p:nvSpPr>
            <p:cNvPr id="10293" name="TextBox 56"/>
            <p:cNvSpPr txBox="1">
              <a:spLocks noChangeArrowheads="1"/>
            </p:cNvSpPr>
            <p:nvPr/>
          </p:nvSpPr>
          <p:spPr bwMode="auto">
            <a:xfrm>
              <a:off x="1310629" y="4491038"/>
              <a:ext cx="289149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IN" b="1" dirty="0"/>
                <a:t>Joint Centres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664875" y="4480814"/>
            <a:ext cx="1301479" cy="489397"/>
            <a:chOff x="4631409" y="4431005"/>
            <a:chExt cx="1301479" cy="489397"/>
          </a:xfrm>
        </p:grpSpPr>
        <p:sp>
          <p:nvSpPr>
            <p:cNvPr id="36" name="Rounded Rectangle 35"/>
            <p:cNvSpPr/>
            <p:nvPr/>
          </p:nvSpPr>
          <p:spPr>
            <a:xfrm>
              <a:off x="4631409" y="4431005"/>
              <a:ext cx="1301479" cy="489397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sp>
          <p:nvSpPr>
            <p:cNvPr id="10294" name="TextBox 57"/>
            <p:cNvSpPr txBox="1">
              <a:spLocks noChangeArrowheads="1"/>
            </p:cNvSpPr>
            <p:nvPr/>
          </p:nvSpPr>
          <p:spPr bwMode="auto">
            <a:xfrm>
              <a:off x="4769609" y="4440238"/>
              <a:ext cx="101337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IN" sz="2000" b="1" dirty="0" smtClean="0"/>
                <a:t>4</a:t>
              </a:r>
              <a:r>
                <a:rPr lang="en-IN" sz="2000" b="1" dirty="0"/>
                <a:t>7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100364" y="5024438"/>
            <a:ext cx="4129225" cy="490113"/>
            <a:chOff x="1100365" y="5024438"/>
            <a:chExt cx="3294602" cy="490113"/>
          </a:xfrm>
        </p:grpSpPr>
        <p:sp>
          <p:nvSpPr>
            <p:cNvPr id="38" name="Rounded Rectangle 37"/>
            <p:cNvSpPr/>
            <p:nvPr/>
          </p:nvSpPr>
          <p:spPr>
            <a:xfrm>
              <a:off x="1100365" y="5025154"/>
              <a:ext cx="3294602" cy="489397"/>
            </a:xfrm>
            <a:prstGeom prst="roundRect">
              <a:avLst/>
            </a:prstGeom>
            <a:solidFill>
              <a:srgbClr val="8FA3E3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sp>
          <p:nvSpPr>
            <p:cNvPr id="10295" name="TextBox 59"/>
            <p:cNvSpPr txBox="1">
              <a:spLocks noChangeArrowheads="1"/>
            </p:cNvSpPr>
            <p:nvPr/>
          </p:nvSpPr>
          <p:spPr bwMode="auto">
            <a:xfrm>
              <a:off x="1229558" y="5024438"/>
              <a:ext cx="308065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IN" b="1" dirty="0"/>
                <a:t>Innovation/ Tech </a:t>
              </a:r>
              <a:r>
                <a:rPr lang="en-IN" b="1" dirty="0" smtClean="0"/>
                <a:t>Expo</a:t>
              </a:r>
              <a:endParaRPr lang="en-IN" b="1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651753" y="5057419"/>
            <a:ext cx="1302150" cy="489397"/>
            <a:chOff x="4630738" y="5044966"/>
            <a:chExt cx="1302150" cy="489397"/>
          </a:xfrm>
        </p:grpSpPr>
        <p:sp>
          <p:nvSpPr>
            <p:cNvPr id="39" name="Rounded Rectangle 38"/>
            <p:cNvSpPr/>
            <p:nvPr/>
          </p:nvSpPr>
          <p:spPr>
            <a:xfrm>
              <a:off x="4688537" y="5044966"/>
              <a:ext cx="1244351" cy="489397"/>
            </a:xfrm>
            <a:prstGeom prst="roundRect">
              <a:avLst/>
            </a:prstGeom>
            <a:solidFill>
              <a:srgbClr val="8FA3E3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sp>
          <p:nvSpPr>
            <p:cNvPr id="10296" name="TextBox 60"/>
            <p:cNvSpPr txBox="1">
              <a:spLocks noChangeArrowheads="1"/>
            </p:cNvSpPr>
            <p:nvPr/>
          </p:nvSpPr>
          <p:spPr bwMode="auto">
            <a:xfrm>
              <a:off x="4630738" y="5059363"/>
              <a:ext cx="1265237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IN" sz="2000" b="1" dirty="0" smtClean="0"/>
                <a:t>21</a:t>
              </a:r>
              <a:endParaRPr lang="en-IN" sz="2000" b="1" dirty="0"/>
            </a:p>
          </p:txBody>
        </p:sp>
      </p:grpSp>
      <p:sp>
        <p:nvSpPr>
          <p:cNvPr id="10297" name="Rectangle 38"/>
          <p:cNvSpPr>
            <a:spLocks noChangeArrowheads="1"/>
          </p:cNvSpPr>
          <p:nvPr/>
        </p:nvSpPr>
        <p:spPr bwMode="auto">
          <a:xfrm>
            <a:off x="855663" y="350838"/>
            <a:ext cx="8135937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/>
            <a:r>
              <a:rPr lang="en-US" sz="2800" b="1" dirty="0">
                <a:solidFill>
                  <a:schemeClr val="bg1"/>
                </a:solidFill>
              </a:rPr>
              <a:t>Snapshot of Activities Over the Years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7408587" y="1456897"/>
            <a:ext cx="1583014" cy="747127"/>
            <a:chOff x="7690121" y="1459543"/>
            <a:chExt cx="1301479" cy="961523"/>
          </a:xfrm>
        </p:grpSpPr>
        <p:sp>
          <p:nvSpPr>
            <p:cNvPr id="54" name="Rounded Rectangle 53"/>
            <p:cNvSpPr/>
            <p:nvPr/>
          </p:nvSpPr>
          <p:spPr>
            <a:xfrm>
              <a:off x="7690121" y="1459543"/>
              <a:ext cx="1301479" cy="961523"/>
            </a:xfrm>
            <a:prstGeom prst="roundRect">
              <a:avLst/>
            </a:prstGeom>
            <a:solidFill>
              <a:srgbClr val="ECA35A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sp>
          <p:nvSpPr>
            <p:cNvPr id="10325" name="TextBox 5"/>
            <p:cNvSpPr txBox="1">
              <a:spLocks noChangeArrowheads="1"/>
            </p:cNvSpPr>
            <p:nvPr/>
          </p:nvSpPr>
          <p:spPr bwMode="auto">
            <a:xfrm>
              <a:off x="7813002" y="1469370"/>
              <a:ext cx="1040396" cy="9110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IN" sz="2000" b="1" dirty="0" smtClean="0">
                  <a:solidFill>
                    <a:srgbClr val="C00000"/>
                  </a:solidFill>
                </a:rPr>
                <a:t>2015 (Est)</a:t>
              </a:r>
              <a:endParaRPr lang="en-IN" sz="20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602961" y="2592544"/>
            <a:ext cx="1301479" cy="489397"/>
            <a:chOff x="7690121" y="2592544"/>
            <a:chExt cx="1301479" cy="489397"/>
          </a:xfrm>
        </p:grpSpPr>
        <p:sp>
          <p:nvSpPr>
            <p:cNvPr id="55" name="Rounded Rectangle 54"/>
            <p:cNvSpPr/>
            <p:nvPr/>
          </p:nvSpPr>
          <p:spPr>
            <a:xfrm>
              <a:off x="7690121" y="2592544"/>
              <a:ext cx="1301479" cy="489397"/>
            </a:xfrm>
            <a:prstGeom prst="roundRect">
              <a:avLst/>
            </a:prstGeom>
            <a:solidFill>
              <a:srgbClr val="E9F3AB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sp>
          <p:nvSpPr>
            <p:cNvPr id="10326" name="TextBox 12322"/>
            <p:cNvSpPr txBox="1">
              <a:spLocks noChangeArrowheads="1"/>
            </p:cNvSpPr>
            <p:nvPr/>
          </p:nvSpPr>
          <p:spPr bwMode="auto">
            <a:xfrm>
              <a:off x="7810500" y="2668588"/>
              <a:ext cx="10699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IN" sz="2000" b="1" dirty="0" smtClean="0"/>
                <a:t>10</a:t>
              </a:r>
              <a:endParaRPr lang="en-IN" sz="2000" b="1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602961" y="3220971"/>
            <a:ext cx="1301479" cy="489397"/>
            <a:chOff x="7690121" y="3220971"/>
            <a:chExt cx="1301479" cy="489397"/>
          </a:xfrm>
        </p:grpSpPr>
        <p:sp>
          <p:nvSpPr>
            <p:cNvPr id="56" name="Rounded Rectangle 55"/>
            <p:cNvSpPr/>
            <p:nvPr/>
          </p:nvSpPr>
          <p:spPr>
            <a:xfrm>
              <a:off x="7690121" y="3220971"/>
              <a:ext cx="1301479" cy="489397"/>
            </a:xfrm>
            <a:prstGeom prst="roundRect">
              <a:avLst/>
            </a:prstGeom>
            <a:solidFill>
              <a:srgbClr val="CCCCFF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sp>
          <p:nvSpPr>
            <p:cNvPr id="10327" name="TextBox 51"/>
            <p:cNvSpPr txBox="1">
              <a:spLocks noChangeArrowheads="1"/>
            </p:cNvSpPr>
            <p:nvPr/>
          </p:nvSpPr>
          <p:spPr bwMode="auto">
            <a:xfrm>
              <a:off x="7777163" y="3241675"/>
              <a:ext cx="112712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IN" sz="2000" b="1" dirty="0"/>
                <a:t>1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602961" y="3891161"/>
            <a:ext cx="1265425" cy="489397"/>
            <a:chOff x="7690121" y="3891161"/>
            <a:chExt cx="1265425" cy="489397"/>
          </a:xfrm>
        </p:grpSpPr>
        <p:sp>
          <p:nvSpPr>
            <p:cNvPr id="66" name="Rounded Rectangle 65"/>
            <p:cNvSpPr/>
            <p:nvPr/>
          </p:nvSpPr>
          <p:spPr>
            <a:xfrm>
              <a:off x="7690121" y="3891161"/>
              <a:ext cx="1265425" cy="489397"/>
            </a:xfrm>
            <a:prstGeom prst="roundRect">
              <a:avLst/>
            </a:prstGeom>
            <a:solidFill>
              <a:srgbClr val="9BD791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sp>
          <p:nvSpPr>
            <p:cNvPr id="10341" name="TextBox 54"/>
            <p:cNvSpPr txBox="1">
              <a:spLocks noChangeArrowheads="1"/>
            </p:cNvSpPr>
            <p:nvPr/>
          </p:nvSpPr>
          <p:spPr bwMode="auto">
            <a:xfrm>
              <a:off x="7823238" y="3935413"/>
              <a:ext cx="97283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IN" sz="2000" b="1" dirty="0"/>
                <a:t>1</a:t>
              </a:r>
            </a:p>
          </p:txBody>
        </p:sp>
      </p:grpSp>
      <p:grpSp>
        <p:nvGrpSpPr>
          <p:cNvPr id="10304" name="Group 10303"/>
          <p:cNvGrpSpPr/>
          <p:nvPr/>
        </p:nvGrpSpPr>
        <p:grpSpPr>
          <a:xfrm>
            <a:off x="7620297" y="5104194"/>
            <a:ext cx="1264043" cy="489397"/>
            <a:chOff x="7707457" y="5104194"/>
            <a:chExt cx="1264043" cy="489397"/>
          </a:xfrm>
        </p:grpSpPr>
        <p:sp>
          <p:nvSpPr>
            <p:cNvPr id="64" name="Rounded Rectangle 63"/>
            <p:cNvSpPr/>
            <p:nvPr/>
          </p:nvSpPr>
          <p:spPr>
            <a:xfrm>
              <a:off x="7707457" y="5104194"/>
              <a:ext cx="1264043" cy="489397"/>
            </a:xfrm>
            <a:prstGeom prst="roundRect">
              <a:avLst/>
            </a:prstGeom>
            <a:solidFill>
              <a:srgbClr val="8FA3E3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sp>
          <p:nvSpPr>
            <p:cNvPr id="10342" name="TextBox 60"/>
            <p:cNvSpPr txBox="1">
              <a:spLocks noChangeArrowheads="1"/>
            </p:cNvSpPr>
            <p:nvPr/>
          </p:nvSpPr>
          <p:spPr bwMode="auto">
            <a:xfrm>
              <a:off x="7850261" y="5148263"/>
              <a:ext cx="986349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IN" sz="2000" b="1" dirty="0"/>
                <a:t>2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602961" y="4491038"/>
            <a:ext cx="1301479" cy="489397"/>
            <a:chOff x="7690121" y="4491038"/>
            <a:chExt cx="1301479" cy="489397"/>
          </a:xfrm>
        </p:grpSpPr>
        <p:sp>
          <p:nvSpPr>
            <p:cNvPr id="57" name="Rounded Rectangle 56"/>
            <p:cNvSpPr/>
            <p:nvPr/>
          </p:nvSpPr>
          <p:spPr>
            <a:xfrm>
              <a:off x="7690121" y="4491038"/>
              <a:ext cx="1301479" cy="489397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IN"/>
            </a:p>
          </p:txBody>
        </p:sp>
        <p:sp>
          <p:nvSpPr>
            <p:cNvPr id="10345" name="TextBox 57"/>
            <p:cNvSpPr txBox="1">
              <a:spLocks noChangeArrowheads="1"/>
            </p:cNvSpPr>
            <p:nvPr/>
          </p:nvSpPr>
          <p:spPr bwMode="auto">
            <a:xfrm>
              <a:off x="7809726" y="4570413"/>
              <a:ext cx="105390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IN" sz="2000" b="1" dirty="0"/>
                <a:t>4</a:t>
              </a:r>
            </a:p>
          </p:txBody>
        </p:sp>
      </p:grpSp>
      <p:sp>
        <p:nvSpPr>
          <p:cNvPr id="58" name="TextBox 57"/>
          <p:cNvSpPr txBox="1"/>
          <p:nvPr/>
        </p:nvSpPr>
        <p:spPr bwMode="auto">
          <a:xfrm rot="16200000">
            <a:off x="-2253923" y="3739285"/>
            <a:ext cx="5555848" cy="4616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FrankRuehl" pitchFamily="34" charset="-79"/>
              </a:rPr>
              <a:t>Indo-US Science &amp; Technology Forum</a:t>
            </a:r>
          </a:p>
        </p:txBody>
      </p:sp>
    </p:spTree>
    <p:extLst>
      <p:ext uri="{BB962C8B-B14F-4D97-AF65-F5344CB8AC3E}">
        <p14:creationId xmlns:p14="http://schemas.microsoft.com/office/powerpoint/2010/main" val="2458599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0257" y="2108139"/>
            <a:ext cx="7292942" cy="255454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32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United States - India 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Science and Technology 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Endowment Fund (USI STEF)</a:t>
            </a: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0258" y="4792416"/>
            <a:ext cx="7279848" cy="400110"/>
          </a:xfrm>
          <a:prstGeom prst="rect">
            <a:avLst/>
          </a:prstGeom>
          <a:solidFill>
            <a:srgbClr val="A954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err="1" smtClean="0">
                <a:solidFill>
                  <a:srgbClr val="FFFFFF"/>
                </a:solidFill>
                <a:latin typeface="Cambria"/>
                <a:cs typeface="Cambria"/>
              </a:rPr>
              <a:t>Commericalizating</a:t>
            </a:r>
            <a:r>
              <a:rPr lang="en-US" sz="2000" b="1" i="1" dirty="0" smtClean="0">
                <a:solidFill>
                  <a:srgbClr val="FFFFFF"/>
                </a:solidFill>
                <a:latin typeface="Cambria"/>
                <a:cs typeface="Cambria"/>
              </a:rPr>
              <a:t> Technologies for Societal Impact</a:t>
            </a:r>
            <a:endParaRPr lang="en-US" sz="2000" b="1" i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0539679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que 3"/>
          <p:cNvSpPr/>
          <p:nvPr/>
        </p:nvSpPr>
        <p:spPr>
          <a:xfrm>
            <a:off x="1082040" y="2785177"/>
            <a:ext cx="4215174" cy="2739211"/>
          </a:xfrm>
          <a:prstGeom prst="plaque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123950" y="82550"/>
            <a:ext cx="7878763" cy="10461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defRPr/>
            </a:pPr>
            <a:r>
              <a:rPr lang="en-GB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</a:rPr>
              <a:t>USI STEF- Background</a:t>
            </a:r>
            <a:endParaRPr lang="en-GB" sz="3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63496" y="2785177"/>
            <a:ext cx="4215174" cy="273921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>Objective</a:t>
            </a:r>
            <a:r>
              <a:rPr lang="en-US" sz="2400" b="1" dirty="0">
                <a:solidFill>
                  <a:srgbClr val="000000"/>
                </a:solidFill>
                <a:latin typeface="Cambria" pitchFamily="18" charset="0"/>
                <a:ea typeface="+mn-ea"/>
                <a:cs typeface="+mn-cs"/>
              </a:rPr>
              <a:t> 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rgbClr val="000000"/>
                </a:solidFill>
                <a:latin typeface="Cambria" pitchFamily="18" charset="0"/>
                <a:ea typeface="+mn-ea"/>
                <a:cs typeface="+mn-cs"/>
              </a:rPr>
              <a:t>To facilitate joint R &amp; D aimed towards innovation, entrepreneurship and commercialization 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rgbClr val="000000"/>
                </a:solidFill>
                <a:latin typeface="Cambria" pitchFamily="18" charset="0"/>
                <a:ea typeface="+mn-ea"/>
                <a:cs typeface="+mn-cs"/>
              </a:rPr>
              <a:t>activities in S&amp;T 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rgbClr val="000000"/>
                </a:solidFill>
                <a:latin typeface="Cambria" pitchFamily="18" charset="0"/>
                <a:ea typeface="+mn-ea"/>
                <a:cs typeface="+mn-cs"/>
              </a:rPr>
              <a:t>for Societal Benefit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47495" y="5917045"/>
            <a:ext cx="6526926" cy="830997"/>
          </a:xfrm>
          <a:prstGeom prst="rect">
            <a:avLst/>
          </a:prstGeom>
          <a:solidFill>
            <a:srgbClr val="005C2A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2400" b="1" i="1" dirty="0">
                <a:solidFill>
                  <a:schemeClr val="bg1"/>
                </a:solidFill>
                <a:latin typeface="Cambria" pitchFamily="18" charset="0"/>
                <a:ea typeface="+mn-ea"/>
                <a:cs typeface="+mn-cs"/>
              </a:rPr>
              <a:t>Program administered through IUSSTF, Executive Secretariat, USI STEF</a:t>
            </a:r>
          </a:p>
        </p:txBody>
      </p:sp>
      <p:sp>
        <p:nvSpPr>
          <p:cNvPr id="5" name="Plaque 4"/>
          <p:cNvSpPr/>
          <p:nvPr/>
        </p:nvSpPr>
        <p:spPr>
          <a:xfrm>
            <a:off x="5454870" y="2785177"/>
            <a:ext cx="3551970" cy="2739211"/>
          </a:xfrm>
          <a:prstGeom prst="plaque">
            <a:avLst/>
          </a:prstGeom>
          <a:solidFill>
            <a:srgbClr val="FFCC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81056" y="2942306"/>
            <a:ext cx="3551970" cy="236988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buFont typeface="Wingdings" charset="0"/>
              <a:buNone/>
              <a:defRPr/>
            </a:pP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mbria" charset="0"/>
                <a:cs typeface="+mn-cs"/>
              </a:rPr>
              <a:t>Funding </a:t>
            </a:r>
          </a:p>
          <a:p>
            <a:pPr algn="ctr" eaLnBrk="1" hangingPunct="1"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Cambria" charset="0"/>
                <a:cs typeface="+mn-cs"/>
              </a:rPr>
              <a:t>- Annual Interest from US Endowment Fund </a:t>
            </a:r>
          </a:p>
          <a:p>
            <a:pPr marL="342900" indent="-342900" algn="ctr" eaLnBrk="1" hangingPunct="1">
              <a:buFontTx/>
              <a:buChar char="-"/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Cambria" charset="0"/>
                <a:cs typeface="+mn-cs"/>
              </a:rPr>
              <a:t>Matching contribution from DST, </a:t>
            </a:r>
            <a:r>
              <a:rPr lang="en-US" sz="2400" b="1" dirty="0" err="1" smtClean="0">
                <a:solidFill>
                  <a:srgbClr val="000000"/>
                </a:solidFill>
                <a:latin typeface="Cambria" charset="0"/>
                <a:cs typeface="+mn-cs"/>
              </a:rPr>
              <a:t>GoI</a:t>
            </a:r>
            <a:r>
              <a:rPr lang="en-US" sz="2400" b="1" dirty="0" smtClean="0">
                <a:solidFill>
                  <a:srgbClr val="000000"/>
                </a:solidFill>
                <a:latin typeface="Cambria" charset="0"/>
                <a:cs typeface="+mn-c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mbria" charset="0"/>
                <a:cs typeface="+mn-cs"/>
              </a:rPr>
              <a:t>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549400" y="1377546"/>
            <a:ext cx="6934419" cy="1261884"/>
          </a:xfrm>
          <a:prstGeom prst="roundRect">
            <a:avLst/>
          </a:prstGeom>
          <a:solidFill>
            <a:srgbClr val="0070C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/>
          </a:p>
        </p:txBody>
      </p:sp>
      <p:sp>
        <p:nvSpPr>
          <p:cNvPr id="2" name="TextBox 1"/>
          <p:cNvSpPr txBox="1"/>
          <p:nvPr/>
        </p:nvSpPr>
        <p:spPr>
          <a:xfrm>
            <a:off x="1647495" y="1485268"/>
            <a:ext cx="6836324" cy="104644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>Agreement signed in July 2009 by 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mbria" pitchFamily="18" charset="0"/>
              <a:ea typeface="+mn-ea"/>
              <a:cs typeface="+mn-cs"/>
            </a:endParaRPr>
          </a:p>
          <a:p>
            <a:pPr algn="ctr">
              <a:buFont typeface="Wingdings" pitchFamily="2" charset="2"/>
              <a:buNone/>
              <a:defRPr/>
            </a:pPr>
            <a:endParaRPr lang="en-US" sz="1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mbria" pitchFamily="18" charset="0"/>
              <a:ea typeface="+mn-ea"/>
              <a:cs typeface="+mn-cs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itchFamily="18" charset="0"/>
                <a:ea typeface="+mn-ea"/>
                <a:cs typeface="+mn-cs"/>
              </a:rPr>
              <a:t>Government of US and Government of India</a:t>
            </a:r>
            <a:endParaRPr lang="en-US" sz="24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mbria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4677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ight Arrow 12"/>
          <p:cNvSpPr/>
          <p:nvPr/>
        </p:nvSpPr>
        <p:spPr>
          <a:xfrm>
            <a:off x="1229710" y="4907111"/>
            <a:ext cx="3220370" cy="1950889"/>
          </a:xfrm>
          <a:prstGeom prst="rightArrow">
            <a:avLst/>
          </a:prstGeom>
          <a:solidFill>
            <a:srgbClr val="CC660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Right Arrow 1"/>
          <p:cNvSpPr/>
          <p:nvPr/>
        </p:nvSpPr>
        <p:spPr>
          <a:xfrm>
            <a:off x="1229710" y="1324303"/>
            <a:ext cx="3220370" cy="1950889"/>
          </a:xfrm>
          <a:prstGeom prst="rightArrow">
            <a:avLst/>
          </a:prstGeom>
          <a:solidFill>
            <a:srgbClr val="CC660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44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65188" y="246063"/>
            <a:ext cx="8278812" cy="9461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defRPr/>
            </a:pPr>
            <a:r>
              <a:rPr lang="en-GB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Focus Areas and Funding</a:t>
            </a:r>
          </a:p>
        </p:txBody>
      </p:sp>
      <p:sp>
        <p:nvSpPr>
          <p:cNvPr id="22536" name="TextBox 6"/>
          <p:cNvSpPr txBox="1">
            <a:spLocks noChangeArrowheads="1"/>
          </p:cNvSpPr>
          <p:nvPr/>
        </p:nvSpPr>
        <p:spPr bwMode="auto">
          <a:xfrm>
            <a:off x="1592263" y="1822450"/>
            <a:ext cx="2209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800" b="1">
                <a:solidFill>
                  <a:schemeClr val="bg1"/>
                </a:solidFill>
              </a:rPr>
              <a:t>Healthy</a:t>
            </a:r>
            <a:r>
              <a:rPr lang="en-US" b="1">
                <a:solidFill>
                  <a:schemeClr val="bg1"/>
                </a:solidFill>
              </a:rPr>
              <a:t> </a:t>
            </a:r>
            <a:r>
              <a:rPr lang="en-US" sz="2800" b="1">
                <a:solidFill>
                  <a:schemeClr val="bg1"/>
                </a:solidFill>
              </a:rPr>
              <a:t>Individuals</a:t>
            </a:r>
          </a:p>
        </p:txBody>
      </p:sp>
      <p:sp>
        <p:nvSpPr>
          <p:cNvPr id="22537" name="TextBox 15"/>
          <p:cNvSpPr txBox="1">
            <a:spLocks noChangeArrowheads="1"/>
          </p:cNvSpPr>
          <p:nvPr/>
        </p:nvSpPr>
        <p:spPr bwMode="auto">
          <a:xfrm>
            <a:off x="1403350" y="5405438"/>
            <a:ext cx="24907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800" b="1">
                <a:solidFill>
                  <a:schemeClr val="bg1"/>
                </a:solidFill>
              </a:rPr>
              <a:t>Empowering Citizens</a:t>
            </a:r>
          </a:p>
        </p:txBody>
      </p:sp>
      <p:sp>
        <p:nvSpPr>
          <p:cNvPr id="23" name="Text Box 25"/>
          <p:cNvSpPr txBox="1">
            <a:spLocks noChangeArrowheads="1"/>
          </p:cNvSpPr>
          <p:nvPr/>
        </p:nvSpPr>
        <p:spPr bwMode="auto">
          <a:xfrm>
            <a:off x="4450080" y="1458276"/>
            <a:ext cx="4396740" cy="230832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/>
              <a:t>Affordable biomedical devices, diagnostic/ preventive/ curative measures to improve health or food and nutrition products</a:t>
            </a:r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4450080" y="3970117"/>
            <a:ext cx="4450080" cy="2677656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/>
              <a:t>Reducing digital/ technology divide including information and communication technologies with a social impact in areas such as water, agriculture, financial inclusion and education</a:t>
            </a:r>
          </a:p>
        </p:txBody>
      </p:sp>
      <p:sp>
        <p:nvSpPr>
          <p:cNvPr id="17" name="Oval 16"/>
          <p:cNvSpPr/>
          <p:nvPr/>
        </p:nvSpPr>
        <p:spPr>
          <a:xfrm>
            <a:off x="1166703" y="3085714"/>
            <a:ext cx="2900856" cy="2033753"/>
          </a:xfrm>
          <a:prstGeom prst="ellipse">
            <a:avLst/>
          </a:prstGeom>
          <a:solidFill>
            <a:srgbClr val="FF000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Funding </a:t>
            </a:r>
          </a:p>
          <a:p>
            <a:pPr algn="ctr">
              <a:defRPr/>
            </a:pPr>
            <a:r>
              <a:rPr lang="en-US" sz="2400" b="1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Upto</a:t>
            </a:r>
            <a:r>
              <a:rPr lang="en-US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INR 25 </a:t>
            </a:r>
            <a:r>
              <a:rPr lang="en-US" sz="2400" b="1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Mn</a:t>
            </a:r>
            <a:r>
              <a:rPr lang="en-US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. (</a:t>
            </a:r>
            <a:r>
              <a:rPr lang="en-US" sz="2400" b="1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Eqv</a:t>
            </a:r>
            <a:r>
              <a:rPr lang="en-US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. to $ </a:t>
            </a:r>
            <a:r>
              <a:rPr lang="en-US" sz="2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400,000)</a:t>
            </a:r>
            <a:endParaRPr lang="en-US" sz="24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493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ChangeArrowheads="1"/>
          </p:cNvSpPr>
          <p:nvPr/>
        </p:nvSpPr>
        <p:spPr bwMode="auto">
          <a:xfrm>
            <a:off x="1649413" y="728663"/>
            <a:ext cx="2127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 bwMode="auto">
          <a:xfrm rot="16200000">
            <a:off x="-2253923" y="3554619"/>
            <a:ext cx="5555848" cy="830997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2400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FrankRuehl" charset="0"/>
                <a:cs typeface="FrankRuehl" charset="0"/>
              </a:rPr>
              <a:t>Dr</a:t>
            </a:r>
            <a:r>
              <a:rPr lang="en-US" sz="2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FrankRuehl" charset="0"/>
                <a:cs typeface="FrankRuehl" charset="0"/>
              </a:rPr>
              <a:t> Rajiv Sharma, ED, IUSSTF </a:t>
            </a:r>
          </a:p>
          <a:p>
            <a:pPr algn="ctr" eaLnBrk="1" hangingPunct="1">
              <a:defRPr/>
            </a:pPr>
            <a:r>
              <a:rPr lang="en-US" sz="2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FrankRuehl" charset="0"/>
                <a:cs typeface="FrankRuehl" charset="0"/>
              </a:rPr>
              <a:t>/ ISBA 2013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481559" y="246063"/>
            <a:ext cx="7315200" cy="9461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USI STEF Calls – Eligibility Criteria</a:t>
            </a:r>
          </a:p>
        </p:txBody>
      </p:sp>
      <p:sp>
        <p:nvSpPr>
          <p:cNvPr id="6" name="Text Box 25"/>
          <p:cNvSpPr txBox="1">
            <a:spLocks noChangeArrowheads="1"/>
          </p:cNvSpPr>
          <p:nvPr/>
        </p:nvSpPr>
        <p:spPr bwMode="auto">
          <a:xfrm>
            <a:off x="1071486" y="1325977"/>
            <a:ext cx="7910468" cy="707886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/>
              <a:t>Should be Indo-US Bi-national Team – at least one partner entity each from India and from US</a:t>
            </a:r>
          </a:p>
        </p:txBody>
      </p:sp>
      <p:sp>
        <p:nvSpPr>
          <p:cNvPr id="7" name="Text Box 25"/>
          <p:cNvSpPr txBox="1">
            <a:spLocks noChangeArrowheads="1"/>
          </p:cNvSpPr>
          <p:nvPr/>
        </p:nvSpPr>
        <p:spPr bwMode="auto">
          <a:xfrm>
            <a:off x="1058257" y="3158561"/>
            <a:ext cx="7831099" cy="2554545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lvl="1">
              <a:defRPr/>
            </a:pPr>
            <a:r>
              <a:rPr lang="en-US" sz="2000" b="1" dirty="0"/>
              <a:t>The Bi-national teams can include:</a:t>
            </a:r>
          </a:p>
          <a:p>
            <a:pPr lvl="1">
              <a:defRPr/>
            </a:pPr>
            <a:r>
              <a:rPr lang="en-US" sz="2000" b="1" dirty="0" err="1"/>
              <a:t>i</a:t>
            </a:r>
            <a:r>
              <a:rPr lang="en-US" sz="2000" b="1" dirty="0"/>
              <a:t>)   Start-up companies; or </a:t>
            </a:r>
          </a:p>
          <a:p>
            <a:pPr lvl="1">
              <a:defRPr/>
            </a:pPr>
            <a:r>
              <a:rPr lang="en-US" sz="2000" b="1" dirty="0"/>
              <a:t>ii)  Incorporated companies; or </a:t>
            </a:r>
          </a:p>
          <a:p>
            <a:pPr lvl="1">
              <a:defRPr/>
            </a:pPr>
            <a:r>
              <a:rPr lang="en-US" sz="2000" b="1" dirty="0"/>
              <a:t>iii) Non-incorporated entities with strong intent</a:t>
            </a:r>
          </a:p>
          <a:p>
            <a:pPr lvl="1">
              <a:defRPr/>
            </a:pPr>
            <a:r>
              <a:rPr lang="en-US" sz="2000" b="1" dirty="0"/>
              <a:t>     to commercialize the  technology; or </a:t>
            </a:r>
          </a:p>
          <a:p>
            <a:pPr lvl="1">
              <a:defRPr/>
            </a:pPr>
            <a:r>
              <a:rPr lang="en-US" sz="2000" b="1" dirty="0"/>
              <a:t>iv) Individuals or consortia from academia,</a:t>
            </a:r>
          </a:p>
          <a:p>
            <a:pPr lvl="1">
              <a:defRPr/>
            </a:pPr>
            <a:r>
              <a:rPr lang="en-US" sz="2000" b="1" dirty="0"/>
              <a:t>     government laboratories, non-government</a:t>
            </a:r>
          </a:p>
          <a:p>
            <a:pPr lvl="1">
              <a:defRPr/>
            </a:pPr>
            <a:r>
              <a:rPr lang="en-US" sz="2000" b="1" dirty="0"/>
              <a:t>     R&amp;D institutions</a:t>
            </a:r>
          </a:p>
        </p:txBody>
      </p:sp>
      <p:sp>
        <p:nvSpPr>
          <p:cNvPr id="8" name="Text Box 25"/>
          <p:cNvSpPr txBox="1">
            <a:spLocks noChangeArrowheads="1"/>
          </p:cNvSpPr>
          <p:nvPr/>
        </p:nvSpPr>
        <p:spPr bwMode="auto">
          <a:xfrm>
            <a:off x="1111170" y="5868246"/>
            <a:ext cx="7805196" cy="707886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dirty="0"/>
              <a:t>At least one partner should be an entrepreneurial entity able to commercialize the outcome of the project in 2-3 years</a:t>
            </a:r>
          </a:p>
        </p:txBody>
      </p:sp>
      <p:sp>
        <p:nvSpPr>
          <p:cNvPr id="9" name="Text Box 25"/>
          <p:cNvSpPr txBox="1">
            <a:spLocks noChangeArrowheads="1"/>
          </p:cNvSpPr>
          <p:nvPr/>
        </p:nvSpPr>
        <p:spPr bwMode="auto">
          <a:xfrm>
            <a:off x="1111169" y="2232476"/>
            <a:ext cx="7844329" cy="707886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b="1" dirty="0"/>
              <a:t>The Bi-national team will work together to commercialize technologies for societal impact</a:t>
            </a:r>
          </a:p>
        </p:txBody>
      </p:sp>
    </p:spTree>
    <p:extLst>
      <p:ext uri="{BB962C8B-B14F-4D97-AF65-F5344CB8AC3E}">
        <p14:creationId xmlns:p14="http://schemas.microsoft.com/office/powerpoint/2010/main" val="1689286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374790" y="117509"/>
            <a:ext cx="7312009" cy="864543"/>
          </a:xfrm>
        </p:spPr>
        <p:txBody>
          <a:bodyPr/>
          <a:lstStyle/>
          <a:p>
            <a:r>
              <a:rPr lang="en-US" sz="3200" b="1" dirty="0">
                <a:solidFill>
                  <a:srgbClr val="FFFFFF"/>
                </a:solidFill>
                <a:latin typeface="Cambria"/>
                <a:cs typeface="Cambria"/>
              </a:rPr>
              <a:t>Timeline &amp; Process 		</a:t>
            </a:r>
            <a:r>
              <a:rPr lang="en-US" sz="3200" b="1" dirty="0" smtClean="0">
                <a:solidFill>
                  <a:srgbClr val="FFFFFF"/>
                </a:solidFill>
                <a:latin typeface="Cambria"/>
                <a:cs typeface="Cambria"/>
              </a:rPr>
              <a:t>(</a:t>
            </a:r>
            <a:r>
              <a:rPr lang="en-US" sz="3200" b="1" dirty="0">
                <a:solidFill>
                  <a:srgbClr val="FFFFFF"/>
                </a:solidFill>
                <a:latin typeface="Cambria"/>
                <a:cs typeface="Cambria"/>
              </a:rPr>
              <a:t>1</a:t>
            </a:r>
            <a:r>
              <a:rPr lang="en-US" sz="3200" b="1" dirty="0" smtClean="0">
                <a:solidFill>
                  <a:srgbClr val="FFFFFF"/>
                </a:solidFill>
                <a:latin typeface="Cambria"/>
                <a:cs typeface="Cambria"/>
              </a:rPr>
              <a:t>)</a:t>
            </a:r>
            <a:endParaRPr lang="en-US" sz="32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12291" name="AutoShape 8"/>
          <p:cNvSpPr>
            <a:spLocks noChangeArrowheads="1"/>
          </p:cNvSpPr>
          <p:nvPr/>
        </p:nvSpPr>
        <p:spPr bwMode="auto">
          <a:xfrm>
            <a:off x="1546145" y="1319618"/>
            <a:ext cx="6750581" cy="557962"/>
          </a:xfrm>
          <a:prstGeom prst="roundRect">
            <a:avLst>
              <a:gd name="adj" fmla="val 7269"/>
            </a:avLst>
          </a:prstGeom>
          <a:solidFill>
            <a:srgbClr val="003399"/>
          </a:solidFill>
          <a:ln w="12700">
            <a:solidFill>
              <a:srgbClr val="FFFFFF"/>
            </a:solidFill>
            <a:round/>
            <a:headEnd/>
            <a:tailEnd/>
          </a:ln>
          <a:effectLst>
            <a:outerShdw blurRad="63500" dist="46662" dir="3284183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 algn="ctr"/>
            <a:r>
              <a:rPr lang="en-GB" sz="1400" b="1">
                <a:solidFill>
                  <a:srgbClr val="FFFFFF"/>
                </a:solidFill>
                <a:latin typeface="Cambria" charset="0"/>
                <a:cs typeface="Times New Roman" charset="0"/>
              </a:rPr>
              <a:t>Stage-1</a:t>
            </a:r>
            <a:endParaRPr lang="en-US" sz="1400">
              <a:latin typeface="Times New Roman" charset="0"/>
              <a:cs typeface="Times New Roman" charset="0"/>
            </a:endParaRPr>
          </a:p>
          <a:p>
            <a:pPr algn="ctr"/>
            <a:r>
              <a:rPr lang="en-GB" sz="1400" b="1">
                <a:solidFill>
                  <a:srgbClr val="FFFFFF"/>
                </a:solidFill>
                <a:latin typeface="Cambria" charset="0"/>
                <a:cs typeface="Times New Roman" charset="0"/>
              </a:rPr>
              <a:t>Call for Executive Summary</a:t>
            </a:r>
            <a:endParaRPr lang="en-US" sz="1400">
              <a:latin typeface="Times New Roman" charset="0"/>
              <a:cs typeface="Times New Roman" charset="0"/>
            </a:endParaRPr>
          </a:p>
        </p:txBody>
      </p:sp>
      <p:sp>
        <p:nvSpPr>
          <p:cNvPr id="12294" name="Down Arrow 11"/>
          <p:cNvSpPr>
            <a:spLocks/>
          </p:cNvSpPr>
          <p:nvPr/>
        </p:nvSpPr>
        <p:spPr bwMode="auto">
          <a:xfrm>
            <a:off x="2360632" y="1951315"/>
            <a:ext cx="5232045" cy="464689"/>
          </a:xfrm>
          <a:prstGeom prst="downArrow">
            <a:avLst>
              <a:gd name="adj1" fmla="val 50000"/>
              <a:gd name="adj2" fmla="val 69676"/>
            </a:avLst>
          </a:prstGeom>
          <a:solidFill>
            <a:srgbClr val="FFFF00"/>
          </a:solidFill>
          <a:ln w="25400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Cambria" charset="0"/>
                <a:cs typeface="Times New Roman" charset="0"/>
              </a:rPr>
              <a:t>Review </a:t>
            </a:r>
            <a:r>
              <a:rPr lang="en-US" sz="1400" b="1" dirty="0">
                <a:solidFill>
                  <a:srgbClr val="000000"/>
                </a:solidFill>
                <a:latin typeface="Cambria" charset="0"/>
                <a:cs typeface="Times New Roman" charset="0"/>
              </a:rPr>
              <a:t>by Expert Panel </a:t>
            </a:r>
          </a:p>
        </p:txBody>
      </p:sp>
      <p:sp>
        <p:nvSpPr>
          <p:cNvPr id="12295" name="AutoShape 8"/>
          <p:cNvSpPr>
            <a:spLocks noChangeArrowheads="1"/>
          </p:cNvSpPr>
          <p:nvPr/>
        </p:nvSpPr>
        <p:spPr bwMode="auto">
          <a:xfrm>
            <a:off x="1546145" y="2452373"/>
            <a:ext cx="6722971" cy="598695"/>
          </a:xfrm>
          <a:prstGeom prst="roundRect">
            <a:avLst>
              <a:gd name="adj" fmla="val 5597"/>
            </a:avLst>
          </a:prstGeom>
          <a:solidFill>
            <a:srgbClr val="003399"/>
          </a:solidFill>
          <a:ln w="12700">
            <a:solidFill>
              <a:srgbClr val="FFFFFF"/>
            </a:solidFill>
            <a:round/>
            <a:headEnd/>
            <a:tailEnd/>
          </a:ln>
          <a:effectLst>
            <a:outerShdw blurRad="63500" dist="46662" dir="3284183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 algn="ctr"/>
            <a:r>
              <a:rPr lang="en-GB" sz="1400" b="1" dirty="0">
                <a:solidFill>
                  <a:srgbClr val="FFFFFF"/>
                </a:solidFill>
                <a:latin typeface="Cambria" charset="0"/>
                <a:cs typeface="Times New Roman" charset="0"/>
              </a:rPr>
              <a:t>Stage-2</a:t>
            </a:r>
            <a:endParaRPr lang="en-US" sz="1200" dirty="0">
              <a:latin typeface="Times New Roman" charset="0"/>
              <a:cs typeface="Times New Roman" charset="0"/>
            </a:endParaRPr>
          </a:p>
          <a:p>
            <a:pPr algn="ctr"/>
            <a:r>
              <a:rPr lang="en-GB" sz="1400" b="1" dirty="0">
                <a:solidFill>
                  <a:srgbClr val="FFFFFF"/>
                </a:solidFill>
                <a:latin typeface="Cambria" charset="0"/>
                <a:cs typeface="Times New Roman" charset="0"/>
              </a:rPr>
              <a:t>Submission of detailed Business Plan, Presentation and Technical Information</a:t>
            </a:r>
            <a:endParaRPr lang="en-US" sz="1400" dirty="0">
              <a:latin typeface="Times New Roman" charset="0"/>
              <a:cs typeface="Times New Roman" charset="0"/>
            </a:endParaRPr>
          </a:p>
        </p:txBody>
      </p:sp>
      <p:grpSp>
        <p:nvGrpSpPr>
          <p:cNvPr id="12298" name="Group 17"/>
          <p:cNvGrpSpPr>
            <a:grpSpLocks/>
          </p:cNvGrpSpPr>
          <p:nvPr/>
        </p:nvGrpSpPr>
        <p:grpSpPr bwMode="auto">
          <a:xfrm>
            <a:off x="2070730" y="3861207"/>
            <a:ext cx="5991312" cy="653320"/>
            <a:chOff x="2083" y="6247"/>
            <a:chExt cx="6967" cy="2071"/>
          </a:xfrm>
          <a:solidFill>
            <a:srgbClr val="FFFF00"/>
          </a:solidFill>
        </p:grpSpPr>
        <p:sp>
          <p:nvSpPr>
            <p:cNvPr id="12300" name="Down Arrow 18"/>
            <p:cNvSpPr>
              <a:spLocks/>
            </p:cNvSpPr>
            <p:nvPr/>
          </p:nvSpPr>
          <p:spPr bwMode="auto">
            <a:xfrm>
              <a:off x="2083" y="6247"/>
              <a:ext cx="6967" cy="2071"/>
            </a:xfrm>
            <a:prstGeom prst="downArrow">
              <a:avLst>
                <a:gd name="adj1" fmla="val 50000"/>
                <a:gd name="adj2" fmla="val 50000"/>
              </a:avLst>
            </a:prstGeom>
            <a:grpFill/>
            <a:ln w="25400">
              <a:solidFill>
                <a:srgbClr val="385D8A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200" b="1">
                  <a:solidFill>
                    <a:srgbClr val="000000"/>
                  </a:solidFill>
                  <a:latin typeface="Cambria" charset="0"/>
                  <a:ea typeface="Times New Roman" charset="0"/>
                  <a:cs typeface="Calibri" charset="0"/>
                </a:rPr>
                <a:t> </a:t>
              </a:r>
              <a:endParaRPr lang="en-US" sz="1200">
                <a:solidFill>
                  <a:srgbClr val="000000"/>
                </a:solidFill>
                <a:latin typeface="Times New Roman" charset="0"/>
                <a:ea typeface="Times New Roman" charset="0"/>
                <a:cs typeface="Calibri" charset="0"/>
              </a:endParaRPr>
            </a:p>
          </p:txBody>
        </p:sp>
        <p:sp>
          <p:nvSpPr>
            <p:cNvPr id="12301" name="Text Box 16"/>
            <p:cNvSpPr txBox="1">
              <a:spLocks noChangeArrowheads="1"/>
            </p:cNvSpPr>
            <p:nvPr/>
          </p:nvSpPr>
          <p:spPr bwMode="auto">
            <a:xfrm>
              <a:off x="3842" y="6255"/>
              <a:ext cx="3522" cy="955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accent2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>
                <a:defRPr sz="2800">
                  <a:solidFill>
                    <a:schemeClr val="accent2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>
                <a:defRPr sz="2400">
                  <a:solidFill>
                    <a:schemeClr val="accent2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>
                <a:defRPr sz="2000">
                  <a:solidFill>
                    <a:schemeClr val="accent2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>
                <a:defRPr sz="2000">
                  <a:solidFill>
                    <a:schemeClr val="accent2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eaLnBrk="0" hangingPunct="0">
                <a:defRPr sz="2000">
                  <a:solidFill>
                    <a:schemeClr val="accent2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eaLnBrk="0" hangingPunct="0">
                <a:defRPr sz="2000">
                  <a:solidFill>
                    <a:schemeClr val="accent2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eaLnBrk="0" hangingPunct="0">
                <a:defRPr sz="2000">
                  <a:solidFill>
                    <a:schemeClr val="accent2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eaLnBrk="0" hangingPunct="0">
                <a:defRPr sz="2000">
                  <a:solidFill>
                    <a:schemeClr val="accent2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/>
              <a:r>
                <a:rPr lang="en-GB" sz="1400" b="1" dirty="0">
                  <a:solidFill>
                    <a:srgbClr val="000000"/>
                  </a:solidFill>
                  <a:latin typeface="Cambria" charset="0"/>
                  <a:cs typeface="Times New Roman" charset="0"/>
                </a:rPr>
                <a:t>Presentation by the Shortlisted Teams before Joint Expert </a:t>
              </a:r>
              <a:r>
                <a:rPr lang="en-GB" sz="1400" b="1" dirty="0" smtClean="0">
                  <a:solidFill>
                    <a:srgbClr val="000000"/>
                  </a:solidFill>
                  <a:latin typeface="Cambria" charset="0"/>
                  <a:cs typeface="Times New Roman" charset="0"/>
                </a:rPr>
                <a:t>Panels</a:t>
              </a:r>
              <a:endParaRPr lang="en-US" sz="1400" dirty="0">
                <a:solidFill>
                  <a:srgbClr val="000000"/>
                </a:solidFill>
                <a:latin typeface="Times New Roman" charset="0"/>
                <a:cs typeface="Times New Roman" charset="0"/>
              </a:endParaRPr>
            </a:p>
          </p:txBody>
        </p:sp>
      </p:grpSp>
      <p:sp>
        <p:nvSpPr>
          <p:cNvPr id="14" name="Down Arrow 11"/>
          <p:cNvSpPr>
            <a:spLocks/>
          </p:cNvSpPr>
          <p:nvPr/>
        </p:nvSpPr>
        <p:spPr bwMode="auto">
          <a:xfrm>
            <a:off x="2153559" y="3139146"/>
            <a:ext cx="5701410" cy="58840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8000"/>
          </a:solidFill>
          <a:ln w="25400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200" b="1" dirty="0">
              <a:solidFill>
                <a:srgbClr val="FFFFFF"/>
              </a:solidFill>
              <a:latin typeface="Cambria" charset="0"/>
              <a:cs typeface="Times New Roman" charset="0"/>
            </a:endParaRPr>
          </a:p>
          <a:p>
            <a:pPr algn="ctr"/>
            <a:endParaRPr lang="en-US" sz="1200" b="1" dirty="0">
              <a:solidFill>
                <a:srgbClr val="FFFFFF"/>
              </a:solidFill>
              <a:latin typeface="Cambria" charset="0"/>
              <a:cs typeface="Times New Roman" charset="0"/>
            </a:endParaRPr>
          </a:p>
          <a:p>
            <a:pPr algn="ctr"/>
            <a:r>
              <a:rPr lang="en-US" sz="1400" b="1" dirty="0" smtClean="0">
                <a:solidFill>
                  <a:srgbClr val="FFFFFF"/>
                </a:solidFill>
                <a:latin typeface="Cambria" charset="0"/>
                <a:cs typeface="Times New Roman" charset="0"/>
              </a:rPr>
              <a:t>Technical Review </a:t>
            </a:r>
            <a:r>
              <a:rPr lang="en-US" sz="1400" b="1" dirty="0">
                <a:solidFill>
                  <a:srgbClr val="FFFFFF"/>
                </a:solidFill>
                <a:latin typeface="Cambria" charset="0"/>
                <a:cs typeface="Times New Roman" charset="0"/>
              </a:rPr>
              <a:t>by </a:t>
            </a:r>
            <a:r>
              <a:rPr lang="en-US" sz="1400" b="1" dirty="0" smtClean="0">
                <a:solidFill>
                  <a:srgbClr val="FFFFFF"/>
                </a:solidFill>
                <a:latin typeface="Cambria" charset="0"/>
                <a:cs typeface="Times New Roman" charset="0"/>
              </a:rPr>
              <a:t>Subject Experts </a:t>
            </a:r>
            <a:endParaRPr lang="en-US" sz="1400" b="1" dirty="0">
              <a:solidFill>
                <a:srgbClr val="FFFFFF"/>
              </a:solidFill>
              <a:latin typeface="Cambria" charset="0"/>
              <a:cs typeface="Times New Roman" charset="0"/>
            </a:endParaRPr>
          </a:p>
          <a:p>
            <a:pPr algn="ctr"/>
            <a:endParaRPr lang="en-US" sz="1200" dirty="0">
              <a:latin typeface="Times New Roman" charset="0"/>
              <a:cs typeface="Times New Roman" charset="0"/>
            </a:endParaRPr>
          </a:p>
        </p:txBody>
      </p:sp>
      <p:sp>
        <p:nvSpPr>
          <p:cNvPr id="16" name="AutoShape 8"/>
          <p:cNvSpPr>
            <a:spLocks noChangeArrowheads="1"/>
          </p:cNvSpPr>
          <p:nvPr/>
        </p:nvSpPr>
        <p:spPr bwMode="auto">
          <a:xfrm>
            <a:off x="1684194" y="4551674"/>
            <a:ext cx="6667751" cy="556450"/>
          </a:xfrm>
          <a:prstGeom prst="roundRect">
            <a:avLst>
              <a:gd name="adj" fmla="val 5597"/>
            </a:avLst>
          </a:prstGeom>
          <a:solidFill>
            <a:srgbClr val="003399"/>
          </a:solidFill>
          <a:ln w="12700">
            <a:solidFill>
              <a:srgbClr val="FFFFFF"/>
            </a:solidFill>
            <a:round/>
            <a:headEnd/>
            <a:tailEnd/>
          </a:ln>
          <a:effectLst>
            <a:outerShdw blurRad="63500" dist="46662" dir="3284183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 algn="ctr"/>
            <a:r>
              <a:rPr lang="en-GB" sz="1400" b="1" dirty="0" smtClean="0">
                <a:solidFill>
                  <a:srgbClr val="FFFFFF"/>
                </a:solidFill>
                <a:latin typeface="Cambria" charset="0"/>
                <a:cs typeface="Times New Roman" charset="0"/>
              </a:rPr>
              <a:t>Stage</a:t>
            </a:r>
            <a:r>
              <a:rPr lang="en-GB" sz="1400" b="1" dirty="0">
                <a:solidFill>
                  <a:srgbClr val="FFFFFF"/>
                </a:solidFill>
                <a:latin typeface="Cambria" charset="0"/>
                <a:cs typeface="Times New Roman" charset="0"/>
              </a:rPr>
              <a:t>-3</a:t>
            </a:r>
            <a:endParaRPr lang="en-US" sz="1200" dirty="0">
              <a:latin typeface="Times New Roman" charset="0"/>
              <a:cs typeface="Times New Roman" charset="0"/>
            </a:endParaRPr>
          </a:p>
          <a:p>
            <a:pPr algn="ctr"/>
            <a:r>
              <a:rPr lang="en-GB" sz="1400" b="1" dirty="0">
                <a:solidFill>
                  <a:srgbClr val="FFFFFF"/>
                </a:solidFill>
                <a:latin typeface="Cambria" charset="0"/>
                <a:cs typeface="Times New Roman" charset="0"/>
              </a:rPr>
              <a:t>Submission of Financial Due Diligence Information by the Shortlisted teams </a:t>
            </a:r>
            <a:endParaRPr lang="en-US" sz="1400" dirty="0">
              <a:latin typeface="Times New Roman" charset="0"/>
              <a:cs typeface="Times New Roman" charset="0"/>
            </a:endParaRPr>
          </a:p>
        </p:txBody>
      </p:sp>
      <p:sp>
        <p:nvSpPr>
          <p:cNvPr id="17" name="Down Arrow 11"/>
          <p:cNvSpPr>
            <a:spLocks/>
          </p:cNvSpPr>
          <p:nvPr/>
        </p:nvSpPr>
        <p:spPr bwMode="auto">
          <a:xfrm>
            <a:off x="2167365" y="5163342"/>
            <a:ext cx="5977508" cy="53842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C0504D"/>
          </a:solidFill>
          <a:ln w="25400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400" b="1" dirty="0" smtClean="0">
                <a:solidFill>
                  <a:srgbClr val="FFFFFF"/>
                </a:solidFill>
                <a:latin typeface="Cambria" charset="0"/>
                <a:cs typeface="Times New Roman" charset="0"/>
              </a:rPr>
              <a:t>Stage </a:t>
            </a:r>
            <a:r>
              <a:rPr lang="en-US" sz="1400" b="1" dirty="0">
                <a:solidFill>
                  <a:srgbClr val="FFFFFF"/>
                </a:solidFill>
                <a:latin typeface="Cambria" charset="0"/>
                <a:cs typeface="Times New Roman" charset="0"/>
              </a:rPr>
              <a:t>4: </a:t>
            </a:r>
            <a:r>
              <a:rPr lang="en-US" sz="1400" b="1" dirty="0" smtClean="0">
                <a:solidFill>
                  <a:srgbClr val="FFFFFF"/>
                </a:solidFill>
                <a:latin typeface="Cambria" charset="0"/>
                <a:cs typeface="Times New Roman" charset="0"/>
              </a:rPr>
              <a:t>Due </a:t>
            </a:r>
            <a:r>
              <a:rPr lang="en-US" sz="1400" b="1" dirty="0">
                <a:solidFill>
                  <a:srgbClr val="FFFFFF"/>
                </a:solidFill>
                <a:latin typeface="Cambria" charset="0"/>
                <a:cs typeface="Times New Roman" charset="0"/>
              </a:rPr>
              <a:t>Diligence and Budget </a:t>
            </a:r>
            <a:r>
              <a:rPr lang="en-US" sz="1400" b="1" dirty="0" smtClean="0">
                <a:solidFill>
                  <a:srgbClr val="FFFFFF"/>
                </a:solidFill>
                <a:latin typeface="Cambria" charset="0"/>
                <a:cs typeface="Times New Roman" charset="0"/>
              </a:rPr>
              <a:t>Discussions</a:t>
            </a:r>
            <a:endParaRPr lang="en-US" sz="1400" b="1" dirty="0">
              <a:solidFill>
                <a:srgbClr val="FFFFFF"/>
              </a:solidFill>
              <a:latin typeface="Cambria" charset="0"/>
              <a:cs typeface="Times New Roman" charset="0"/>
            </a:endParaRPr>
          </a:p>
        </p:txBody>
      </p:sp>
      <p:sp>
        <p:nvSpPr>
          <p:cNvPr id="18" name="AutoShape 8"/>
          <p:cNvSpPr>
            <a:spLocks noChangeArrowheads="1"/>
          </p:cNvSpPr>
          <p:nvPr/>
        </p:nvSpPr>
        <p:spPr bwMode="auto">
          <a:xfrm>
            <a:off x="1822242" y="5710366"/>
            <a:ext cx="6612532" cy="557439"/>
          </a:xfrm>
          <a:prstGeom prst="roundRect">
            <a:avLst>
              <a:gd name="adj" fmla="val 5597"/>
            </a:avLst>
          </a:prstGeom>
          <a:solidFill>
            <a:srgbClr val="008000"/>
          </a:solidFill>
          <a:ln w="12700">
            <a:solidFill>
              <a:srgbClr val="FFFFFF"/>
            </a:solidFill>
            <a:round/>
            <a:headEnd/>
            <a:tailEnd/>
          </a:ln>
          <a:effectLst>
            <a:outerShdw blurRad="63500" dist="46662" dir="3284183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 algn="ctr"/>
            <a:r>
              <a:rPr lang="en-GB" sz="1400" b="1" dirty="0">
                <a:solidFill>
                  <a:srgbClr val="FFFFFF"/>
                </a:solidFill>
                <a:latin typeface="Cambria" charset="0"/>
                <a:cs typeface="Times New Roman" charset="0"/>
              </a:rPr>
              <a:t>Stage-5</a:t>
            </a:r>
            <a:endParaRPr lang="en-US" sz="1200" dirty="0">
              <a:latin typeface="Times New Roman" charset="0"/>
              <a:cs typeface="Times New Roman" charset="0"/>
            </a:endParaRPr>
          </a:p>
          <a:p>
            <a:pPr algn="ctr"/>
            <a:r>
              <a:rPr lang="en-GB" sz="1400" b="1" dirty="0">
                <a:solidFill>
                  <a:srgbClr val="FFFFFF"/>
                </a:solidFill>
                <a:latin typeface="Cambria" charset="0"/>
                <a:cs typeface="Times New Roman" charset="0"/>
              </a:rPr>
              <a:t>Final Selection by the Endowment Board and Award </a:t>
            </a:r>
            <a:r>
              <a:rPr lang="en-GB" sz="1400" b="1" dirty="0" smtClean="0">
                <a:solidFill>
                  <a:srgbClr val="FFFFFF"/>
                </a:solidFill>
                <a:latin typeface="Cambria" charset="0"/>
                <a:cs typeface="Times New Roman" charset="0"/>
              </a:rPr>
              <a:t>Announcement</a:t>
            </a:r>
            <a:endParaRPr lang="en-GB" sz="1400" b="1" dirty="0">
              <a:solidFill>
                <a:srgbClr val="FFFFFF"/>
              </a:solidFill>
              <a:latin typeface="Cambria" charset="0"/>
              <a:cs typeface="Times New Roman" charset="0"/>
            </a:endParaRPr>
          </a:p>
        </p:txBody>
      </p:sp>
      <p:sp>
        <p:nvSpPr>
          <p:cNvPr id="21" name="AutoShape 8"/>
          <p:cNvSpPr>
            <a:spLocks noChangeArrowheads="1"/>
          </p:cNvSpPr>
          <p:nvPr/>
        </p:nvSpPr>
        <p:spPr bwMode="auto">
          <a:xfrm>
            <a:off x="3003124" y="6321292"/>
            <a:ext cx="4408488" cy="415908"/>
          </a:xfrm>
          <a:prstGeom prst="roundRect">
            <a:avLst>
              <a:gd name="adj" fmla="val 5597"/>
            </a:avLst>
          </a:prstGeom>
          <a:solidFill>
            <a:schemeClr val="accent2">
              <a:lumMod val="75000"/>
            </a:schemeClr>
          </a:solidFill>
          <a:ln w="12700">
            <a:solidFill>
              <a:srgbClr val="FFFFFF"/>
            </a:solidFill>
            <a:round/>
            <a:headEnd/>
            <a:tailEnd/>
          </a:ln>
          <a:effectLst>
            <a:outerShdw blurRad="63500" dist="46662" dir="3284183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r>
              <a:rPr lang="en-GB" sz="1400" b="1" dirty="0">
                <a:solidFill>
                  <a:srgbClr val="FFFFFF"/>
                </a:solidFill>
                <a:latin typeface="Cambria" charset="0"/>
                <a:cs typeface="Times New Roman" charset="0"/>
              </a:rPr>
              <a:t>	                    </a:t>
            </a:r>
            <a:r>
              <a:rPr lang="en-GB" sz="1400" b="1" dirty="0" smtClean="0">
                <a:solidFill>
                  <a:srgbClr val="FFFFFF"/>
                </a:solidFill>
                <a:latin typeface="Cambria" charset="0"/>
                <a:cs typeface="Times New Roman" charset="0"/>
              </a:rPr>
              <a:t>Grant Release</a:t>
            </a:r>
            <a:endParaRPr lang="en-GB" sz="1400" b="1" dirty="0">
              <a:solidFill>
                <a:srgbClr val="FFFFFF"/>
              </a:solidFill>
              <a:latin typeface="Cambria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811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6952" y="222261"/>
            <a:ext cx="7704806" cy="799073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FFFF"/>
                </a:solidFill>
                <a:latin typeface="Cambria"/>
                <a:cs typeface="Cambria"/>
              </a:rPr>
              <a:t>Progress so far</a:t>
            </a:r>
            <a:endParaRPr lang="en-US" sz="32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14071" y="1518908"/>
            <a:ext cx="7206008" cy="523220"/>
          </a:xfrm>
          <a:prstGeom prst="rect">
            <a:avLst/>
          </a:prstGeom>
          <a:solidFill>
            <a:srgbClr val="00009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FF"/>
                </a:solidFill>
                <a:latin typeface="Cambria"/>
                <a:cs typeface="Cambria"/>
              </a:rPr>
              <a:t>5 Calls for proposals made</a:t>
            </a:r>
            <a:endParaRPr lang="en-US" sz="2800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579" y="3350708"/>
            <a:ext cx="7206008" cy="954107"/>
          </a:xfrm>
          <a:prstGeom prst="rect">
            <a:avLst/>
          </a:prstGeom>
          <a:solidFill>
            <a:srgbClr val="8F47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FF"/>
                </a:solidFill>
                <a:latin typeface="Cambria"/>
                <a:cs typeface="Cambria"/>
              </a:rPr>
              <a:t>15 Joint Projects awarded in 4 Calls</a:t>
            </a:r>
          </a:p>
          <a:p>
            <a:r>
              <a:rPr lang="en-US" sz="2800" dirty="0" smtClean="0">
                <a:solidFill>
                  <a:srgbClr val="FFFFFF"/>
                </a:solidFill>
                <a:latin typeface="Cambria"/>
                <a:cs typeface="Cambria"/>
              </a:rPr>
              <a:t>5 under due diligence</a:t>
            </a:r>
            <a:endParaRPr lang="en-US" sz="2800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40349" y="4401870"/>
            <a:ext cx="7206008" cy="523220"/>
          </a:xfrm>
          <a:prstGeom prst="rect">
            <a:avLst/>
          </a:prstGeom>
          <a:solidFill>
            <a:srgbClr val="00009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FF"/>
                </a:solidFill>
                <a:latin typeface="Cambria"/>
                <a:cs typeface="Cambria"/>
              </a:rPr>
              <a:t>Funding over </a:t>
            </a:r>
            <a:r>
              <a:rPr lang="en-US" sz="2800" dirty="0" err="1" smtClean="0">
                <a:solidFill>
                  <a:srgbClr val="FFFFFF"/>
                </a:solidFill>
                <a:latin typeface="Cambria"/>
                <a:cs typeface="Cambria"/>
              </a:rPr>
              <a:t>Rs</a:t>
            </a:r>
            <a:r>
              <a:rPr lang="en-US" sz="2800" dirty="0" smtClean="0">
                <a:solidFill>
                  <a:srgbClr val="FFFFFF"/>
                </a:solidFill>
                <a:latin typeface="Cambria"/>
                <a:cs typeface="Cambria"/>
              </a:rPr>
              <a:t> 37 </a:t>
            </a:r>
            <a:r>
              <a:rPr lang="en-US" sz="2800" dirty="0" err="1" smtClean="0">
                <a:solidFill>
                  <a:srgbClr val="FFFFFF"/>
                </a:solidFill>
                <a:latin typeface="Cambria"/>
                <a:cs typeface="Cambria"/>
              </a:rPr>
              <a:t>Crore</a:t>
            </a:r>
            <a:r>
              <a:rPr lang="en-US" sz="2800" dirty="0" smtClean="0">
                <a:solidFill>
                  <a:srgbClr val="FFFFFF"/>
                </a:solidFill>
                <a:latin typeface="Cambria"/>
                <a:cs typeface="Cambria"/>
              </a:rPr>
              <a:t> committed</a:t>
            </a:r>
            <a:endParaRPr lang="en-US" sz="2800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69678" y="2112869"/>
            <a:ext cx="7206008" cy="523220"/>
          </a:xfrm>
          <a:prstGeom prst="rect">
            <a:avLst/>
          </a:prstGeom>
          <a:solidFill>
            <a:srgbClr val="8F47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FF"/>
                </a:solidFill>
                <a:latin typeface="Cambria"/>
                <a:cs typeface="Cambria"/>
              </a:rPr>
              <a:t>Over 3000 expression of interest registered</a:t>
            </a:r>
            <a:endParaRPr lang="en-US" sz="2800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64960" y="2707616"/>
            <a:ext cx="7206008" cy="523220"/>
          </a:xfrm>
          <a:prstGeom prst="rect">
            <a:avLst/>
          </a:prstGeom>
          <a:solidFill>
            <a:srgbClr val="00009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FF"/>
                </a:solidFill>
                <a:latin typeface="Cambria"/>
                <a:cs typeface="Cambria"/>
              </a:rPr>
              <a:t>Over 900 joint </a:t>
            </a:r>
            <a:r>
              <a:rPr lang="en-US" sz="2800" smtClean="0">
                <a:solidFill>
                  <a:srgbClr val="FFFFFF"/>
                </a:solidFill>
                <a:latin typeface="Cambria"/>
                <a:cs typeface="Cambria"/>
              </a:rPr>
              <a:t>proposals received</a:t>
            </a:r>
            <a:endParaRPr lang="en-US" sz="2800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3" name="24-Point Star 2"/>
          <p:cNvSpPr/>
          <p:nvPr/>
        </p:nvSpPr>
        <p:spPr>
          <a:xfrm rot="20978950">
            <a:off x="2745344" y="5175265"/>
            <a:ext cx="6240458" cy="1422491"/>
          </a:xfrm>
          <a:prstGeom prst="star24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6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Call </a:t>
            </a:r>
            <a:r>
              <a:rPr lang="en-US" sz="2800" dirty="0" smtClean="0"/>
              <a:t>is open. Closing Date : </a:t>
            </a:r>
          </a:p>
          <a:p>
            <a:pPr algn="ctr"/>
            <a:r>
              <a:rPr lang="en-US" sz="2800" dirty="0" smtClean="0"/>
              <a:t>15 July </a:t>
            </a:r>
            <a:r>
              <a:rPr lang="en-US" sz="2800" dirty="0" smtClean="0"/>
              <a:t>2015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06782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6"/>
          <p:cNvSpPr txBox="1">
            <a:spLocks noChangeArrowheads="1"/>
          </p:cNvSpPr>
          <p:nvPr/>
        </p:nvSpPr>
        <p:spPr bwMode="auto">
          <a:xfrm>
            <a:off x="1076781" y="151863"/>
            <a:ext cx="7937798" cy="89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i="1" dirty="0" smtClean="0">
                <a:solidFill>
                  <a:schemeClr val="bg1"/>
                </a:solidFill>
                <a:latin typeface="Cambria"/>
                <a:cs typeface="Cambria"/>
              </a:rPr>
              <a:t>Who We Are</a:t>
            </a:r>
            <a:endParaRPr lang="en-US" sz="2800" b="1" i="1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174888" y="1704185"/>
            <a:ext cx="7296445" cy="1778828"/>
          </a:xfrm>
          <a:prstGeom prst="roundRect">
            <a:avLst/>
          </a:prstGeom>
          <a:solidFill>
            <a:srgbClr val="C45008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latin typeface="Cambria"/>
                <a:cs typeface="Cambria"/>
              </a:rPr>
              <a:t>Agreement signed by Indian and US Governments </a:t>
            </a:r>
            <a:endParaRPr lang="en-US" sz="2400" b="1" dirty="0" smtClean="0">
              <a:solidFill>
                <a:schemeClr val="bg1"/>
              </a:solidFill>
              <a:latin typeface="Cambria"/>
              <a:cs typeface="Cambria"/>
            </a:endParaRPr>
          </a:p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latin typeface="Cambria"/>
                <a:cs typeface="Cambria"/>
              </a:rPr>
              <a:t>o</a:t>
            </a:r>
            <a:r>
              <a:rPr lang="en-US" sz="2400" b="1" dirty="0" smtClean="0">
                <a:solidFill>
                  <a:schemeClr val="bg1"/>
                </a:solidFill>
                <a:latin typeface="Cambria"/>
                <a:cs typeface="Cambria"/>
              </a:rPr>
              <a:t>n </a:t>
            </a:r>
            <a:r>
              <a:rPr lang="en-US" sz="2400" b="1" dirty="0">
                <a:solidFill>
                  <a:schemeClr val="bg1"/>
                </a:solidFill>
                <a:latin typeface="Cambria"/>
                <a:cs typeface="Cambria"/>
              </a:rPr>
              <a:t>March </a:t>
            </a:r>
            <a:r>
              <a:rPr lang="en-US" sz="2400" b="1" dirty="0" smtClean="0">
                <a:solidFill>
                  <a:schemeClr val="bg1"/>
                </a:solidFill>
                <a:latin typeface="Cambria"/>
                <a:cs typeface="Cambria"/>
              </a:rPr>
              <a:t>21, 2000 to </a:t>
            </a:r>
            <a:r>
              <a:rPr lang="en-US" sz="2400" b="1" dirty="0">
                <a:solidFill>
                  <a:schemeClr val="bg1"/>
                </a:solidFill>
                <a:latin typeface="Cambria"/>
                <a:cs typeface="Cambria"/>
              </a:rPr>
              <a:t>establish </a:t>
            </a:r>
            <a:endParaRPr lang="en-US" sz="2400" b="1" dirty="0" smtClean="0">
              <a:solidFill>
                <a:schemeClr val="bg1"/>
              </a:solidFill>
              <a:latin typeface="Cambria"/>
              <a:cs typeface="Cambria"/>
            </a:endParaRPr>
          </a:p>
          <a:p>
            <a:pPr algn="ctr"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Cambria"/>
                <a:cs typeface="Cambria"/>
              </a:rPr>
              <a:t>Indo</a:t>
            </a:r>
            <a:r>
              <a:rPr lang="en-US" sz="2400" b="1" dirty="0">
                <a:solidFill>
                  <a:schemeClr val="bg1"/>
                </a:solidFill>
                <a:latin typeface="Cambria"/>
                <a:cs typeface="Cambria"/>
              </a:rPr>
              <a:t>-US Science &amp; Technology Forum (IUSSTF)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610470" y="3628757"/>
            <a:ext cx="7232475" cy="2791350"/>
          </a:xfrm>
          <a:prstGeom prst="roundRect">
            <a:avLst/>
          </a:prstGeom>
          <a:solidFill>
            <a:srgbClr val="0070C0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latin typeface="Cambria"/>
                <a:cs typeface="Cambria"/>
              </a:rPr>
              <a:t>IUSSTF Established </a:t>
            </a:r>
            <a:r>
              <a:rPr lang="en-US" sz="2400" b="1" dirty="0" smtClean="0">
                <a:latin typeface="Cambria"/>
                <a:cs typeface="Cambria"/>
              </a:rPr>
              <a:t> as </a:t>
            </a:r>
            <a:r>
              <a:rPr lang="en-US" sz="2400" b="1" dirty="0">
                <a:latin typeface="Cambria"/>
                <a:cs typeface="Cambria"/>
              </a:rPr>
              <a:t>an </a:t>
            </a:r>
            <a:endParaRPr lang="en-US" sz="2400" b="1" dirty="0" smtClean="0">
              <a:latin typeface="Cambria"/>
              <a:cs typeface="Cambria"/>
            </a:endParaRPr>
          </a:p>
          <a:p>
            <a:pPr algn="ctr">
              <a:defRPr/>
            </a:pPr>
            <a:r>
              <a:rPr lang="en-US" sz="2400" b="1" dirty="0" smtClean="0">
                <a:latin typeface="Cambria"/>
                <a:cs typeface="Cambria"/>
              </a:rPr>
              <a:t>Autonomous,</a:t>
            </a:r>
          </a:p>
          <a:p>
            <a:pPr algn="ctr">
              <a:defRPr/>
            </a:pPr>
            <a:r>
              <a:rPr lang="en-US" sz="2400" b="1" dirty="0" smtClean="0">
                <a:latin typeface="Cambria"/>
                <a:cs typeface="Cambria"/>
              </a:rPr>
              <a:t>Bilateral </a:t>
            </a:r>
          </a:p>
          <a:p>
            <a:pPr algn="ctr">
              <a:defRPr/>
            </a:pPr>
            <a:r>
              <a:rPr lang="en-US" sz="2400" b="1" dirty="0" smtClean="0">
                <a:latin typeface="Cambria"/>
                <a:cs typeface="Cambria"/>
              </a:rPr>
              <a:t>Not </a:t>
            </a:r>
            <a:r>
              <a:rPr lang="en-US" sz="2400" b="1" dirty="0">
                <a:latin typeface="Cambria"/>
                <a:cs typeface="Cambria"/>
              </a:rPr>
              <a:t>for Profit Society in India, </a:t>
            </a:r>
            <a:endParaRPr lang="en-US" sz="2400" b="1" dirty="0" smtClean="0">
              <a:latin typeface="Cambria"/>
              <a:cs typeface="Cambria"/>
            </a:endParaRPr>
          </a:p>
          <a:p>
            <a:pPr algn="ctr">
              <a:defRPr/>
            </a:pPr>
            <a:r>
              <a:rPr lang="en-US" sz="2400" b="1" dirty="0" smtClean="0">
                <a:latin typeface="Cambria"/>
                <a:cs typeface="Cambria"/>
              </a:rPr>
              <a:t>co</a:t>
            </a:r>
            <a:r>
              <a:rPr lang="en-US" sz="2400" b="1" dirty="0">
                <a:latin typeface="Cambria"/>
                <a:cs typeface="Cambria"/>
              </a:rPr>
              <a:t>-funded </a:t>
            </a:r>
            <a:endParaRPr lang="en-US" sz="2400" b="1" dirty="0" smtClean="0">
              <a:latin typeface="Cambria"/>
              <a:cs typeface="Cambria"/>
            </a:endParaRPr>
          </a:p>
          <a:p>
            <a:pPr algn="ctr">
              <a:defRPr/>
            </a:pPr>
            <a:r>
              <a:rPr lang="en-US" sz="2400" b="1" dirty="0" smtClean="0">
                <a:latin typeface="Cambria"/>
                <a:cs typeface="Cambria"/>
              </a:rPr>
              <a:t>and </a:t>
            </a:r>
            <a:r>
              <a:rPr lang="en-US" sz="2400" b="1" dirty="0">
                <a:latin typeface="Cambria"/>
                <a:cs typeface="Cambria"/>
              </a:rPr>
              <a:t>co-governed </a:t>
            </a:r>
            <a:endParaRPr lang="en-US" sz="2400" b="1" dirty="0" smtClean="0">
              <a:latin typeface="Cambria"/>
              <a:cs typeface="Cambria"/>
            </a:endParaRPr>
          </a:p>
          <a:p>
            <a:pPr algn="ctr">
              <a:defRPr/>
            </a:pPr>
            <a:r>
              <a:rPr lang="en-US" sz="2400" b="1" dirty="0" smtClean="0">
                <a:latin typeface="Cambria"/>
                <a:cs typeface="Cambria"/>
              </a:rPr>
              <a:t>by </a:t>
            </a:r>
            <a:r>
              <a:rPr lang="en-US" sz="2400" b="1" dirty="0">
                <a:latin typeface="Cambria"/>
                <a:cs typeface="Cambria"/>
              </a:rPr>
              <a:t>Indian and US Governments</a:t>
            </a:r>
          </a:p>
        </p:txBody>
      </p:sp>
      <p:sp>
        <p:nvSpPr>
          <p:cNvPr id="9" name="TextBox 8"/>
          <p:cNvSpPr txBox="1"/>
          <p:nvPr/>
        </p:nvSpPr>
        <p:spPr bwMode="auto">
          <a:xfrm rot="16200000">
            <a:off x="-2253923" y="3739285"/>
            <a:ext cx="5555848" cy="4616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FrankRuehl" pitchFamily="34" charset="-79"/>
              </a:rPr>
              <a:t>Indo-US Science &amp; Technology Forum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 txBox="1">
            <a:spLocks noChangeArrowheads="1"/>
          </p:cNvSpPr>
          <p:nvPr/>
        </p:nvSpPr>
        <p:spPr bwMode="auto">
          <a:xfrm>
            <a:off x="1074865" y="164927"/>
            <a:ext cx="78359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3200" b="1" dirty="0">
                <a:solidFill>
                  <a:schemeClr val="bg1"/>
                </a:solidFill>
              </a:rPr>
              <a:t>USI </a:t>
            </a:r>
            <a:r>
              <a:rPr lang="en-GB" sz="3200" b="1" dirty="0" smtClean="0">
                <a:solidFill>
                  <a:schemeClr val="bg1"/>
                </a:solidFill>
              </a:rPr>
              <a:t>STEF</a:t>
            </a:r>
            <a:r>
              <a:rPr lang="en-GB" sz="3200" b="1" dirty="0">
                <a:solidFill>
                  <a:schemeClr val="bg1"/>
                </a:solidFill>
              </a:rPr>
              <a:t> </a:t>
            </a:r>
            <a:r>
              <a:rPr lang="en-GB" sz="3200" b="1" dirty="0" smtClean="0">
                <a:solidFill>
                  <a:schemeClr val="bg1"/>
                </a:solidFill>
              </a:rPr>
              <a:t>– Awards </a:t>
            </a: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65234" y="6194810"/>
            <a:ext cx="7599539" cy="461665"/>
          </a:xfrm>
          <a:prstGeom prst="rect">
            <a:avLst/>
          </a:prstGeom>
          <a:solidFill>
            <a:srgbClr val="CC6600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latin typeface="Cambria"/>
                <a:cs typeface="Cambria"/>
              </a:rPr>
              <a:t>Mobile Phone based HbA1c Analyzer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82383" y="5213092"/>
            <a:ext cx="7599538" cy="830997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latin typeface="Cambria"/>
                <a:cs typeface="Cambria"/>
              </a:rPr>
              <a:t>A novel way to manage fecal incontinence in non-ambulatory patients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37074" y="4148538"/>
            <a:ext cx="7662547" cy="830997"/>
          </a:xfrm>
          <a:prstGeom prst="rect">
            <a:avLst/>
          </a:prstGeom>
          <a:solidFill>
            <a:srgbClr val="CC6600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latin typeface="Cambria"/>
                <a:cs typeface="Cambria"/>
              </a:rPr>
              <a:t>Branchless Banking and Financial services for the Unbanked and Under-banked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60791" y="2463506"/>
            <a:ext cx="7662547" cy="461665"/>
          </a:xfrm>
          <a:prstGeom prst="rect">
            <a:avLst/>
          </a:prstGeom>
          <a:solidFill>
            <a:srgbClr val="008000"/>
          </a:solidFill>
          <a:effectLst>
            <a:softEdge rad="31750"/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latin typeface="Cambria"/>
                <a:cs typeface="Cambria"/>
              </a:rPr>
              <a:t>A Fair Price for </a:t>
            </a:r>
            <a:r>
              <a:rPr lang="en-US" sz="2400" b="1" dirty="0" err="1" smtClean="0">
                <a:solidFill>
                  <a:schemeClr val="bg1"/>
                </a:solidFill>
                <a:latin typeface="Cambria"/>
                <a:cs typeface="Cambria"/>
              </a:rPr>
              <a:t>HealthyFruits</a:t>
            </a:r>
            <a:r>
              <a:rPr lang="en-US" sz="2400" b="1" dirty="0" smtClean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ambria"/>
                <a:cs typeface="Cambria"/>
              </a:rPr>
              <a:t>and Vegetables </a:t>
            </a:r>
          </a:p>
        </p:txBody>
      </p:sp>
      <p:sp>
        <p:nvSpPr>
          <p:cNvPr id="13" name="Oval 12"/>
          <p:cNvSpPr/>
          <p:nvPr/>
        </p:nvSpPr>
        <p:spPr>
          <a:xfrm>
            <a:off x="3078486" y="1431179"/>
            <a:ext cx="3409803" cy="900335"/>
          </a:xfrm>
          <a:prstGeom prst="ellipse">
            <a:avLst/>
          </a:prstGeom>
          <a:solidFill>
            <a:srgbClr val="0000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 smtClean="0">
                <a:solidFill>
                  <a:schemeClr val="bg1"/>
                </a:solidFill>
              </a:rPr>
              <a:t>First Call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 rot="16200000">
            <a:off x="-2253923" y="3739285"/>
            <a:ext cx="5555848" cy="4616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FrankRuehl" pitchFamily="34" charset="-79"/>
              </a:rPr>
              <a:t>Indo-US Science &amp; Technology Forum</a:t>
            </a:r>
          </a:p>
        </p:txBody>
      </p:sp>
      <p:sp>
        <p:nvSpPr>
          <p:cNvPr id="15" name="Oval 14"/>
          <p:cNvSpPr/>
          <p:nvPr/>
        </p:nvSpPr>
        <p:spPr>
          <a:xfrm>
            <a:off x="3368387" y="3157433"/>
            <a:ext cx="3299363" cy="900335"/>
          </a:xfrm>
          <a:prstGeom prst="ellipse">
            <a:avLst/>
          </a:prstGeom>
          <a:solidFill>
            <a:srgbClr val="0000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 smtClean="0">
                <a:solidFill>
                  <a:schemeClr val="bg1"/>
                </a:solidFill>
              </a:rPr>
              <a:t>Second Call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386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 txBox="1">
            <a:spLocks noChangeArrowheads="1"/>
          </p:cNvSpPr>
          <p:nvPr/>
        </p:nvSpPr>
        <p:spPr bwMode="auto">
          <a:xfrm>
            <a:off x="1087438" y="51753"/>
            <a:ext cx="78359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3200" b="1" dirty="0">
                <a:solidFill>
                  <a:schemeClr val="bg1"/>
                </a:solidFill>
              </a:rPr>
              <a:t>USI </a:t>
            </a:r>
            <a:r>
              <a:rPr lang="en-GB" sz="3200" b="1" dirty="0" smtClean="0">
                <a:solidFill>
                  <a:schemeClr val="bg1"/>
                </a:solidFill>
              </a:rPr>
              <a:t>STEF</a:t>
            </a:r>
            <a:r>
              <a:rPr lang="en-GB" sz="3200" b="1" dirty="0">
                <a:solidFill>
                  <a:schemeClr val="bg1"/>
                </a:solidFill>
              </a:rPr>
              <a:t> </a:t>
            </a:r>
            <a:r>
              <a:rPr lang="en-GB" sz="3200" b="1" dirty="0" smtClean="0">
                <a:solidFill>
                  <a:schemeClr val="bg1"/>
                </a:solidFill>
              </a:rPr>
              <a:t>– Awards</a:t>
            </a: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03297" y="1981036"/>
            <a:ext cx="7910189" cy="830997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Cambria"/>
                <a:cs typeface="Cambria"/>
              </a:rPr>
              <a:t>Commercialization </a:t>
            </a:r>
            <a:r>
              <a:rPr lang="en-US" sz="2400" b="1" dirty="0">
                <a:solidFill>
                  <a:schemeClr val="bg1"/>
                </a:solidFill>
                <a:latin typeface="Cambria"/>
                <a:cs typeface="Cambria"/>
              </a:rPr>
              <a:t>of cultivated sea plants based organic bio-stimulants for applications in the USA </a:t>
            </a:r>
          </a:p>
        </p:txBody>
      </p:sp>
      <p:sp>
        <p:nvSpPr>
          <p:cNvPr id="13" name="Oval 12"/>
          <p:cNvSpPr/>
          <p:nvPr/>
        </p:nvSpPr>
        <p:spPr>
          <a:xfrm>
            <a:off x="3092291" y="1251703"/>
            <a:ext cx="3409803" cy="708711"/>
          </a:xfrm>
          <a:prstGeom prst="ellipse">
            <a:avLst/>
          </a:prstGeom>
          <a:solidFill>
            <a:srgbClr val="0000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Third Call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 rot="16200000">
            <a:off x="-2253923" y="3739285"/>
            <a:ext cx="5555848" cy="4616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FrankRuehl" pitchFamily="34" charset="-79"/>
              </a:rPr>
              <a:t>Indo-US Science &amp; Technology Forum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03843" y="2854999"/>
            <a:ext cx="7910189" cy="461665"/>
          </a:xfrm>
          <a:prstGeom prst="rect">
            <a:avLst/>
          </a:prstGeom>
          <a:solidFill>
            <a:srgbClr val="F27E36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FFFF"/>
                </a:solidFill>
                <a:latin typeface="Cambria"/>
                <a:cs typeface="Cambria"/>
              </a:rPr>
              <a:t>Solar Electric Tractor- Agriculture and Power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89666" y="3355291"/>
            <a:ext cx="7910189" cy="830997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FFFF"/>
                </a:solidFill>
                <a:latin typeface="Cambria"/>
                <a:cs typeface="Cambria"/>
              </a:rPr>
              <a:t>Affordable, clean </a:t>
            </a:r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cook stove </a:t>
            </a:r>
            <a:r>
              <a:rPr lang="en-US" sz="2400" b="1" dirty="0">
                <a:solidFill>
                  <a:srgbClr val="FFFFFF"/>
                </a:solidFill>
                <a:latin typeface="Cambria"/>
                <a:cs typeface="Cambria"/>
              </a:rPr>
              <a:t>and electric power sources for rural India </a:t>
            </a:r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76713" y="4207139"/>
            <a:ext cx="7910189" cy="830997"/>
          </a:xfrm>
          <a:prstGeom prst="rect">
            <a:avLst/>
          </a:prstGeom>
          <a:solidFill>
            <a:srgbClr val="F27E36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FFFF"/>
                </a:solidFill>
                <a:latin typeface="Cambria"/>
                <a:cs typeface="Cambria"/>
              </a:rPr>
              <a:t>Affordable and User-Centric Knee Joints to Remobilize Above-Knee Amputees in India and Globally </a:t>
            </a:r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  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8730" y="5039989"/>
            <a:ext cx="7910189" cy="461665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FFFF"/>
                </a:solidFill>
                <a:latin typeface="Cambria"/>
                <a:cs typeface="Cambria"/>
              </a:rPr>
              <a:t>Easy to use, Integrated Neonatal Resuscitation Solution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64307" y="5539670"/>
            <a:ext cx="7910189" cy="461665"/>
          </a:xfrm>
          <a:prstGeom prst="rect">
            <a:avLst/>
          </a:prstGeom>
          <a:solidFill>
            <a:srgbClr val="F27E36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 err="1">
                <a:solidFill>
                  <a:schemeClr val="bg1"/>
                </a:solidFill>
                <a:latin typeface="Cambria"/>
                <a:cs typeface="Cambria"/>
              </a:rPr>
              <a:t>OneBreath</a:t>
            </a:r>
            <a:r>
              <a:rPr lang="en-US" sz="2400" b="1" dirty="0">
                <a:solidFill>
                  <a:schemeClr val="bg1"/>
                </a:solidFill>
                <a:latin typeface="Cambria"/>
                <a:cs typeface="Cambria"/>
              </a:rPr>
              <a:t>: Affordable mechanical ventilation for India </a:t>
            </a:r>
            <a:r>
              <a:rPr lang="en-US" sz="2400" b="1" dirty="0" smtClean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endParaRPr lang="en-US" sz="2400" b="1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64002" y="6024092"/>
            <a:ext cx="7910189" cy="830997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latin typeface="Cambria"/>
                <a:cs typeface="Cambria"/>
              </a:rPr>
              <a:t>Commercializing a scalable low-cost arsenic remediation technology for societal impact </a:t>
            </a:r>
            <a:r>
              <a:rPr lang="en-US" sz="2400" b="1" dirty="0" smtClean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endParaRPr lang="en-US" sz="2400" b="1" dirty="0">
              <a:solidFill>
                <a:schemeClr val="bg1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809563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 txBox="1">
            <a:spLocks noChangeArrowheads="1"/>
          </p:cNvSpPr>
          <p:nvPr/>
        </p:nvSpPr>
        <p:spPr bwMode="auto">
          <a:xfrm>
            <a:off x="1087438" y="51753"/>
            <a:ext cx="78359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3200" b="1" dirty="0">
                <a:solidFill>
                  <a:schemeClr val="bg1"/>
                </a:solidFill>
              </a:rPr>
              <a:t>USI </a:t>
            </a:r>
            <a:r>
              <a:rPr lang="en-GB" sz="3200" b="1" dirty="0" smtClean="0">
                <a:solidFill>
                  <a:schemeClr val="bg1"/>
                </a:solidFill>
              </a:rPr>
              <a:t>STEF</a:t>
            </a:r>
            <a:r>
              <a:rPr lang="en-GB" sz="3200" b="1" dirty="0">
                <a:solidFill>
                  <a:schemeClr val="bg1"/>
                </a:solidFill>
              </a:rPr>
              <a:t> </a:t>
            </a:r>
            <a:r>
              <a:rPr lang="en-GB" sz="3200" b="1" dirty="0" smtClean="0">
                <a:solidFill>
                  <a:schemeClr val="bg1"/>
                </a:solidFill>
              </a:rPr>
              <a:t>– Awards</a:t>
            </a: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03297" y="2464240"/>
            <a:ext cx="7910189" cy="830997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Cambria"/>
                <a:cs typeface="Cambria"/>
              </a:rPr>
              <a:t>Transforming arsenic and fluoride crisis in drinking water into an economic enterprise </a:t>
            </a:r>
            <a:endParaRPr lang="en-US" sz="2400" b="1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092291" y="1436225"/>
            <a:ext cx="3409803" cy="708711"/>
          </a:xfrm>
          <a:prstGeom prst="ellipse">
            <a:avLst/>
          </a:prstGeom>
          <a:solidFill>
            <a:srgbClr val="00009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Fourth Call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 rot="16200000">
            <a:off x="-2253923" y="3739285"/>
            <a:ext cx="5555848" cy="4616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FrankRuehl" pitchFamily="34" charset="-79"/>
              </a:rPr>
              <a:t>Indo-US Science &amp; Technology Forum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17649" y="3600510"/>
            <a:ext cx="7910189" cy="461665"/>
          </a:xfrm>
          <a:prstGeom prst="rect">
            <a:avLst/>
          </a:prstGeom>
          <a:solidFill>
            <a:srgbClr val="F27E36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Cambria"/>
                <a:cs typeface="Cambria"/>
              </a:rPr>
              <a:t>Development of a low-cost, portable auto-refractor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17276" y="4432141"/>
            <a:ext cx="7910189" cy="830997"/>
          </a:xfrm>
          <a:prstGeom prst="rect">
            <a:avLst/>
          </a:prstGeom>
          <a:solidFill>
            <a:srgbClr val="008000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Cambria"/>
                <a:cs typeface="Cambria"/>
              </a:rPr>
              <a:t>Commercializing a transformational modular roofing solution for low-income urban homes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76713" y="5656742"/>
            <a:ext cx="7910189" cy="830997"/>
          </a:xfrm>
          <a:prstGeom prst="rect">
            <a:avLst/>
          </a:prstGeom>
          <a:solidFill>
            <a:srgbClr val="F27E36"/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Cambria"/>
                <a:cs typeface="Cambria"/>
              </a:rPr>
              <a:t>Developing novel biological seed treatments to confer abiotic stress tolerance in crops</a:t>
            </a:r>
            <a:r>
              <a:rPr lang="en-US" sz="2400" b="1" dirty="0" smtClean="0">
                <a:solidFill>
                  <a:srgbClr val="FFFFFF"/>
                </a:solidFill>
                <a:latin typeface="Cambria"/>
                <a:cs typeface="Cambria"/>
              </a:rPr>
              <a:t>   </a:t>
            </a:r>
            <a:endParaRPr lang="en-US" sz="2400" b="1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356959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1649413" y="728663"/>
            <a:ext cx="2127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30800" y="5668258"/>
            <a:ext cx="6526926" cy="1077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ea typeface="+mn-ea"/>
                <a:cs typeface="+mn-cs"/>
                <a:hlinkClick r:id="rId3"/>
              </a:rPr>
              <a:t>www.usistef.org</a:t>
            </a:r>
            <a:endParaRPr lang="en-US" sz="3200" b="1" i="1" dirty="0" smtClean="0">
              <a:solidFill>
                <a:schemeClr val="accent6">
                  <a:lumMod val="75000"/>
                </a:schemeClr>
              </a:solidFill>
              <a:latin typeface="Cambria" pitchFamily="18" charset="0"/>
              <a:ea typeface="+mn-ea"/>
              <a:cs typeface="+mn-cs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hlinkClick r:id="rId4"/>
              </a:rPr>
              <a:t>www.iusstf.org</a:t>
            </a: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</a:rPr>
              <a:t> </a:t>
            </a:r>
            <a:endParaRPr lang="en-US" sz="3200" b="1" i="1" dirty="0">
              <a:solidFill>
                <a:schemeClr val="accent6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2" name="Down Ribbon 1"/>
          <p:cNvSpPr/>
          <p:nvPr/>
        </p:nvSpPr>
        <p:spPr>
          <a:xfrm>
            <a:off x="1492631" y="2409302"/>
            <a:ext cx="7070356" cy="2016481"/>
          </a:xfrm>
          <a:prstGeom prst="ribbon">
            <a:avLst/>
          </a:prstGeom>
          <a:solidFill>
            <a:srgbClr val="CCFFCC"/>
          </a:solidFill>
          <a:effectLst>
            <a:glow rad="63500">
              <a:schemeClr val="accent4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pple Chancery"/>
                <a:cs typeface="Apple Chancery"/>
              </a:rPr>
              <a:t>THANK YOU</a:t>
            </a:r>
          </a:p>
        </p:txBody>
      </p:sp>
      <p:sp>
        <p:nvSpPr>
          <p:cNvPr id="6" name="TextBox 5"/>
          <p:cNvSpPr txBox="1"/>
          <p:nvPr/>
        </p:nvSpPr>
        <p:spPr bwMode="auto">
          <a:xfrm rot="16200000">
            <a:off x="-2253923" y="3739285"/>
            <a:ext cx="5555848" cy="4616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FrankRuehl" pitchFamily="34" charset="-79"/>
              </a:rPr>
              <a:t>Indo-US Science &amp; Technology Forum</a:t>
            </a:r>
          </a:p>
        </p:txBody>
      </p:sp>
    </p:spTree>
    <p:extLst>
      <p:ext uri="{BB962C8B-B14F-4D97-AF65-F5344CB8AC3E}">
        <p14:creationId xmlns:p14="http://schemas.microsoft.com/office/powerpoint/2010/main" val="3632825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10652" y="1192193"/>
            <a:ext cx="8133347" cy="5665807"/>
          </a:xfrm>
          <a:prstGeom prst="rect">
            <a:avLst/>
          </a:prstGeom>
          <a:solidFill>
            <a:srgbClr val="FFFFCC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/>
          </a:p>
        </p:txBody>
      </p:sp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1881876" y="4005206"/>
            <a:ext cx="3001169" cy="2377996"/>
          </a:xfrm>
          <a:prstGeom prst="ellipse">
            <a:avLst/>
          </a:prstGeom>
          <a:solidFill>
            <a:srgbClr val="953F0F">
              <a:alpha val="8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none" anchor="ctr"/>
          <a:lstStyle/>
          <a:p>
            <a:pPr>
              <a:defRPr/>
            </a:pPr>
            <a:endParaRPr lang="en-IN"/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5352307" y="4185070"/>
            <a:ext cx="2936239" cy="2286000"/>
          </a:xfrm>
          <a:prstGeom prst="ellipse">
            <a:avLst/>
          </a:prstGeom>
          <a:solidFill>
            <a:srgbClr val="222268">
              <a:alpha val="8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none" lIns="90488" tIns="44450" rIns="90488" bIns="44450" anchor="ctr"/>
          <a:lstStyle/>
          <a:p>
            <a:pPr algn="ctr" eaLnBrk="0" hangingPunct="0">
              <a:defRPr/>
            </a:pPr>
            <a:r>
              <a:rPr lang="en-GB" sz="2400" b="1" dirty="0" smtClean="0">
                <a:solidFill>
                  <a:schemeClr val="bg1"/>
                </a:solidFill>
                <a:latin typeface="Tahoma" pitchFamily="34" charset="0"/>
              </a:rPr>
              <a:t>Academia</a:t>
            </a:r>
            <a:endParaRPr lang="en-GB" sz="240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3577736" y="1501084"/>
            <a:ext cx="2920682" cy="2384952"/>
          </a:xfrm>
          <a:prstGeom prst="ellipse">
            <a:avLst/>
          </a:prstGeom>
          <a:solidFill>
            <a:srgbClr val="538022">
              <a:alpha val="8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none" anchor="ctr"/>
          <a:lstStyle/>
          <a:p>
            <a:pPr>
              <a:defRPr/>
            </a:pPr>
            <a:endParaRPr lang="en-IN"/>
          </a:p>
        </p:txBody>
      </p:sp>
      <p:sp>
        <p:nvSpPr>
          <p:cNvPr id="6158" name="Rectangle 5"/>
          <p:cNvSpPr>
            <a:spLocks noChangeArrowheads="1"/>
          </p:cNvSpPr>
          <p:nvPr/>
        </p:nvSpPr>
        <p:spPr bwMode="auto">
          <a:xfrm>
            <a:off x="3878335" y="2204649"/>
            <a:ext cx="2185987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GB" sz="2400" b="1" dirty="0">
                <a:solidFill>
                  <a:schemeClr val="bg1"/>
                </a:solidFill>
                <a:latin typeface="Tahoma" pitchFamily="34" charset="0"/>
              </a:rPr>
              <a:t>Government </a:t>
            </a:r>
          </a:p>
          <a:p>
            <a:pPr algn="ctr" eaLnBrk="0" hangingPunct="0"/>
            <a:r>
              <a:rPr lang="en-GB" sz="2400" b="1" dirty="0">
                <a:solidFill>
                  <a:schemeClr val="bg1"/>
                </a:solidFill>
                <a:latin typeface="Tahoma" pitchFamily="34" charset="0"/>
              </a:rPr>
              <a:t>Agencies</a:t>
            </a:r>
          </a:p>
        </p:txBody>
      </p:sp>
      <p:sp>
        <p:nvSpPr>
          <p:cNvPr id="6159" name="Rectangle 6"/>
          <p:cNvSpPr>
            <a:spLocks noChangeArrowheads="1"/>
          </p:cNvSpPr>
          <p:nvPr/>
        </p:nvSpPr>
        <p:spPr bwMode="auto">
          <a:xfrm>
            <a:off x="2494630" y="5072614"/>
            <a:ext cx="151765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GB" sz="2400" b="1" dirty="0">
                <a:solidFill>
                  <a:schemeClr val="bg1"/>
                </a:solidFill>
                <a:latin typeface="Tahoma" pitchFamily="34" charset="0"/>
              </a:rPr>
              <a:t>Industry</a:t>
            </a:r>
          </a:p>
        </p:txBody>
      </p:sp>
      <p:sp>
        <p:nvSpPr>
          <p:cNvPr id="7175" name="_s1044"/>
          <p:cNvSpPr>
            <a:spLocks noChangeArrowheads="1"/>
          </p:cNvSpPr>
          <p:nvPr/>
        </p:nvSpPr>
        <p:spPr bwMode="auto">
          <a:xfrm>
            <a:off x="3241040" y="3220450"/>
            <a:ext cx="3352800" cy="2079308"/>
          </a:xfrm>
          <a:prstGeom prst="ellipse">
            <a:avLst/>
          </a:prstGeom>
          <a:solidFill>
            <a:srgbClr val="660033">
              <a:alpha val="8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sz="2800" b="1" dirty="0">
                <a:solidFill>
                  <a:schemeClr val="bg1"/>
                </a:solidFill>
                <a:cs typeface="Arial" charset="0"/>
              </a:rPr>
              <a:t>IUSSTF</a:t>
            </a:r>
          </a:p>
        </p:txBody>
      </p:sp>
      <p:sp>
        <p:nvSpPr>
          <p:cNvPr id="6163" name="Rectangle 6"/>
          <p:cNvSpPr>
            <a:spLocks noChangeArrowheads="1"/>
          </p:cNvSpPr>
          <p:nvPr/>
        </p:nvSpPr>
        <p:spPr bwMode="auto">
          <a:xfrm>
            <a:off x="1446213" y="306388"/>
            <a:ext cx="74914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IUSSTF Connects</a:t>
            </a:r>
          </a:p>
        </p:txBody>
      </p:sp>
      <p:sp>
        <p:nvSpPr>
          <p:cNvPr id="12" name="TextBox 11"/>
          <p:cNvSpPr txBox="1"/>
          <p:nvPr/>
        </p:nvSpPr>
        <p:spPr bwMode="auto">
          <a:xfrm rot="16200000">
            <a:off x="-2253923" y="3739285"/>
            <a:ext cx="5555848" cy="4616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FrankRuehl" pitchFamily="34" charset="-79"/>
              </a:rPr>
              <a:t>Indo-US Science &amp; Technology Forum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286000" y="1625600"/>
            <a:ext cx="5372100" cy="4762500"/>
          </a:xfrm>
          <a:prstGeom prst="ellipse">
            <a:avLst/>
          </a:prstGeom>
          <a:solidFill>
            <a:schemeClr val="accent5">
              <a:lumMod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1" name="Rectangle 6"/>
          <p:cNvSpPr txBox="1">
            <a:spLocks noChangeArrowheads="1"/>
          </p:cNvSpPr>
          <p:nvPr/>
        </p:nvSpPr>
        <p:spPr bwMode="auto">
          <a:xfrm>
            <a:off x="1076781" y="151863"/>
            <a:ext cx="7937798" cy="89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i="1" dirty="0" smtClean="0">
                <a:solidFill>
                  <a:schemeClr val="bg1"/>
                </a:solidFill>
              </a:rPr>
              <a:t>Our Funding Resources </a:t>
            </a:r>
            <a:endParaRPr lang="en-US" sz="2800" b="1" i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 bwMode="auto">
          <a:xfrm rot="16200000">
            <a:off x="-2253923" y="3739285"/>
            <a:ext cx="5555848" cy="4616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FrankRuehl" pitchFamily="34" charset="-79"/>
              </a:rPr>
              <a:t>Indo-US Science &amp; Technology Forum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892800" y="2818075"/>
            <a:ext cx="1620506" cy="1171067"/>
          </a:xfrm>
          <a:prstGeom prst="round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/>
              <a:t>Annual </a:t>
            </a:r>
            <a:r>
              <a:rPr lang="en-US" b="1" dirty="0"/>
              <a:t>Interest on US </a:t>
            </a:r>
            <a:r>
              <a:rPr lang="en-US" b="1" dirty="0" smtClean="0"/>
              <a:t>(Rupee) Endowment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826000" y="1825947"/>
            <a:ext cx="1549400" cy="1171253"/>
          </a:xfrm>
          <a:prstGeom prst="round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/>
              <a:t>Matching </a:t>
            </a:r>
            <a:r>
              <a:rPr lang="en-US" b="1" dirty="0"/>
              <a:t>grant from </a:t>
            </a:r>
            <a:r>
              <a:rPr lang="en-US" b="1" dirty="0" smtClean="0"/>
              <a:t>DST, </a:t>
            </a:r>
            <a:r>
              <a:rPr lang="en-US" b="1" dirty="0" err="1" smtClean="0"/>
              <a:t>GoI</a:t>
            </a:r>
            <a:endParaRPr lang="en-US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3009900" y="4190999"/>
            <a:ext cx="3860800" cy="1441123"/>
          </a:xfrm>
          <a:prstGeom prst="round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 smtClean="0"/>
              <a:t>Program </a:t>
            </a:r>
            <a:r>
              <a:rPr lang="en-US" sz="2000" b="1" dirty="0"/>
              <a:t>based </a:t>
            </a:r>
            <a:r>
              <a:rPr lang="en-US" sz="2000" b="1" dirty="0" smtClean="0"/>
              <a:t>grants from </a:t>
            </a:r>
          </a:p>
          <a:p>
            <a:pPr algn="ctr">
              <a:defRPr/>
            </a:pPr>
            <a:r>
              <a:rPr lang="en-US" sz="2000" b="1" dirty="0" smtClean="0"/>
              <a:t>government agencies </a:t>
            </a:r>
          </a:p>
          <a:p>
            <a:pPr algn="ctr">
              <a:defRPr/>
            </a:pPr>
            <a:r>
              <a:rPr lang="en-US" sz="2000" b="1" dirty="0" smtClean="0"/>
              <a:t>and industry</a:t>
            </a:r>
            <a:endParaRPr lang="en-US" sz="2000" b="1" dirty="0"/>
          </a:p>
        </p:txBody>
      </p:sp>
      <p:cxnSp>
        <p:nvCxnSpPr>
          <p:cNvPr id="6" name="Straight Connector 5"/>
          <p:cNvCxnSpPr>
            <a:endCxn id="2" idx="0"/>
          </p:cNvCxnSpPr>
          <p:nvPr/>
        </p:nvCxnSpPr>
        <p:spPr>
          <a:xfrm flipV="1">
            <a:off x="4965700" y="1625600"/>
            <a:ext cx="6350" cy="2374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2" idx="6"/>
          </p:cNvCxnSpPr>
          <p:nvPr/>
        </p:nvCxnSpPr>
        <p:spPr>
          <a:xfrm flipV="1">
            <a:off x="4978400" y="4006850"/>
            <a:ext cx="2679700" cy="63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2" idx="7"/>
          </p:cNvCxnSpPr>
          <p:nvPr/>
        </p:nvCxnSpPr>
        <p:spPr>
          <a:xfrm flipV="1">
            <a:off x="4965700" y="2323052"/>
            <a:ext cx="1905674" cy="16647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8900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286000" y="1625600"/>
            <a:ext cx="5372100" cy="47625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01" name="Rectangle 6"/>
          <p:cNvSpPr txBox="1">
            <a:spLocks noChangeArrowheads="1"/>
          </p:cNvSpPr>
          <p:nvPr/>
        </p:nvSpPr>
        <p:spPr bwMode="auto">
          <a:xfrm>
            <a:off x="1076781" y="151863"/>
            <a:ext cx="7937798" cy="89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i="1" dirty="0" smtClean="0">
                <a:solidFill>
                  <a:schemeClr val="bg1"/>
                </a:solidFill>
              </a:rPr>
              <a:t>Money goes to </a:t>
            </a:r>
            <a:endParaRPr lang="en-US" sz="2800" b="1" i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 bwMode="auto">
          <a:xfrm rot="16200000">
            <a:off x="-2253923" y="3739285"/>
            <a:ext cx="5555848" cy="4616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FrankRuehl" pitchFamily="34" charset="-79"/>
              </a:rPr>
              <a:t>Indo-US Science &amp; Technology Forum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340777" y="1767134"/>
            <a:ext cx="3077458" cy="1875505"/>
          </a:xfrm>
          <a:prstGeom prst="round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000000"/>
                </a:solidFill>
              </a:rPr>
              <a:t>US-India </a:t>
            </a:r>
            <a:r>
              <a:rPr lang="en-US" b="1" dirty="0" smtClean="0">
                <a:solidFill>
                  <a:srgbClr val="000000"/>
                </a:solidFill>
              </a:rPr>
              <a:t>Science and Technology Endowment Fund for </a:t>
            </a:r>
            <a:r>
              <a:rPr lang="en-US" b="1" dirty="0" smtClean="0">
                <a:solidFill>
                  <a:srgbClr val="000000"/>
                </a:solidFill>
              </a:rPr>
              <a:t>promotion </a:t>
            </a:r>
            <a:r>
              <a:rPr lang="en-US" b="1" dirty="0" smtClean="0">
                <a:solidFill>
                  <a:srgbClr val="000000"/>
                </a:solidFill>
              </a:rPr>
              <a:t>of Innovation </a:t>
            </a:r>
            <a:r>
              <a:rPr lang="en-US" b="1" dirty="0" smtClean="0">
                <a:solidFill>
                  <a:srgbClr val="000000"/>
                </a:solidFill>
              </a:rPr>
              <a:t>and </a:t>
            </a:r>
            <a:endParaRPr lang="en-US" b="1" dirty="0" smtClean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b="1" dirty="0" err="1" smtClean="0">
                <a:solidFill>
                  <a:srgbClr val="000000"/>
                </a:solidFill>
              </a:rPr>
              <a:t>Entrepre</a:t>
            </a:r>
            <a:r>
              <a:rPr lang="en-US" b="1" dirty="0" smtClean="0">
                <a:solidFill>
                  <a:srgbClr val="000000"/>
                </a:solidFill>
              </a:rPr>
              <a:t>-</a:t>
            </a:r>
          </a:p>
          <a:p>
            <a:pPr algn="ctr">
              <a:defRPr/>
            </a:pPr>
            <a:r>
              <a:rPr lang="en-US" b="1" dirty="0" err="1" smtClean="0">
                <a:solidFill>
                  <a:srgbClr val="000000"/>
                </a:solidFill>
              </a:rPr>
              <a:t>neurship</a:t>
            </a:r>
            <a:endParaRPr lang="en-US" b="1" dirty="0" smtClean="0">
              <a:solidFill>
                <a:srgbClr val="00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599070" y="2664507"/>
            <a:ext cx="2123581" cy="1463520"/>
          </a:xfrm>
          <a:prstGeom prst="round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solidFill>
                  <a:srgbClr val="000000"/>
                </a:solidFill>
              </a:rPr>
              <a:t>Workshops/ Joint </a:t>
            </a:r>
            <a:r>
              <a:rPr lang="en-US" b="1" dirty="0" err="1" smtClean="0">
                <a:solidFill>
                  <a:srgbClr val="000000"/>
                </a:solidFill>
              </a:rPr>
              <a:t>Centres</a:t>
            </a:r>
            <a:r>
              <a:rPr lang="en-US" b="1" dirty="0" smtClean="0">
                <a:solidFill>
                  <a:srgbClr val="000000"/>
                </a:solidFill>
              </a:rPr>
              <a:t> and Visitation Programs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996095" y="4108165"/>
            <a:ext cx="3860800" cy="1698751"/>
          </a:xfrm>
          <a:prstGeom prst="round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 smtClean="0">
                <a:solidFill>
                  <a:srgbClr val="000000"/>
                </a:solidFill>
              </a:rPr>
              <a:t>Joint Clean Energy R&amp;D Centre and Other Extra Mural Programs (Internships/ Fellowships and other special Programs)</a:t>
            </a:r>
            <a:endParaRPr lang="en-US" sz="2000" b="1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5700" y="2112278"/>
            <a:ext cx="1633027" cy="18882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2" idx="6"/>
          </p:cNvCxnSpPr>
          <p:nvPr/>
        </p:nvCxnSpPr>
        <p:spPr>
          <a:xfrm flipV="1">
            <a:off x="4978400" y="4006850"/>
            <a:ext cx="2679700" cy="63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995657" y="2443616"/>
            <a:ext cx="1981982" cy="15481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4634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1568450" y="452438"/>
            <a:ext cx="724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>
              <a:defRPr/>
            </a:pPr>
            <a:r>
              <a:rPr lang="en-US" sz="2800" b="1" dirty="0">
                <a:solidFill>
                  <a:schemeClr val="bg1"/>
                </a:solidFill>
                <a:latin typeface="Cambria"/>
                <a:cs typeface="Cambria"/>
              </a:rPr>
              <a:t>Program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mbria"/>
                <a:cs typeface="Cambria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Cambria"/>
                <a:cs typeface="Cambria"/>
              </a:rPr>
              <a:t>Portfolio </a:t>
            </a:r>
          </a:p>
        </p:txBody>
      </p:sp>
      <p:grpSp>
        <p:nvGrpSpPr>
          <p:cNvPr id="12293" name="Group 10"/>
          <p:cNvGrpSpPr>
            <a:grpSpLocks/>
          </p:cNvGrpSpPr>
          <p:nvPr/>
        </p:nvGrpSpPr>
        <p:grpSpPr bwMode="auto">
          <a:xfrm>
            <a:off x="1086740" y="1360488"/>
            <a:ext cx="7906517" cy="538176"/>
            <a:chOff x="1819962" y="1440343"/>
            <a:chExt cx="2941109" cy="1532002"/>
          </a:xfrm>
          <a:solidFill>
            <a:srgbClr val="894400"/>
          </a:solidFill>
        </p:grpSpPr>
        <p:sp>
          <p:nvSpPr>
            <p:cNvPr id="8" name="Rounded Rectangle 7"/>
            <p:cNvSpPr/>
            <p:nvPr/>
          </p:nvSpPr>
          <p:spPr>
            <a:xfrm>
              <a:off x="1819962" y="1440343"/>
              <a:ext cx="2941109" cy="1532002"/>
            </a:xfrm>
            <a:prstGeom prst="roundRect">
              <a:avLst/>
            </a:prstGeom>
            <a:grpFill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>
                <a:latin typeface="Cambria"/>
                <a:cs typeface="Cambria"/>
              </a:endParaRPr>
            </a:p>
          </p:txBody>
        </p:sp>
        <p:sp>
          <p:nvSpPr>
            <p:cNvPr id="13367" name="TextBox 12"/>
            <p:cNvSpPr txBox="1">
              <a:spLocks noChangeArrowheads="1"/>
            </p:cNvSpPr>
            <p:nvPr/>
          </p:nvSpPr>
          <p:spPr bwMode="auto">
            <a:xfrm>
              <a:off x="1853384" y="1445298"/>
              <a:ext cx="2893364" cy="1200149"/>
            </a:xfrm>
            <a:prstGeom prst="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IN" sz="2400" b="1" dirty="0" smtClean="0">
                  <a:solidFill>
                    <a:schemeClr val="bg1"/>
                  </a:solidFill>
                  <a:latin typeface="Cambria"/>
                  <a:ea typeface="+mn-ea"/>
                  <a:cs typeface="Cambria"/>
                </a:rPr>
                <a:t>Workshops, Training Schools and Visitation</a:t>
              </a:r>
            </a:p>
          </p:txBody>
        </p:sp>
      </p:grpSp>
      <p:grpSp>
        <p:nvGrpSpPr>
          <p:cNvPr id="12294" name="Group 9"/>
          <p:cNvGrpSpPr>
            <a:grpSpLocks/>
          </p:cNvGrpSpPr>
          <p:nvPr/>
        </p:nvGrpSpPr>
        <p:grpSpPr bwMode="auto">
          <a:xfrm>
            <a:off x="1150679" y="2485305"/>
            <a:ext cx="7857062" cy="572284"/>
            <a:chOff x="4562437" y="-6088374"/>
            <a:chExt cx="2867422" cy="1532002"/>
          </a:xfrm>
          <a:solidFill>
            <a:srgbClr val="894400"/>
          </a:solidFill>
        </p:grpSpPr>
        <p:sp>
          <p:nvSpPr>
            <p:cNvPr id="33" name="Rounded Rectangle 32"/>
            <p:cNvSpPr/>
            <p:nvPr/>
          </p:nvSpPr>
          <p:spPr>
            <a:xfrm>
              <a:off x="4562437" y="-6088374"/>
              <a:ext cx="2867422" cy="1532002"/>
            </a:xfrm>
            <a:prstGeom prst="roundRect">
              <a:avLst/>
            </a:prstGeom>
            <a:grpFill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>
                <a:latin typeface="Cambria"/>
                <a:cs typeface="Cambria"/>
              </a:endParaRPr>
            </a:p>
          </p:txBody>
        </p:sp>
        <p:sp>
          <p:nvSpPr>
            <p:cNvPr id="31" name="TextBox 12"/>
            <p:cNvSpPr txBox="1">
              <a:spLocks noChangeArrowheads="1"/>
            </p:cNvSpPr>
            <p:nvPr/>
          </p:nvSpPr>
          <p:spPr bwMode="auto">
            <a:xfrm>
              <a:off x="4649603" y="-5979953"/>
              <a:ext cx="2575254" cy="1173112"/>
            </a:xfrm>
            <a:prstGeom prst="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IN" sz="2400" b="1" dirty="0" smtClean="0">
                  <a:solidFill>
                    <a:schemeClr val="bg1"/>
                  </a:solidFill>
                  <a:latin typeface="Cambria"/>
                  <a:cs typeface="Cambria"/>
                </a:rPr>
                <a:t>Fellowships</a:t>
              </a:r>
              <a:r>
                <a:rPr lang="en-IN" sz="2400" b="1" dirty="0">
                  <a:solidFill>
                    <a:schemeClr val="bg1"/>
                  </a:solidFill>
                  <a:latin typeface="Cambria"/>
                  <a:cs typeface="Cambria"/>
                </a:rPr>
                <a:t> </a:t>
              </a:r>
              <a:r>
                <a:rPr lang="en-IN" sz="2400" b="1" dirty="0" smtClean="0">
                  <a:solidFill>
                    <a:schemeClr val="bg1"/>
                  </a:solidFill>
                  <a:latin typeface="Cambria"/>
                  <a:cs typeface="Cambria"/>
                </a:rPr>
                <a:t>and Internships </a:t>
              </a:r>
            </a:p>
          </p:txBody>
        </p:sp>
      </p:grpSp>
      <p:grpSp>
        <p:nvGrpSpPr>
          <p:cNvPr id="12296" name="Group 11"/>
          <p:cNvGrpSpPr>
            <a:grpSpLocks/>
          </p:cNvGrpSpPr>
          <p:nvPr/>
        </p:nvGrpSpPr>
        <p:grpSpPr bwMode="auto">
          <a:xfrm>
            <a:off x="1112163" y="1958661"/>
            <a:ext cx="7869045" cy="457822"/>
            <a:chOff x="1204580" y="3206945"/>
            <a:chExt cx="2723397" cy="1532002"/>
          </a:xfrm>
          <a:solidFill>
            <a:srgbClr val="CC6600"/>
          </a:solidFill>
        </p:grpSpPr>
        <p:sp>
          <p:nvSpPr>
            <p:cNvPr id="35" name="Rounded Rectangle 34"/>
            <p:cNvSpPr/>
            <p:nvPr/>
          </p:nvSpPr>
          <p:spPr>
            <a:xfrm>
              <a:off x="1212954" y="3206945"/>
              <a:ext cx="2713957" cy="1532002"/>
            </a:xfrm>
            <a:prstGeom prst="roundRect">
              <a:avLst/>
            </a:prstGeom>
            <a:grpFill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>
                <a:latin typeface="Cambria"/>
                <a:cs typeface="Cambria"/>
              </a:endParaRPr>
            </a:p>
          </p:txBody>
        </p:sp>
        <p:sp>
          <p:nvSpPr>
            <p:cNvPr id="13347" name="TextBox 3"/>
            <p:cNvSpPr txBox="1">
              <a:spLocks noChangeArrowheads="1"/>
            </p:cNvSpPr>
            <p:nvPr/>
          </p:nvSpPr>
          <p:spPr bwMode="auto">
            <a:xfrm>
              <a:off x="1204580" y="3254992"/>
              <a:ext cx="2723397" cy="1106589"/>
            </a:xfrm>
            <a:prstGeom prst="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IN" sz="2400" b="1" dirty="0" smtClean="0">
                  <a:solidFill>
                    <a:schemeClr val="bg1"/>
                  </a:solidFill>
                  <a:latin typeface="Cambria"/>
                  <a:cs typeface="Cambria"/>
                </a:rPr>
                <a:t>Joint (Virtual) R&amp;D Network</a:t>
              </a:r>
            </a:p>
          </p:txBody>
        </p:sp>
      </p:grpSp>
      <p:grpSp>
        <p:nvGrpSpPr>
          <p:cNvPr id="12297" name="Group 17"/>
          <p:cNvGrpSpPr>
            <a:grpSpLocks/>
          </p:cNvGrpSpPr>
          <p:nvPr/>
        </p:nvGrpSpPr>
        <p:grpSpPr bwMode="auto">
          <a:xfrm>
            <a:off x="1151179" y="3745395"/>
            <a:ext cx="7890768" cy="643725"/>
            <a:chOff x="4876266" y="3627660"/>
            <a:chExt cx="3989671" cy="1532002"/>
          </a:xfrm>
          <a:solidFill>
            <a:srgbClr val="894400"/>
          </a:solidFill>
        </p:grpSpPr>
        <p:sp>
          <p:nvSpPr>
            <p:cNvPr id="36" name="Rounded Rectangle 35"/>
            <p:cNvSpPr/>
            <p:nvPr/>
          </p:nvSpPr>
          <p:spPr>
            <a:xfrm>
              <a:off x="4876266" y="3627660"/>
              <a:ext cx="3989671" cy="1532002"/>
            </a:xfrm>
            <a:prstGeom prst="roundRect">
              <a:avLst/>
            </a:prstGeom>
            <a:grpFill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13363" name="TextBox 14"/>
            <p:cNvSpPr txBox="1">
              <a:spLocks noChangeArrowheads="1"/>
            </p:cNvSpPr>
            <p:nvPr/>
          </p:nvSpPr>
          <p:spPr bwMode="auto">
            <a:xfrm>
              <a:off x="4917088" y="3715430"/>
              <a:ext cx="3871010" cy="943808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IN" sz="2400" b="1" dirty="0" smtClean="0">
                  <a:solidFill>
                    <a:schemeClr val="bg1"/>
                  </a:solidFill>
                  <a:latin typeface="Cambria"/>
                  <a:ea typeface="+mn-ea"/>
                  <a:cs typeface="Cambria"/>
                </a:rPr>
                <a:t>Innovation and Entrepreneurship Promotion</a:t>
              </a:r>
            </a:p>
          </p:txBody>
        </p:sp>
      </p:grpSp>
      <p:grpSp>
        <p:nvGrpSpPr>
          <p:cNvPr id="12299" name="Group 25"/>
          <p:cNvGrpSpPr>
            <a:grpSpLocks/>
          </p:cNvGrpSpPr>
          <p:nvPr/>
        </p:nvGrpSpPr>
        <p:grpSpPr bwMode="auto">
          <a:xfrm>
            <a:off x="1177771" y="3130828"/>
            <a:ext cx="7853520" cy="555540"/>
            <a:chOff x="1498843" y="5064117"/>
            <a:chExt cx="3269658" cy="1532002"/>
          </a:xfrm>
          <a:solidFill>
            <a:srgbClr val="CC6600"/>
          </a:solidFill>
        </p:grpSpPr>
        <p:sp>
          <p:nvSpPr>
            <p:cNvPr id="37" name="Rounded Rectangle 36"/>
            <p:cNvSpPr/>
            <p:nvPr/>
          </p:nvSpPr>
          <p:spPr>
            <a:xfrm>
              <a:off x="1498843" y="5064117"/>
              <a:ext cx="3269658" cy="1532002"/>
            </a:xfrm>
            <a:prstGeom prst="roundRect">
              <a:avLst/>
            </a:prstGeom>
            <a:grpFill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13351" name="TextBox 13"/>
            <p:cNvSpPr txBox="1">
              <a:spLocks noChangeArrowheads="1"/>
            </p:cNvSpPr>
            <p:nvPr/>
          </p:nvSpPr>
          <p:spPr bwMode="auto">
            <a:xfrm>
              <a:off x="1602648" y="5100084"/>
              <a:ext cx="2901430" cy="1076481"/>
            </a:xfrm>
            <a:prstGeom prst="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IN" sz="2400" b="1" dirty="0" smtClean="0">
                  <a:solidFill>
                    <a:schemeClr val="bg1"/>
                  </a:solidFill>
                  <a:latin typeface="Cambria"/>
                  <a:ea typeface="+mn-ea"/>
                  <a:cs typeface="Cambria"/>
                </a:rPr>
                <a:t>Frontiers of Engineering/ Science</a:t>
              </a:r>
            </a:p>
          </p:txBody>
        </p:sp>
      </p:grpSp>
      <p:sp>
        <p:nvSpPr>
          <p:cNvPr id="24" name="TextBox 23"/>
          <p:cNvSpPr txBox="1"/>
          <p:nvPr/>
        </p:nvSpPr>
        <p:spPr bwMode="auto">
          <a:xfrm rot="16200000">
            <a:off x="-2253923" y="3739285"/>
            <a:ext cx="5555848" cy="4616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FrankRuehl" pitchFamily="34" charset="-79"/>
              </a:rPr>
              <a:t>Indo-US Science &amp; Technology Forum</a:t>
            </a:r>
          </a:p>
        </p:txBody>
      </p:sp>
      <p:grpSp>
        <p:nvGrpSpPr>
          <p:cNvPr id="25" name="Group 12"/>
          <p:cNvGrpSpPr>
            <a:grpSpLocks/>
          </p:cNvGrpSpPr>
          <p:nvPr/>
        </p:nvGrpSpPr>
        <p:grpSpPr bwMode="auto">
          <a:xfrm>
            <a:off x="1139113" y="5218362"/>
            <a:ext cx="7842858" cy="510683"/>
            <a:chOff x="6153829" y="3159298"/>
            <a:chExt cx="2713957" cy="991100"/>
          </a:xfrm>
          <a:solidFill>
            <a:srgbClr val="262673"/>
          </a:solidFill>
        </p:grpSpPr>
        <p:sp>
          <p:nvSpPr>
            <p:cNvPr id="26" name="Rounded Rectangle 25"/>
            <p:cNvSpPr/>
            <p:nvPr/>
          </p:nvSpPr>
          <p:spPr>
            <a:xfrm>
              <a:off x="6153829" y="3159298"/>
              <a:ext cx="2713957" cy="987284"/>
            </a:xfrm>
            <a:prstGeom prst="roundRect">
              <a:avLst/>
            </a:prstGeom>
            <a:grpFill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>
                <a:latin typeface="Cambria"/>
                <a:cs typeface="Cambria"/>
              </a:endParaRPr>
            </a:p>
          </p:txBody>
        </p:sp>
        <p:sp>
          <p:nvSpPr>
            <p:cNvPr id="27" name="TextBox 14"/>
            <p:cNvSpPr txBox="1">
              <a:spLocks noChangeArrowheads="1"/>
            </p:cNvSpPr>
            <p:nvPr/>
          </p:nvSpPr>
          <p:spPr bwMode="auto">
            <a:xfrm>
              <a:off x="6199970" y="3254429"/>
              <a:ext cx="2654628" cy="895969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IN" sz="2400" b="1" dirty="0" smtClean="0">
                  <a:solidFill>
                    <a:schemeClr val="bg1"/>
                  </a:solidFill>
                  <a:latin typeface="Cambria"/>
                  <a:cs typeface="Cambria"/>
                </a:rPr>
                <a:t>US-India S&amp;T Endowment Fund for Innovattion</a:t>
              </a:r>
              <a:endParaRPr lang="en-IN" sz="2400" b="1" dirty="0">
                <a:solidFill>
                  <a:schemeClr val="bg1"/>
                </a:solidFill>
                <a:latin typeface="Cambria"/>
                <a:cs typeface="Cambria"/>
              </a:endParaRPr>
            </a:p>
          </p:txBody>
        </p:sp>
      </p:grpSp>
      <p:grpSp>
        <p:nvGrpSpPr>
          <p:cNvPr id="28" name="Group 12"/>
          <p:cNvGrpSpPr>
            <a:grpSpLocks/>
          </p:cNvGrpSpPr>
          <p:nvPr/>
        </p:nvGrpSpPr>
        <p:grpSpPr bwMode="auto">
          <a:xfrm>
            <a:off x="1139113" y="5892315"/>
            <a:ext cx="7828743" cy="758358"/>
            <a:chOff x="6153829" y="3159298"/>
            <a:chExt cx="2713957" cy="1637529"/>
          </a:xfrm>
          <a:solidFill>
            <a:srgbClr val="005C2A"/>
          </a:solidFill>
        </p:grpSpPr>
        <p:sp>
          <p:nvSpPr>
            <p:cNvPr id="29" name="Rounded Rectangle 28"/>
            <p:cNvSpPr/>
            <p:nvPr/>
          </p:nvSpPr>
          <p:spPr>
            <a:xfrm>
              <a:off x="6153829" y="3159298"/>
              <a:ext cx="2713957" cy="1637529"/>
            </a:xfrm>
            <a:prstGeom prst="roundRect">
              <a:avLst/>
            </a:prstGeom>
            <a:grpFill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>
                <a:latin typeface="Cambria"/>
                <a:cs typeface="Cambria"/>
              </a:endParaRPr>
            </a:p>
          </p:txBody>
        </p:sp>
        <p:sp>
          <p:nvSpPr>
            <p:cNvPr id="30" name="TextBox 14"/>
            <p:cNvSpPr txBox="1">
              <a:spLocks noChangeArrowheads="1"/>
            </p:cNvSpPr>
            <p:nvPr/>
          </p:nvSpPr>
          <p:spPr bwMode="auto">
            <a:xfrm>
              <a:off x="6221914" y="3279843"/>
              <a:ext cx="2600836" cy="895969"/>
            </a:xfrm>
            <a:prstGeom prst="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IN" sz="2400" b="1" dirty="0" smtClean="0">
                  <a:solidFill>
                    <a:schemeClr val="bg1"/>
                  </a:solidFill>
                  <a:latin typeface="Cambria"/>
                  <a:cs typeface="Cambria"/>
                </a:rPr>
                <a:t>US-India Joint Clean Energy R&amp;D Centre (JCERDC)</a:t>
              </a:r>
              <a:endParaRPr lang="en-IN" sz="2400" b="1" dirty="0">
                <a:solidFill>
                  <a:schemeClr val="bg1"/>
                </a:solidFill>
                <a:latin typeface="Cambria"/>
                <a:cs typeface="Cambria"/>
              </a:endParaRPr>
            </a:p>
          </p:txBody>
        </p:sp>
      </p:grpSp>
      <p:grpSp>
        <p:nvGrpSpPr>
          <p:cNvPr id="32" name="Group 25"/>
          <p:cNvGrpSpPr>
            <a:grpSpLocks/>
          </p:cNvGrpSpPr>
          <p:nvPr/>
        </p:nvGrpSpPr>
        <p:grpSpPr bwMode="auto">
          <a:xfrm>
            <a:off x="1145226" y="4479140"/>
            <a:ext cx="7853520" cy="555540"/>
            <a:chOff x="1498843" y="5064117"/>
            <a:chExt cx="3269658" cy="1532002"/>
          </a:xfrm>
          <a:solidFill>
            <a:srgbClr val="CC6600"/>
          </a:solidFill>
        </p:grpSpPr>
        <p:sp>
          <p:nvSpPr>
            <p:cNvPr id="34" name="Rounded Rectangle 33"/>
            <p:cNvSpPr/>
            <p:nvPr/>
          </p:nvSpPr>
          <p:spPr>
            <a:xfrm>
              <a:off x="1498843" y="5064117"/>
              <a:ext cx="3269658" cy="1532002"/>
            </a:xfrm>
            <a:prstGeom prst="roundRect">
              <a:avLst/>
            </a:prstGeom>
            <a:grpFill/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38" name="TextBox 13"/>
            <p:cNvSpPr txBox="1">
              <a:spLocks noChangeArrowheads="1"/>
            </p:cNvSpPr>
            <p:nvPr/>
          </p:nvSpPr>
          <p:spPr bwMode="auto">
            <a:xfrm>
              <a:off x="1602648" y="5100083"/>
              <a:ext cx="2901430" cy="1273125"/>
            </a:xfrm>
            <a:prstGeom prst="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IN" sz="2400" b="1" dirty="0" smtClean="0">
                  <a:solidFill>
                    <a:schemeClr val="bg1"/>
                  </a:solidFill>
                  <a:latin typeface="Cambria"/>
                  <a:cs typeface="Cambria"/>
                </a:rPr>
                <a:t>Women in STEM/ Entrepreneurship</a:t>
              </a:r>
              <a:endParaRPr lang="en-IN" sz="2400" b="1" dirty="0" smtClean="0">
                <a:solidFill>
                  <a:schemeClr val="bg1"/>
                </a:solidFill>
                <a:latin typeface="Cambria"/>
                <a:ea typeface="+mn-ea"/>
                <a:cs typeface="Cambr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2490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3" name="Rectangle 6"/>
          <p:cNvSpPr>
            <a:spLocks noChangeArrowheads="1"/>
          </p:cNvSpPr>
          <p:nvPr/>
        </p:nvSpPr>
        <p:spPr bwMode="auto">
          <a:xfrm>
            <a:off x="1446213" y="306388"/>
            <a:ext cx="74914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Indo-US Joint Bilateral Workshops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 rot="16200000">
            <a:off x="-2253923" y="3739285"/>
            <a:ext cx="5555848" cy="4616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FrankRuehl" pitchFamily="34" charset="-79"/>
              </a:rPr>
              <a:t>Indo-US Science &amp; Technology Forum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302917" y="1446316"/>
            <a:ext cx="7488146" cy="2409891"/>
          </a:xfrm>
          <a:prstGeom prst="rect">
            <a:avLst/>
          </a:prstGeom>
          <a:solidFill>
            <a:srgbClr val="000090">
              <a:alpha val="5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sy="23000" kx="-1199993" algn="bl" rotWithShape="0">
              <a:srgbClr val="000000">
                <a:alpha val="20000"/>
              </a:srgbClr>
            </a:outer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FFFFFF"/>
                </a:solidFill>
                <a:latin typeface="Cambria" pitchFamily="18" charset="0"/>
              </a:rPr>
              <a:t> Joint proposal by one coordinator each from India and US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FFFFFF"/>
                </a:solidFill>
                <a:latin typeface="Cambria" pitchFamily="18" charset="0"/>
              </a:rPr>
              <a:t> Proposal peer reviewed both in India and US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FFFFFF"/>
                </a:solidFill>
                <a:latin typeface="Cambria" pitchFamily="18" charset="0"/>
              </a:rPr>
              <a:t>Review parameters : Novelty of topic, mutual benefits to India and US, background of workshop coordinators and participants, potential for developing new linkages, students’ participation </a:t>
            </a:r>
            <a:r>
              <a:rPr lang="en-US" b="1" dirty="0" err="1" smtClean="0">
                <a:solidFill>
                  <a:srgbClr val="FFFFFF"/>
                </a:solidFill>
                <a:latin typeface="Cambria" pitchFamily="18" charset="0"/>
              </a:rPr>
              <a:t>etc</a:t>
            </a:r>
            <a:endParaRPr lang="en-US" b="1" dirty="0" smtClean="0">
              <a:solidFill>
                <a:srgbClr val="FFFFFF"/>
              </a:solidFill>
              <a:latin typeface="Cambria" pitchFamily="18" charset="0"/>
            </a:endParaRP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FFFFFF"/>
                </a:solidFill>
                <a:latin typeface="Cambria" pitchFamily="18" charset="0"/>
              </a:rPr>
              <a:t> SUPPORT ONLY FOR BILATERAL INDO-US WORKSHOPS.  Participation in </a:t>
            </a:r>
            <a:r>
              <a:rPr lang="en-US" b="1" dirty="0">
                <a:solidFill>
                  <a:srgbClr val="FFFFFF"/>
                </a:solidFill>
                <a:latin typeface="Cambria" pitchFamily="18" charset="0"/>
              </a:rPr>
              <a:t>i</a:t>
            </a:r>
            <a:r>
              <a:rPr lang="en-US" b="1" dirty="0" smtClean="0">
                <a:solidFill>
                  <a:srgbClr val="FFFFFF"/>
                </a:solidFill>
                <a:latin typeface="Cambria" pitchFamily="18" charset="0"/>
              </a:rPr>
              <a:t>nternational events not supported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295401" y="4037013"/>
            <a:ext cx="7557310" cy="2742290"/>
          </a:xfrm>
          <a:prstGeom prst="rect">
            <a:avLst/>
          </a:prstGeom>
          <a:solidFill>
            <a:srgbClr val="A3300A">
              <a:alpha val="5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sy="23000" kx="-1199993" algn="bl" rotWithShape="0">
              <a:srgbClr val="000000">
                <a:alpha val="20000"/>
              </a:srgbClr>
            </a:outer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de-DE" b="1" dirty="0" smtClean="0">
                <a:solidFill>
                  <a:srgbClr val="FFFFFF"/>
                </a:solidFill>
                <a:latin typeface="Cambria" pitchFamily="18" charset="0"/>
              </a:rPr>
              <a:t>Partial </a:t>
            </a:r>
            <a:r>
              <a:rPr lang="en-US" b="1" dirty="0" smtClean="0">
                <a:solidFill>
                  <a:srgbClr val="FFFFFF"/>
                </a:solidFill>
                <a:latin typeface="Cambria" pitchFamily="18" charset="0"/>
              </a:rPr>
              <a:t>Funding Support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FFFFFF"/>
                </a:solidFill>
                <a:latin typeface="Cambria" pitchFamily="18" charset="0"/>
              </a:rPr>
              <a:t> International airfare by economy class by shortest route plus Indian/ US visa charges limited to </a:t>
            </a:r>
            <a:r>
              <a:rPr lang="en-US" b="1" dirty="0" err="1" smtClean="0">
                <a:solidFill>
                  <a:srgbClr val="FFFFFF"/>
                </a:solidFill>
                <a:latin typeface="Cambria" pitchFamily="18" charset="0"/>
              </a:rPr>
              <a:t>Rs</a:t>
            </a:r>
            <a:r>
              <a:rPr lang="en-US" b="1" dirty="0" smtClean="0">
                <a:solidFill>
                  <a:srgbClr val="FFFFFF"/>
                </a:solidFill>
                <a:latin typeface="Cambria" pitchFamily="18" charset="0"/>
              </a:rPr>
              <a:t> 110,000 (</a:t>
            </a:r>
            <a:r>
              <a:rPr lang="en-US" b="1" dirty="0" err="1" smtClean="0">
                <a:solidFill>
                  <a:srgbClr val="FFFFFF"/>
                </a:solidFill>
                <a:latin typeface="Cambria" pitchFamily="18" charset="0"/>
              </a:rPr>
              <a:t>eqv</a:t>
            </a:r>
            <a:r>
              <a:rPr lang="en-US" b="1" dirty="0" smtClean="0">
                <a:solidFill>
                  <a:srgbClr val="FFFFFF"/>
                </a:solidFill>
                <a:latin typeface="Cambria" pitchFamily="18" charset="0"/>
              </a:rPr>
              <a:t> to USD 1600) for 6 to 8 US scientists for events in India or Indian scientists to events in US 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FFFFFF"/>
                </a:solidFill>
                <a:latin typeface="Cambria" pitchFamily="18" charset="0"/>
              </a:rPr>
              <a:t> Domestic tickets for 10-12 Indian/ US scientists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b="1" dirty="0" smtClean="0">
                <a:solidFill>
                  <a:srgbClr val="FFFFFF"/>
                </a:solidFill>
                <a:latin typeface="Cambria" pitchFamily="18" charset="0"/>
              </a:rPr>
              <a:t>Limited support for accommodation, local transport </a:t>
            </a:r>
            <a:r>
              <a:rPr lang="en-US" b="1" dirty="0" err="1" smtClean="0">
                <a:solidFill>
                  <a:srgbClr val="FFFFFF"/>
                </a:solidFill>
                <a:latin typeface="Cambria" pitchFamily="18" charset="0"/>
              </a:rPr>
              <a:t>etc</a:t>
            </a:r>
            <a:r>
              <a:rPr lang="en-US" b="1" dirty="0" smtClean="0">
                <a:solidFill>
                  <a:srgbClr val="FFFFFF"/>
                </a:solidFill>
                <a:latin typeface="Cambria" pitchFamily="18" charset="0"/>
              </a:rPr>
              <a:t> 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b="1" i="1" dirty="0" smtClean="0">
                <a:solidFill>
                  <a:srgbClr val="FFFFFF"/>
                </a:solidFill>
                <a:latin typeface="Cambria" pitchFamily="18" charset="0"/>
              </a:rPr>
              <a:t>Total funding not exceeding about </a:t>
            </a:r>
            <a:r>
              <a:rPr lang="en-US" b="1" i="1" dirty="0" err="1" smtClean="0">
                <a:solidFill>
                  <a:srgbClr val="FFFFFF"/>
                </a:solidFill>
                <a:latin typeface="Cambria" pitchFamily="18" charset="0"/>
              </a:rPr>
              <a:t>Rs</a:t>
            </a:r>
            <a:r>
              <a:rPr lang="en-US" b="1" i="1" dirty="0" smtClean="0">
                <a:solidFill>
                  <a:srgbClr val="FFFFFF"/>
                </a:solidFill>
                <a:latin typeface="Cambria" pitchFamily="18" charset="0"/>
              </a:rPr>
              <a:t>. 12 lakh (</a:t>
            </a:r>
            <a:r>
              <a:rPr lang="en-US" b="1" i="1" dirty="0" err="1" smtClean="0">
                <a:solidFill>
                  <a:srgbClr val="FFFFFF"/>
                </a:solidFill>
                <a:latin typeface="Cambria" pitchFamily="18" charset="0"/>
              </a:rPr>
              <a:t>eqv</a:t>
            </a:r>
            <a:r>
              <a:rPr lang="en-US" b="1" i="1" dirty="0" smtClean="0">
                <a:solidFill>
                  <a:srgbClr val="FFFFFF"/>
                </a:solidFill>
                <a:latin typeface="Cambria" pitchFamily="18" charset="0"/>
              </a:rPr>
              <a:t>. To USD 20K), balance funds should be mobilized from other sources. </a:t>
            </a:r>
          </a:p>
        </p:txBody>
      </p:sp>
    </p:spTree>
    <p:extLst>
      <p:ext uri="{BB962C8B-B14F-4D97-AF65-F5344CB8AC3E}">
        <p14:creationId xmlns:p14="http://schemas.microsoft.com/office/powerpoint/2010/main" val="256076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3" name="Rectangle 6"/>
          <p:cNvSpPr>
            <a:spLocks noChangeArrowheads="1"/>
          </p:cNvSpPr>
          <p:nvPr/>
        </p:nvSpPr>
        <p:spPr bwMode="auto">
          <a:xfrm>
            <a:off x="1446213" y="306388"/>
            <a:ext cx="74914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Joint (Virtual R&amp;D) Network </a:t>
            </a:r>
            <a:r>
              <a:rPr lang="en-US" sz="2800" b="1" dirty="0" err="1" smtClean="0">
                <a:solidFill>
                  <a:schemeClr val="bg1"/>
                </a:solidFill>
              </a:rPr>
              <a:t>Centres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 rot="16200000">
            <a:off x="-2253923" y="3739285"/>
            <a:ext cx="5555848" cy="4616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FrankRuehl" pitchFamily="34" charset="-79"/>
              </a:rPr>
              <a:t>Indo-US Science &amp; Technology Forum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168400" y="1333500"/>
            <a:ext cx="7785099" cy="2298065"/>
          </a:xfrm>
          <a:prstGeom prst="rect">
            <a:avLst/>
          </a:prstGeom>
          <a:solidFill>
            <a:srgbClr val="0000B6">
              <a:alpha val="5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sy="23000" kx="-1199993" algn="bl" rotWithShape="0">
              <a:srgbClr val="000000">
                <a:alpha val="20000"/>
              </a:srgbClr>
            </a:outer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000" dirty="0" smtClean="0">
                <a:solidFill>
                  <a:srgbClr val="FFFFFF"/>
                </a:solidFill>
                <a:latin typeface="Cambria" pitchFamily="18" charset="0"/>
                <a:ea typeface="+mn-ea"/>
              </a:rPr>
              <a:t> </a:t>
            </a:r>
            <a:r>
              <a:rPr lang="en-US" sz="2000" b="1" dirty="0" smtClean="0">
                <a:solidFill>
                  <a:srgbClr val="FFFFFF"/>
                </a:solidFill>
                <a:latin typeface="Cambria" pitchFamily="18" charset="0"/>
                <a:ea typeface="+mn-ea"/>
              </a:rPr>
              <a:t>R &amp; D labs and academia partnership ( at least 2 each from India and US)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rgbClr val="FFFFFF"/>
                </a:solidFill>
                <a:latin typeface="Cambria" pitchFamily="18" charset="0"/>
                <a:ea typeface="+mn-ea"/>
              </a:rPr>
              <a:t> Network focal areas of  thematic research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rgbClr val="FFFFFF"/>
                </a:solidFill>
                <a:latin typeface="Cambria" pitchFamily="18" charset="0"/>
                <a:ea typeface="+mn-ea"/>
              </a:rPr>
              <a:t> Provide opportunities for integrating research and education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rgbClr val="FFFFFF"/>
                </a:solidFill>
                <a:latin typeface="Cambria" pitchFamily="18" charset="0"/>
                <a:ea typeface="+mn-ea"/>
              </a:rPr>
              <a:t> Leverage existing infrastructure and funding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rgbClr val="FFFFFF"/>
                </a:solidFill>
                <a:latin typeface="Cambria" pitchFamily="18" charset="0"/>
                <a:ea typeface="+mn-ea"/>
              </a:rPr>
              <a:t> All partners to have stake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206500" y="3732371"/>
            <a:ext cx="7772400" cy="3036729"/>
          </a:xfrm>
          <a:prstGeom prst="rect">
            <a:avLst/>
          </a:prstGeom>
          <a:solidFill>
            <a:srgbClr val="A3300A">
              <a:alpha val="5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76200" sy="23000" kx="-1199993" algn="bl" rotWithShape="0">
              <a:srgbClr val="000000">
                <a:alpha val="20000"/>
              </a:srgbClr>
            </a:outer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de-DE" sz="2000" b="1" dirty="0" smtClean="0">
                <a:solidFill>
                  <a:srgbClr val="FFFFFF"/>
                </a:solidFill>
                <a:latin typeface="Cambria" pitchFamily="18" charset="0"/>
              </a:rPr>
              <a:t>IUSSTF </a:t>
            </a:r>
            <a:r>
              <a:rPr lang="en-US" sz="2000" b="1" dirty="0" smtClean="0">
                <a:solidFill>
                  <a:srgbClr val="FFFFFF"/>
                </a:solidFill>
                <a:latin typeface="Cambria" pitchFamily="18" charset="0"/>
              </a:rPr>
              <a:t>Funding Support (Period - 2 years)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rgbClr val="FFFFFF"/>
                </a:solidFill>
                <a:latin typeface="Cambria" pitchFamily="18" charset="0"/>
              </a:rPr>
              <a:t> Exchange travel support and hospitality for faculty and students exchange visits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000" b="1" dirty="0" smtClean="0">
                <a:solidFill>
                  <a:srgbClr val="FFFFFF"/>
                </a:solidFill>
                <a:latin typeface="Cambria" pitchFamily="18" charset="0"/>
              </a:rPr>
              <a:t> One project workshop at the end of duration </a:t>
            </a:r>
            <a:r>
              <a:rPr lang="en-US" sz="2000" b="1" i="1" dirty="0" smtClean="0">
                <a:solidFill>
                  <a:srgbClr val="FFFFFF"/>
                </a:solidFill>
                <a:latin typeface="Cambria" pitchFamily="18" charset="0"/>
              </a:rPr>
              <a:t>(IUSSTF support </a:t>
            </a:r>
            <a:r>
              <a:rPr lang="en-US" sz="2000" b="1" i="1" dirty="0" err="1" smtClean="0">
                <a:solidFill>
                  <a:srgbClr val="FFFFFF"/>
                </a:solidFill>
                <a:latin typeface="Cambria" pitchFamily="18" charset="0"/>
              </a:rPr>
              <a:t>upto</a:t>
            </a:r>
            <a:r>
              <a:rPr lang="en-US" sz="2000" b="1" i="1" dirty="0" smtClean="0">
                <a:solidFill>
                  <a:srgbClr val="FFFFFF"/>
                </a:solidFill>
                <a:latin typeface="Cambria" pitchFamily="18" charset="0"/>
              </a:rPr>
              <a:t> </a:t>
            </a:r>
            <a:r>
              <a:rPr lang="en-US" sz="2000" b="1" i="1" dirty="0" err="1" smtClean="0">
                <a:solidFill>
                  <a:srgbClr val="FFFFFF"/>
                </a:solidFill>
                <a:latin typeface="Cambria" pitchFamily="18" charset="0"/>
              </a:rPr>
              <a:t>Rs</a:t>
            </a:r>
            <a:r>
              <a:rPr lang="en-US" sz="2000" b="1" i="1" dirty="0" smtClean="0">
                <a:solidFill>
                  <a:srgbClr val="FFFFFF"/>
                </a:solidFill>
                <a:latin typeface="Cambria" pitchFamily="18" charset="0"/>
              </a:rPr>
              <a:t>. </a:t>
            </a:r>
            <a:r>
              <a:rPr lang="en-US" sz="2000" b="1" i="1" dirty="0">
                <a:solidFill>
                  <a:srgbClr val="FFFFFF"/>
                </a:solidFill>
                <a:latin typeface="Cambria" pitchFamily="18" charset="0"/>
              </a:rPr>
              <a:t>5</a:t>
            </a:r>
            <a:r>
              <a:rPr lang="en-US" sz="2000" b="1" i="1" dirty="0" smtClean="0">
                <a:solidFill>
                  <a:srgbClr val="FFFFFF"/>
                </a:solidFill>
                <a:latin typeface="Cambria" pitchFamily="18" charset="0"/>
              </a:rPr>
              <a:t> lakh)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000" b="1" i="1" dirty="0" smtClean="0">
                <a:solidFill>
                  <a:srgbClr val="FFFFFF"/>
                </a:solidFill>
                <a:latin typeface="Cambria" pitchFamily="18" charset="0"/>
              </a:rPr>
              <a:t>Industry may </a:t>
            </a:r>
            <a:r>
              <a:rPr lang="en-US" sz="2000" b="1" i="1" dirty="0" err="1" smtClean="0">
                <a:solidFill>
                  <a:srgbClr val="FFFFFF"/>
                </a:solidFill>
                <a:latin typeface="Cambria" pitchFamily="18" charset="0"/>
              </a:rPr>
              <a:t>particpate</a:t>
            </a:r>
            <a:r>
              <a:rPr lang="en-US" sz="2000" b="1" i="1" dirty="0" smtClean="0">
                <a:solidFill>
                  <a:srgbClr val="FFFFFF"/>
                </a:solidFill>
                <a:latin typeface="Cambria" pitchFamily="18" charset="0"/>
              </a:rPr>
              <a:t> meeting their own costs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  <a:defRPr/>
            </a:pPr>
            <a:r>
              <a:rPr lang="en-US" sz="2000" b="1" i="1" dirty="0" smtClean="0">
                <a:solidFill>
                  <a:srgbClr val="FFFFFF"/>
                </a:solidFill>
                <a:latin typeface="Cambria" pitchFamily="18" charset="0"/>
              </a:rPr>
              <a:t>Total Funding about </a:t>
            </a:r>
            <a:r>
              <a:rPr lang="en-US" sz="2000" b="1" i="1" dirty="0" err="1" smtClean="0">
                <a:solidFill>
                  <a:srgbClr val="FFFFFF"/>
                </a:solidFill>
                <a:latin typeface="Cambria" pitchFamily="18" charset="0"/>
              </a:rPr>
              <a:t>Rs</a:t>
            </a:r>
            <a:r>
              <a:rPr lang="en-US" sz="2000" b="1" i="1" dirty="0" smtClean="0">
                <a:solidFill>
                  <a:srgbClr val="FFFFFF"/>
                </a:solidFill>
                <a:latin typeface="Cambria" pitchFamily="18" charset="0"/>
              </a:rPr>
              <a:t>. 50 lakh </a:t>
            </a:r>
          </a:p>
          <a:p>
            <a:pPr>
              <a:lnSpc>
                <a:spcPct val="120000"/>
              </a:lnSpc>
              <a:defRPr/>
            </a:pPr>
            <a:r>
              <a:rPr lang="en-US" sz="2000" b="1" i="1" dirty="0">
                <a:solidFill>
                  <a:srgbClr val="FFFFFF"/>
                </a:solidFill>
                <a:latin typeface="Cambria" pitchFamily="18" charset="0"/>
              </a:rPr>
              <a:t> </a:t>
            </a:r>
            <a:r>
              <a:rPr lang="en-US" sz="2000" b="1" i="1" dirty="0" smtClean="0">
                <a:solidFill>
                  <a:srgbClr val="FFFFFF"/>
                </a:solidFill>
                <a:latin typeface="Cambria" pitchFamily="18" charset="0"/>
              </a:rPr>
              <a:t>   (</a:t>
            </a:r>
            <a:r>
              <a:rPr lang="en-US" sz="2000" b="1" i="1" dirty="0" err="1" smtClean="0">
                <a:solidFill>
                  <a:srgbClr val="FFFFFF"/>
                </a:solidFill>
                <a:latin typeface="Cambria" pitchFamily="18" charset="0"/>
              </a:rPr>
              <a:t>eqv</a:t>
            </a:r>
            <a:r>
              <a:rPr lang="en-US" sz="2000" b="1" i="1" dirty="0" smtClean="0">
                <a:solidFill>
                  <a:srgbClr val="FFFFFF"/>
                </a:solidFill>
                <a:latin typeface="Cambria" pitchFamily="18" charset="0"/>
              </a:rPr>
              <a:t>. To USD 80K at present exchange rate) </a:t>
            </a:r>
          </a:p>
        </p:txBody>
      </p:sp>
    </p:spTree>
    <p:extLst>
      <p:ext uri="{BB962C8B-B14F-4D97-AF65-F5344CB8AC3E}">
        <p14:creationId xmlns:p14="http://schemas.microsoft.com/office/powerpoint/2010/main" val="898420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 txBox="1">
            <a:spLocks noChangeArrowheads="1"/>
          </p:cNvSpPr>
          <p:nvPr/>
        </p:nvSpPr>
        <p:spPr bwMode="auto">
          <a:xfrm>
            <a:off x="1011238" y="360363"/>
            <a:ext cx="80375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GB" sz="3200" b="1" dirty="0">
                <a:solidFill>
                  <a:schemeClr val="bg1"/>
                </a:solidFill>
              </a:rPr>
              <a:t>IUSSTF Regular Calls for Proposals</a:t>
            </a:r>
            <a:br>
              <a:rPr lang="en-GB" sz="3200" b="1" dirty="0">
                <a:solidFill>
                  <a:schemeClr val="bg1"/>
                </a:solidFill>
              </a:rPr>
            </a:b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27844" y="2528201"/>
            <a:ext cx="3771896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>
            <a:spAutoFit/>
          </a:bodyPr>
          <a:lstStyle/>
          <a:p>
            <a:pPr algn="ctr">
              <a:defRPr/>
            </a:pPr>
            <a:r>
              <a:rPr lang="en-IN" sz="2400" b="1" dirty="0">
                <a:solidFill>
                  <a:schemeClr val="bg1"/>
                </a:solidFill>
              </a:rPr>
              <a:t>Submission Deadlines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29651" y="2528200"/>
            <a:ext cx="3849489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>
            <a:spAutoFit/>
          </a:bodyPr>
          <a:lstStyle/>
          <a:p>
            <a:pPr algn="ctr">
              <a:defRPr/>
            </a:pPr>
            <a:r>
              <a:rPr lang="en-IN" sz="2400" b="1" dirty="0">
                <a:solidFill>
                  <a:schemeClr val="bg1"/>
                </a:solidFill>
              </a:rPr>
              <a:t>Award</a:t>
            </a:r>
            <a:r>
              <a:rPr lang="en-IN" sz="2400" dirty="0">
                <a:solidFill>
                  <a:schemeClr val="bg1"/>
                </a:solidFill>
              </a:rPr>
              <a:t> </a:t>
            </a:r>
            <a:r>
              <a:rPr lang="en-IN" sz="2400" b="1" dirty="0">
                <a:solidFill>
                  <a:schemeClr val="bg1"/>
                </a:solidFill>
              </a:rPr>
              <a:t>Announcements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27844" y="3052653"/>
            <a:ext cx="3771896" cy="46166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>
            <a:spAutoFit/>
          </a:bodyPr>
          <a:lstStyle/>
          <a:p>
            <a:pPr algn="ctr">
              <a:defRPr/>
            </a:pPr>
            <a:r>
              <a:rPr lang="en-IN" sz="2400" b="1" dirty="0"/>
              <a:t>15 February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029650" y="3052652"/>
            <a:ext cx="3849489" cy="46166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>
            <a:spAutoFit/>
          </a:bodyPr>
          <a:lstStyle/>
          <a:p>
            <a:pPr algn="ctr">
              <a:defRPr/>
            </a:pPr>
            <a:r>
              <a:rPr lang="en-IN" sz="2400" b="1" dirty="0"/>
              <a:t>30 June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227796" y="3522036"/>
            <a:ext cx="3771896" cy="461665"/>
          </a:xfrm>
          <a:prstGeom prst="rect">
            <a:avLst/>
          </a:prstGeom>
          <a:solidFill>
            <a:srgbClr val="99FF99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IN" sz="2400" b="1" dirty="0"/>
              <a:t>15 August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029571" y="3522035"/>
            <a:ext cx="3849452" cy="461665"/>
          </a:xfrm>
          <a:prstGeom prst="rect">
            <a:avLst/>
          </a:prstGeom>
          <a:solidFill>
            <a:srgbClr val="99FF99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IN" sz="2400" b="1" dirty="0"/>
              <a:t>31 December</a:t>
            </a: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1010631" y="1278673"/>
            <a:ext cx="8037513" cy="552269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SzPct val="50000"/>
              <a:buFontTx/>
              <a:buNone/>
              <a:defRPr/>
            </a:pPr>
            <a:r>
              <a:rPr lang="en-GB" sz="2800" b="1" dirty="0" smtClean="0">
                <a:solidFill>
                  <a:srgbClr val="C00000"/>
                </a:solidFill>
              </a:rPr>
              <a:t>Bilateral Indo-US Workshop/ Symposia</a:t>
            </a:r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996847" y="1886165"/>
            <a:ext cx="8037513" cy="552269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SzPct val="50000"/>
              <a:buFontTx/>
              <a:buNone/>
              <a:defRPr/>
            </a:pPr>
            <a:r>
              <a:rPr lang="en-GB" sz="2800" b="1" dirty="0" smtClean="0">
                <a:solidFill>
                  <a:srgbClr val="C00000"/>
                </a:solidFill>
              </a:rPr>
              <a:t>Indo-US Training / Advanced Schools</a:t>
            </a:r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>
          <a:xfrm>
            <a:off x="1031903" y="4743891"/>
            <a:ext cx="8001658" cy="552269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SzPct val="50000"/>
              <a:buFontTx/>
              <a:buNone/>
              <a:defRPr/>
            </a:pPr>
            <a:r>
              <a:rPr lang="en-GB" sz="2800" b="1" dirty="0" smtClean="0">
                <a:solidFill>
                  <a:srgbClr val="C00000"/>
                </a:solidFill>
              </a:rPr>
              <a:t>Indo-US Knowledge R &amp; D Networked Centres </a:t>
            </a:r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1062975" y="4122474"/>
            <a:ext cx="7956781" cy="552269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SzPct val="50000"/>
              <a:buFontTx/>
              <a:buNone/>
              <a:defRPr/>
            </a:pPr>
            <a:r>
              <a:rPr lang="en-GB" sz="2800" b="1" dirty="0" smtClean="0">
                <a:solidFill>
                  <a:srgbClr val="C00000"/>
                </a:solidFill>
              </a:rPr>
              <a:t>Indo-US Public – Private Networked Centres</a:t>
            </a:r>
          </a:p>
        </p:txBody>
      </p:sp>
      <p:sp>
        <p:nvSpPr>
          <p:cNvPr id="23" name="TextBox 22"/>
          <p:cNvSpPr txBox="1"/>
          <p:nvPr/>
        </p:nvSpPr>
        <p:spPr bwMode="auto">
          <a:xfrm rot="16200000">
            <a:off x="-2253923" y="3739285"/>
            <a:ext cx="5555848" cy="4616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FrankRuehl" pitchFamily="34" charset="-79"/>
              </a:rPr>
              <a:t>Indo-US Science &amp; Technology Forum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230146" y="5377053"/>
            <a:ext cx="3771896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>
            <a:spAutoFit/>
          </a:bodyPr>
          <a:lstStyle/>
          <a:p>
            <a:pPr algn="ctr">
              <a:defRPr/>
            </a:pPr>
            <a:r>
              <a:rPr lang="en-IN" sz="2400" b="1" dirty="0">
                <a:solidFill>
                  <a:schemeClr val="bg1"/>
                </a:solidFill>
              </a:rPr>
              <a:t>Submission Deadlines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031953" y="5377052"/>
            <a:ext cx="3849489" cy="46166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>
            <a:spAutoFit/>
          </a:bodyPr>
          <a:lstStyle/>
          <a:p>
            <a:pPr algn="ctr">
              <a:defRPr/>
            </a:pPr>
            <a:r>
              <a:rPr lang="en-IN" sz="2400" b="1" dirty="0">
                <a:solidFill>
                  <a:schemeClr val="bg1"/>
                </a:solidFill>
              </a:rPr>
              <a:t>Award</a:t>
            </a:r>
            <a:r>
              <a:rPr lang="en-IN" sz="2400" dirty="0">
                <a:solidFill>
                  <a:schemeClr val="bg1"/>
                </a:solidFill>
              </a:rPr>
              <a:t> </a:t>
            </a:r>
            <a:r>
              <a:rPr lang="en-IN" sz="2400" b="1" dirty="0">
                <a:solidFill>
                  <a:schemeClr val="bg1"/>
                </a:solidFill>
              </a:rPr>
              <a:t>Announcements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230215" y="5890780"/>
            <a:ext cx="3771896" cy="461665"/>
          </a:xfrm>
          <a:prstGeom prst="rect">
            <a:avLst/>
          </a:prstGeom>
          <a:solidFill>
            <a:srgbClr val="99FF99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IN" sz="2400" b="1" dirty="0"/>
              <a:t>15 August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031990" y="5890779"/>
            <a:ext cx="3849452" cy="461665"/>
          </a:xfrm>
          <a:prstGeom prst="rect">
            <a:avLst/>
          </a:prstGeom>
          <a:solidFill>
            <a:srgbClr val="99FF99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IN" sz="2400" b="1" dirty="0"/>
              <a:t>31 December</a:t>
            </a: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1339073" y="6434705"/>
            <a:ext cx="7454629" cy="36807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SzPct val="50000"/>
              <a:buFontTx/>
              <a:buNone/>
              <a:defRPr/>
            </a:pPr>
            <a:r>
              <a:rPr lang="en-GB" sz="2400" b="1" dirty="0" smtClean="0">
                <a:solidFill>
                  <a:srgbClr val="000090"/>
                </a:solidFill>
              </a:rPr>
              <a:t>Please visit </a:t>
            </a:r>
            <a:r>
              <a:rPr lang="en-GB" sz="2400" b="1" dirty="0" smtClean="0">
                <a:solidFill>
                  <a:srgbClr val="000090"/>
                </a:solidFill>
                <a:hlinkClick r:id="rId5"/>
              </a:rPr>
              <a:t>www.iusstf.org</a:t>
            </a:r>
            <a:r>
              <a:rPr lang="en-GB" sz="2400" b="1" dirty="0" smtClean="0">
                <a:solidFill>
                  <a:srgbClr val="000090"/>
                </a:solidFill>
              </a:rPr>
              <a:t> for details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9001</TotalTime>
  <Words>1558</Words>
  <Application>Microsoft Macintosh PowerPoint</Application>
  <PresentationFormat>On-screen Show (4:3)</PresentationFormat>
  <Paragraphs>243</Paragraphs>
  <Slides>23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2_Default Design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USI STEF- Background</vt:lpstr>
      <vt:lpstr>Focus Areas and Funding</vt:lpstr>
      <vt:lpstr>PowerPoint Presentation</vt:lpstr>
      <vt:lpstr>Timeline &amp; Process   (1)</vt:lpstr>
      <vt:lpstr>Progress so far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IUSSTF Presentation 2011 Dec</dc:title>
  <dc:creator>Dr Rajiv Sharma</dc:creator>
  <cp:lastModifiedBy>Rajiv</cp:lastModifiedBy>
  <cp:revision>721</cp:revision>
  <dcterms:created xsi:type="dcterms:W3CDTF">2009-11-30T11:26:40Z</dcterms:created>
  <dcterms:modified xsi:type="dcterms:W3CDTF">2015-05-22T05:15:18Z</dcterms:modified>
</cp:coreProperties>
</file>