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73" r:id="rId3"/>
    <p:sldId id="265" r:id="rId4"/>
    <p:sldId id="274" r:id="rId5"/>
    <p:sldId id="275" r:id="rId6"/>
    <p:sldId id="276" r:id="rId7"/>
    <p:sldId id="266" r:id="rId8"/>
    <p:sldId id="277" r:id="rId9"/>
    <p:sldId id="278" r:id="rId10"/>
    <p:sldId id="279" r:id="rId11"/>
    <p:sldId id="281" r:id="rId12"/>
    <p:sldId id="283" r:id="rId13"/>
    <p:sldId id="284" r:id="rId14"/>
    <p:sldId id="285" r:id="rId15"/>
    <p:sldId id="286" r:id="rId16"/>
    <p:sldId id="287" r:id="rId17"/>
    <p:sldId id="288" r:id="rId18"/>
    <p:sldId id="268" r:id="rId19"/>
    <p:sldId id="317" r:id="rId20"/>
    <p:sldId id="318" r:id="rId21"/>
    <p:sldId id="291" r:id="rId22"/>
    <p:sldId id="293" r:id="rId23"/>
    <p:sldId id="294" r:id="rId24"/>
    <p:sldId id="296" r:id="rId25"/>
    <p:sldId id="270" r:id="rId26"/>
    <p:sldId id="297" r:id="rId27"/>
    <p:sldId id="298" r:id="rId28"/>
    <p:sldId id="299" r:id="rId29"/>
    <p:sldId id="300" r:id="rId30"/>
    <p:sldId id="258" r:id="rId31"/>
    <p:sldId id="301" r:id="rId32"/>
    <p:sldId id="260" r:id="rId33"/>
    <p:sldId id="261" r:id="rId34"/>
    <p:sldId id="303" r:id="rId35"/>
    <p:sldId id="262" r:id="rId36"/>
    <p:sldId id="304" r:id="rId37"/>
    <p:sldId id="271" r:id="rId38"/>
    <p:sldId id="320" r:id="rId39"/>
    <p:sldId id="305" r:id="rId40"/>
    <p:sldId id="306" r:id="rId41"/>
    <p:sldId id="307" r:id="rId42"/>
    <p:sldId id="309" r:id="rId43"/>
    <p:sldId id="310" r:id="rId44"/>
    <p:sldId id="311" r:id="rId45"/>
    <p:sldId id="312" r:id="rId46"/>
    <p:sldId id="313" r:id="rId47"/>
    <p:sldId id="31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varScale="1">
        <p:scale>
          <a:sx n="95" d="100"/>
          <a:sy n="95" d="100"/>
        </p:scale>
        <p:origin x="-304" y="-112"/>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19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22/05/15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22/05/15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Rectangle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2" name="Group 21"/>
          <p:cNvGrpSpPr/>
          <p:nvPr/>
        </p:nvGrpSpPr>
        <p:grpSpPr>
          <a:xfrm rot="10800000">
            <a:off x="11478768" y="0"/>
            <a:ext cx="713232" cy="6858000"/>
            <a:chOff x="0" y="0"/>
            <a:chExt cx="713232" cy="6858000"/>
          </a:xfrm>
        </p:grpSpPr>
        <p:sp>
          <p:nvSpPr>
            <p:cNvPr id="23" name="Rectangle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12520" y="1188720"/>
            <a:ext cx="996696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112520" y="3749040"/>
            <a:ext cx="996696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22/05/15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22/05/15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22/05/15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pPr/>
              <a:t>22/05/15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
        <p:nvSpPr>
          <p:cNvPr id="2" name="Title 1"/>
          <p:cNvSpPr>
            <a:spLocks noGrp="1"/>
          </p:cNvSpPr>
          <p:nvPr>
            <p:ph type="title"/>
          </p:nvPr>
        </p:nvSpPr>
        <p:spPr>
          <a:xfrm>
            <a:off x="1112520" y="1188720"/>
            <a:ext cx="996696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112520" y="3749040"/>
            <a:ext cx="996696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pPr/>
              <a:t>22/05/15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p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22/05/15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22/05/15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E583DDF-CA54-461A-A486-592D2374C532}" type="datetimeFigureOut">
              <a:rPr lang="en-US"/>
              <a:pPr/>
              <a:t>22/05/15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22/05/15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0" name="Rectangle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22/05/15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22/05/15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95000"/>
              <a:lumOff val="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gif"/><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gif"/><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5.xml.rels><?xml version="1.0" encoding="UTF-8" standalone="yes"?>
<Relationships xmlns="http://schemas.openxmlformats.org/package/2006/relationships"><Relationship Id="rId11" Type="http://schemas.openxmlformats.org/officeDocument/2006/relationships/image" Target="../media/image27.gif"/><Relationship Id="rId12" Type="http://schemas.openxmlformats.org/officeDocument/2006/relationships/image" Target="../media/image28.png"/><Relationship Id="rId13" Type="http://schemas.openxmlformats.org/officeDocument/2006/relationships/image" Target="../media/image29.jpeg"/><Relationship Id="rId1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gif"/><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gif"/><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ugcfrp.ac.i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iiserpune.ac.in/" TargetMode="External"/><Relationship Id="rId4" Type="http://schemas.openxmlformats.org/officeDocument/2006/relationships/hyperlink" Target="http://www.iiserbhopal.ac.in/" TargetMode="External"/><Relationship Id="rId5" Type="http://schemas.openxmlformats.org/officeDocument/2006/relationships/hyperlink" Target="http://www.iiserkol.ac.in/" TargetMode="External"/><Relationship Id="rId6" Type="http://schemas.openxmlformats.org/officeDocument/2006/relationships/hyperlink" Target="http://www.iisermohali.ac.in/" TargetMode="External"/><Relationship Id="rId7" Type="http://schemas.openxmlformats.org/officeDocument/2006/relationships/hyperlink" Target="http://www.iist.ac.in/" TargetMode="External"/><Relationship Id="rId1" Type="http://schemas.openxmlformats.org/officeDocument/2006/relationships/slideLayout" Target="../slideLayouts/slideLayout3.xml"/><Relationship Id="rId2" Type="http://schemas.openxmlformats.org/officeDocument/2006/relationships/hyperlink" Target="http://www.iisertvm.ac.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iti.ac.in/" TargetMode="External"/><Relationship Id="rId4" Type="http://schemas.openxmlformats.org/officeDocument/2006/relationships/hyperlink" Target="http://www.iitj.ac.in/" TargetMode="External"/><Relationship Id="rId5" Type="http://schemas.openxmlformats.org/officeDocument/2006/relationships/hyperlink" Target="http://www.iitmandi.ac.in/" TargetMode="External"/><Relationship Id="rId1" Type="http://schemas.openxmlformats.org/officeDocument/2006/relationships/slideLayout" Target="../slideLayouts/slideLayout3.xml"/><Relationship Id="rId2" Type="http://schemas.openxmlformats.org/officeDocument/2006/relationships/hyperlink" Target="http://www.niser.ac.i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iitp.ac.in/" TargetMode="External"/><Relationship Id="rId4" Type="http://schemas.openxmlformats.org/officeDocument/2006/relationships/hyperlink" Target="http://www.iitrpr.ac.in/" TargetMode="External"/><Relationship Id="rId5" Type="http://schemas.openxmlformats.org/officeDocument/2006/relationships/hyperlink" Target="http://www.iitgn.ac.in/" TargetMode="External"/><Relationship Id="rId6" Type="http://schemas.openxmlformats.org/officeDocument/2006/relationships/hyperlink" Target="http://www.iitbhu.ac.in/" TargetMode="External"/><Relationship Id="rId1" Type="http://schemas.openxmlformats.org/officeDocument/2006/relationships/slideLayout" Target="../slideLayouts/slideLayout5.xml"/><Relationship Id="rId2" Type="http://schemas.openxmlformats.org/officeDocument/2006/relationships/hyperlink" Target="http://www.iith.ac.i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imsbhubaneswar.edu.in/" TargetMode="External"/><Relationship Id="rId4" Type="http://schemas.openxmlformats.org/officeDocument/2006/relationships/hyperlink" Target="http://www.aiimsbhopal.edu.in/" TargetMode="External"/><Relationship Id="rId5" Type="http://schemas.openxmlformats.org/officeDocument/2006/relationships/hyperlink" Target="http://www.aiimsjodhpur.edu.in/" TargetMode="External"/><Relationship Id="rId6" Type="http://schemas.openxmlformats.org/officeDocument/2006/relationships/hyperlink" Target="http://www.aiimspatna.org/" TargetMode="External"/><Relationship Id="rId7" Type="http://schemas.openxmlformats.org/officeDocument/2006/relationships/hyperlink" Target="http://www.aiimsraipur.edu.in/" TargetMode="External"/><Relationship Id="rId8" Type="http://schemas.openxmlformats.org/officeDocument/2006/relationships/hyperlink" Target="http://www.aiimsrishikesh.edu.in/" TargetMode="External"/><Relationship Id="rId1" Type="http://schemas.openxmlformats.org/officeDocument/2006/relationships/slideLayout" Target="../slideLayouts/slideLayout6.xml"/><Relationship Id="rId2" Type="http://schemas.openxmlformats.org/officeDocument/2006/relationships/hyperlink" Target="http://www.aiims.edu/"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www.cuo.ac.in/" TargetMode="External"/><Relationship Id="rId12" Type="http://schemas.openxmlformats.org/officeDocument/2006/relationships/hyperlink" Target="http://www.centralunipunjab.ac.in/" TargetMode="External"/><Relationship Id="rId13" Type="http://schemas.openxmlformats.org/officeDocument/2006/relationships/hyperlink" Target="http://www.curaj.ac.in/" TargetMode="External"/><Relationship Id="rId14" Type="http://schemas.openxmlformats.org/officeDocument/2006/relationships/hyperlink" Target="http://www.cutn.ac.in/" TargetMode="External"/><Relationship Id="rId1" Type="http://schemas.openxmlformats.org/officeDocument/2006/relationships/slideLayout" Target="../slideLayouts/slideLayout6.xml"/><Relationship Id="rId2" Type="http://schemas.openxmlformats.org/officeDocument/2006/relationships/hyperlink" Target="http://www.cub.ac.in/" TargetMode="External"/><Relationship Id="rId3" Type="http://schemas.openxmlformats.org/officeDocument/2006/relationships/hyperlink" Target="http://www.cug.ac.in/" TargetMode="External"/><Relationship Id="rId4" Type="http://schemas.openxmlformats.org/officeDocument/2006/relationships/hyperlink" Target="http://www.cuharyana.ac.in/" TargetMode="External"/><Relationship Id="rId5" Type="http://schemas.openxmlformats.org/officeDocument/2006/relationships/hyperlink" Target="http://www.cuhimachal.ac.in/" TargetMode="External"/><Relationship Id="rId6" Type="http://schemas.openxmlformats.org/officeDocument/2006/relationships/hyperlink" Target="http://www.cujammu.in/" TargetMode="External"/><Relationship Id="rId7" Type="http://schemas.openxmlformats.org/officeDocument/2006/relationships/hyperlink" Target="http://www.cukashmir.ac.in/" TargetMode="External"/><Relationship Id="rId8" Type="http://schemas.openxmlformats.org/officeDocument/2006/relationships/hyperlink" Target="http://www.cuj.ac.in/" TargetMode="External"/><Relationship Id="rId9" Type="http://schemas.openxmlformats.org/officeDocument/2006/relationships/hyperlink" Target="http://www.cuk.ac.in/" TargetMode="External"/><Relationship Id="rId10" Type="http://schemas.openxmlformats.org/officeDocument/2006/relationships/hyperlink" Target="http://www.cukerala.ac.i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nfo@serbonline.in" TargetMode="External"/><Relationship Id="rId3" Type="http://schemas.openxmlformats.org/officeDocument/2006/relationships/hyperlink" Target="http://www.serb.gov.i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584" y="5159829"/>
            <a:ext cx="9966960" cy="914400"/>
          </a:xfrm>
        </p:spPr>
        <p:txBody>
          <a:bodyPr/>
          <a:lstStyle/>
          <a:p>
            <a:r>
              <a:rPr lang="en-US" b="1" dirty="0" smtClean="0">
                <a:solidFill>
                  <a:schemeClr val="tx1"/>
                </a:solidFill>
              </a:rPr>
              <a:t>Prof. T. k. </a:t>
            </a:r>
            <a:r>
              <a:rPr lang="en-US" b="1" dirty="0" err="1" smtClean="0">
                <a:solidFill>
                  <a:schemeClr val="tx1"/>
                </a:solidFill>
              </a:rPr>
              <a:t>chandrashekar</a:t>
            </a:r>
            <a:endParaRPr lang="en-US" b="1" dirty="0" smtClean="0">
              <a:solidFill>
                <a:schemeClr val="tx1"/>
              </a:solidFill>
            </a:endParaRPr>
          </a:p>
          <a:p>
            <a:r>
              <a:rPr lang="en-US" dirty="0" smtClean="0">
                <a:solidFill>
                  <a:schemeClr val="tx1"/>
                </a:solidFill>
              </a:rPr>
              <a:t>secretary</a:t>
            </a:r>
            <a:endParaRPr lang="en-US" dirty="0">
              <a:solidFill>
                <a:schemeClr val="tx1"/>
              </a:solidFill>
            </a:endParaRPr>
          </a:p>
        </p:txBody>
      </p:sp>
      <p:sp>
        <p:nvSpPr>
          <p:cNvPr id="5" name="TextBox 4"/>
          <p:cNvSpPr txBox="1"/>
          <p:nvPr/>
        </p:nvSpPr>
        <p:spPr>
          <a:xfrm>
            <a:off x="574766" y="2893423"/>
            <a:ext cx="10998926" cy="1138773"/>
          </a:xfrm>
          <a:prstGeom prst="rect">
            <a:avLst/>
          </a:prstGeom>
          <a:noFill/>
        </p:spPr>
        <p:txBody>
          <a:bodyPr wrap="square" rtlCol="0">
            <a:spAutoFit/>
          </a:bodyPr>
          <a:lstStyle/>
          <a:p>
            <a:pPr algn="ctr">
              <a:spcBef>
                <a:spcPts val="0"/>
              </a:spcBef>
              <a:defRPr/>
            </a:pPr>
            <a:r>
              <a:rPr lang="en-US" sz="4400" b="1" dirty="0" smtClean="0">
                <a:effectLst>
                  <a:outerShdw blurRad="38100" dist="38100" dir="2700000" algn="tl">
                    <a:srgbClr val="000000">
                      <a:alpha val="43137"/>
                    </a:srgbClr>
                  </a:outerShdw>
                </a:effectLst>
                <a:latin typeface="Aharoni" pitchFamily="2" charset="-79"/>
                <a:cs typeface="Aharoni" pitchFamily="2" charset="-79"/>
              </a:rPr>
              <a:t>Science &amp; Engineering Research Board</a:t>
            </a:r>
          </a:p>
          <a:p>
            <a:pPr algn="ctr">
              <a:spcBef>
                <a:spcPts val="0"/>
              </a:spcBef>
              <a:defRPr/>
            </a:pPr>
            <a:r>
              <a:rPr lang="en-US" sz="2400" b="1" dirty="0" smtClean="0">
                <a:latin typeface="Arial Unicode MS" pitchFamily="34" charset="-128"/>
                <a:ea typeface="Arial Unicode MS" pitchFamily="34" charset="-128"/>
                <a:cs typeface="Arial Unicode MS" pitchFamily="34" charset="-128"/>
              </a:rPr>
              <a:t>A Statutory body of Department of Science &amp; Technology, Govt. of India</a:t>
            </a:r>
          </a:p>
        </p:txBody>
      </p:sp>
      <p:pic>
        <p:nvPicPr>
          <p:cNvPr id="6" name="Picture 2"/>
          <p:cNvPicPr>
            <a:picLocks noChangeAspect="1" noChangeArrowheads="1"/>
          </p:cNvPicPr>
          <p:nvPr/>
        </p:nvPicPr>
        <p:blipFill>
          <a:blip r:embed="rId2"/>
          <a:srcRect/>
          <a:stretch>
            <a:fillRect/>
          </a:stretch>
        </p:blipFill>
        <p:spPr bwMode="auto">
          <a:xfrm>
            <a:off x="4489268" y="1018506"/>
            <a:ext cx="2721429" cy="1652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8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872" y="2086599"/>
            <a:ext cx="10998926" cy="2554545"/>
          </a:xfrm>
          <a:prstGeom prst="rect">
            <a:avLst/>
          </a:prstGeom>
          <a:noFill/>
        </p:spPr>
        <p:txBody>
          <a:bodyPr wrap="square" rtlCol="0">
            <a:spAutoFit/>
          </a:bodyPr>
          <a:lstStyle/>
          <a:p>
            <a:pPr algn="ctr">
              <a:spcBef>
                <a:spcPts val="0"/>
              </a:spcBef>
              <a:defRPr/>
            </a:pPr>
            <a:r>
              <a:rPr lang="en-US" sz="8000" dirty="0" smtClean="0">
                <a:latin typeface="AR DELANEY" pitchFamily="2" charset="0"/>
                <a:cs typeface="Aharoni" pitchFamily="2" charset="-79"/>
              </a:rPr>
              <a:t>SERB</a:t>
            </a:r>
          </a:p>
          <a:p>
            <a:pPr algn="ctr">
              <a:spcBef>
                <a:spcPts val="0"/>
              </a:spcBef>
              <a:defRPr/>
            </a:pPr>
            <a:r>
              <a:rPr lang="en-US" sz="8000" dirty="0" smtClean="0">
                <a:latin typeface="AR DELANEY" pitchFamily="2" charset="0"/>
                <a:cs typeface="Aharoni" pitchFamily="2" charset="-79"/>
              </a:rPr>
              <a:t>fellowships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793375"/>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cs typeface="David" pitchFamily="34" charset="-79"/>
              </a:rPr>
              <a:t>PM Doctoral Fellowship</a:t>
            </a:r>
            <a:endParaRPr lang="en-US" sz="4000" b="1" dirty="0">
              <a:solidFill>
                <a:schemeClr val="accent3"/>
              </a:solidFill>
              <a:cs typeface="David" pitchFamily="34" charset="-79"/>
            </a:endParaRPr>
          </a:p>
        </p:txBody>
      </p:sp>
      <p:graphicFrame>
        <p:nvGraphicFramePr>
          <p:cNvPr id="4" name="Table 3"/>
          <p:cNvGraphicFramePr>
            <a:graphicFrameLocks noGrp="1"/>
          </p:cNvGraphicFramePr>
          <p:nvPr/>
        </p:nvGraphicFramePr>
        <p:xfrm>
          <a:off x="141877" y="1006387"/>
          <a:ext cx="11852900" cy="5098578"/>
        </p:xfrm>
        <a:graphic>
          <a:graphicData uri="http://schemas.openxmlformats.org/drawingml/2006/table">
            <a:tbl>
              <a:tblPr firstRow="1" bandRow="1">
                <a:tableStyleId>{2D5ABB26-0587-4C30-8999-92F81FD0307C}</a:tableStyleId>
              </a:tblPr>
              <a:tblGrid>
                <a:gridCol w="634976"/>
                <a:gridCol w="11217924"/>
              </a:tblGrid>
              <a:tr h="1237939">
                <a:tc>
                  <a:txBody>
                    <a:bodyPr/>
                    <a:lstStyle/>
                    <a:p>
                      <a:pPr>
                        <a:buFont typeface="Wingdings" pitchFamily="2" charset="2"/>
                        <a:buChar char="q"/>
                      </a:pPr>
                      <a:r>
                        <a:rPr lang="en-US" sz="2000" b="0" dirty="0" smtClean="0">
                          <a:latin typeface="Comic Sans MS" pitchFamily="66" charset="0"/>
                        </a:rPr>
                        <a:t> </a:t>
                      </a:r>
                      <a:endParaRPr lang="en-US" sz="2000" b="0" dirty="0">
                        <a:latin typeface="Comic Sans MS" pitchFamily="66" charset="0"/>
                      </a:endParaRPr>
                    </a:p>
                  </a:txBody>
                  <a:tcPr anchor="ctr"/>
                </a:tc>
                <a:tc>
                  <a:txBody>
                    <a:bodyPr/>
                    <a:lstStyle/>
                    <a:p>
                      <a:pPr algn="just"/>
                      <a:r>
                        <a:rPr lang="en-US" sz="32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Allows industry-academia interaction in Research &amp; Development through PPP mode.</a:t>
                      </a:r>
                      <a:endParaRPr lang="en-US" sz="3200" b="0" i="0" kern="1200" spc="0" dirty="0">
                        <a:solidFill>
                          <a:schemeClr val="tx2">
                            <a:lumMod val="50000"/>
                          </a:schemeClr>
                        </a:solidFill>
                        <a:latin typeface="Arial Unicode MS" pitchFamily="34" charset="-128"/>
                        <a:ea typeface="Arial Unicode MS" pitchFamily="34" charset="-128"/>
                        <a:cs typeface="Arial Unicode MS" pitchFamily="34" charset="-128"/>
                      </a:endParaRPr>
                    </a:p>
                  </a:txBody>
                  <a:tcPr anchor="ctr"/>
                </a:tc>
              </a:tr>
              <a:tr h="1230807">
                <a:tc>
                  <a:txBody>
                    <a:bodyPr/>
                    <a:lstStyle/>
                    <a:p>
                      <a:pPr>
                        <a:buFont typeface="Wingdings" pitchFamily="2" charset="2"/>
                        <a:buChar char="q"/>
                      </a:pPr>
                      <a:r>
                        <a:rPr lang="en-US" sz="2000" b="0" dirty="0" smtClean="0">
                          <a:latin typeface="Comic Sans MS" pitchFamily="66" charset="0"/>
                        </a:rPr>
                        <a:t> </a:t>
                      </a:r>
                      <a:endParaRPr lang="en-US" sz="2000" b="0" dirty="0">
                        <a:latin typeface="Comic Sans MS" pitchFamily="66" charset="0"/>
                      </a:endParaRPr>
                    </a:p>
                  </a:txBody>
                  <a:tcPr anchor="ctr"/>
                </a:tc>
                <a:tc>
                  <a:txBody>
                    <a:bodyPr/>
                    <a:lstStyle/>
                    <a:p>
                      <a:pPr marL="0" algn="just" defTabSz="914400" rtl="0" eaLnBrk="1" latinLnBrk="0" hangingPunct="1"/>
                      <a:r>
                        <a:rPr lang="en-US" sz="32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Selected doctoral student has two thesis supervisors; One from Industry and one from academia.</a:t>
                      </a:r>
                    </a:p>
                  </a:txBody>
                  <a:tcPr anchor="ctr"/>
                </a:tc>
              </a:tr>
              <a:tr h="1314916">
                <a:tc>
                  <a:txBody>
                    <a:bodyPr/>
                    <a:lstStyle/>
                    <a:p>
                      <a:pPr>
                        <a:buFont typeface="Wingdings" pitchFamily="2" charset="2"/>
                        <a:buChar char="q"/>
                      </a:pPr>
                      <a:r>
                        <a:rPr lang="en-US" sz="2000" b="0" dirty="0" smtClean="0">
                          <a:latin typeface="Comic Sans MS" pitchFamily="66" charset="0"/>
                        </a:rPr>
                        <a:t> </a:t>
                      </a:r>
                      <a:endParaRPr lang="en-US" sz="2000" b="0" dirty="0">
                        <a:latin typeface="Comic Sans MS" pitchFamily="66" charset="0"/>
                      </a:endParaRPr>
                    </a:p>
                  </a:txBody>
                  <a:tcPr anchor="ctr"/>
                </a:tc>
                <a:tc>
                  <a:txBody>
                    <a:bodyPr/>
                    <a:lstStyle/>
                    <a:p>
                      <a:pPr marL="0" algn="just" defTabSz="914400" rtl="0" eaLnBrk="1" latinLnBrk="0" hangingPunct="1">
                        <a:lnSpc>
                          <a:spcPct val="100000"/>
                        </a:lnSpc>
                        <a:buFont typeface="Wingdings" pitchFamily="2" charset="2"/>
                        <a:buNone/>
                      </a:pPr>
                      <a:r>
                        <a:rPr lang="en-US" sz="32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Student has to work on a problem of interest of sponsoring industry.</a:t>
                      </a:r>
                    </a:p>
                  </a:txBody>
                  <a:tcPr anchor="ctr"/>
                </a:tc>
              </a:tr>
              <a:tr h="1314916">
                <a:tc>
                  <a:txBody>
                    <a:bodyPr/>
                    <a:lstStyle/>
                    <a:p>
                      <a:pPr>
                        <a:buFont typeface="Wingdings" pitchFamily="2" charset="2"/>
                        <a:buChar char="q"/>
                      </a:pPr>
                      <a:r>
                        <a:rPr lang="en-US" sz="2000" b="0" dirty="0" smtClean="0">
                          <a:latin typeface="Comic Sans MS" pitchFamily="66" charset="0"/>
                        </a:rPr>
                        <a:t> </a:t>
                      </a:r>
                      <a:endParaRPr lang="en-US" sz="2000" b="0" dirty="0">
                        <a:latin typeface="Comic Sans MS" pitchFamily="66" charset="0"/>
                      </a:endParaRPr>
                    </a:p>
                  </a:txBody>
                  <a:tcPr anchor="ctr"/>
                </a:tc>
                <a:tc>
                  <a:txBody>
                    <a:bodyPr/>
                    <a:lstStyle/>
                    <a:p>
                      <a:pPr marL="0" algn="just" defTabSz="914400" rtl="0" eaLnBrk="1" latinLnBrk="0" hangingPunct="1">
                        <a:lnSpc>
                          <a:spcPct val="100000"/>
                        </a:lnSpc>
                        <a:buFont typeface="Wingdings" pitchFamily="2" charset="2"/>
                        <a:buNone/>
                      </a:pPr>
                      <a:r>
                        <a:rPr lang="en-US" sz="32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Student gets double the scholarship; One from Board and one from Industrial sponsor for 4 years. </a:t>
                      </a: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8C815541-9D58-4500-BE98-645B7CBBDC13}" type="slidenum">
              <a:rPr lang="en-IN"/>
              <a:pPr>
                <a:defRPr/>
              </a:pPr>
              <a:t>12</a:t>
            </a:fld>
            <a:endParaRPr lang="en-IN"/>
          </a:p>
        </p:txBody>
      </p:sp>
      <p:sp>
        <p:nvSpPr>
          <p:cNvPr id="30722" name="Rectangle 2"/>
          <p:cNvSpPr>
            <a:spLocks noGrp="1" noChangeArrowheads="1"/>
          </p:cNvSpPr>
          <p:nvPr>
            <p:ph type="ctrTitle" idx="4294967295"/>
          </p:nvPr>
        </p:nvSpPr>
        <p:spPr>
          <a:xfrm>
            <a:off x="1320800" y="3599330"/>
            <a:ext cx="10363200" cy="1470025"/>
          </a:xfrm>
        </p:spPr>
        <p:txBody>
          <a:bodyPr>
            <a:normAutofit fontScale="90000"/>
          </a:bodyPr>
          <a:lstStyle/>
          <a:p>
            <a:pPr algn="ctr" eaLnBrk="1" hangingPunct="1"/>
            <a:r>
              <a:rPr lang="en-US" altLang="en-US" b="1" dirty="0" smtClean="0">
                <a:solidFill>
                  <a:srgbClr val="000000"/>
                </a:solidFill>
                <a:cs typeface="Times New Roman" pitchFamily="18" charset="0"/>
              </a:rPr>
              <a:t>Prime Minister’s Fellowship Scheme for Doctoral Research</a:t>
            </a:r>
            <a:r>
              <a:rPr lang="en-US" altLang="en-US" sz="4000" dirty="0" smtClean="0">
                <a:solidFill>
                  <a:srgbClr val="000000"/>
                </a:solidFill>
                <a:cs typeface="Times New Roman" pitchFamily="18" charset="0"/>
              </a:rPr>
              <a:t/>
            </a:r>
            <a:br>
              <a:rPr lang="en-US" altLang="en-US" sz="4000" dirty="0" smtClean="0">
                <a:solidFill>
                  <a:srgbClr val="000000"/>
                </a:solidFill>
                <a:cs typeface="Times New Roman" pitchFamily="18" charset="0"/>
              </a:rPr>
            </a:br>
            <a:r>
              <a:rPr lang="en-US" altLang="en-US" sz="4000" dirty="0" smtClean="0">
                <a:solidFill>
                  <a:srgbClr val="000000"/>
                </a:solidFill>
                <a:cs typeface="Times New Roman" pitchFamily="18" charset="0"/>
              </a:rPr>
              <a:t/>
            </a:r>
            <a:br>
              <a:rPr lang="en-US" altLang="en-US" sz="4000" dirty="0" smtClean="0">
                <a:solidFill>
                  <a:srgbClr val="000000"/>
                </a:solidFill>
                <a:cs typeface="Times New Roman" pitchFamily="18" charset="0"/>
              </a:rPr>
            </a:br>
            <a:r>
              <a:rPr lang="en-US" altLang="en-US" sz="1800" b="1" dirty="0" smtClean="0">
                <a:solidFill>
                  <a:srgbClr val="000000"/>
                </a:solidFill>
                <a:cs typeface="Times New Roman" pitchFamily="18" charset="0"/>
              </a:rPr>
              <a:t>Jointly Promoted by </a:t>
            </a:r>
            <a:br>
              <a:rPr lang="en-US" altLang="en-US" sz="1800" b="1" dirty="0" smtClean="0">
                <a:solidFill>
                  <a:srgbClr val="000000"/>
                </a:solidFill>
                <a:cs typeface="Times New Roman" pitchFamily="18" charset="0"/>
              </a:rPr>
            </a:br>
            <a:r>
              <a:rPr lang="en-US" altLang="en-US" sz="1800" b="1" dirty="0" smtClean="0">
                <a:solidFill>
                  <a:srgbClr val="000000"/>
                </a:solidFill>
                <a:cs typeface="Times New Roman" pitchFamily="18" charset="0"/>
              </a:rPr>
              <a:t>Science &amp; Engineering Research Board (SERB) &amp;</a:t>
            </a:r>
            <a:br>
              <a:rPr lang="en-US" altLang="en-US" sz="1800" b="1" dirty="0" smtClean="0">
                <a:solidFill>
                  <a:srgbClr val="000000"/>
                </a:solidFill>
                <a:cs typeface="Times New Roman" pitchFamily="18" charset="0"/>
              </a:rPr>
            </a:br>
            <a:r>
              <a:rPr lang="en-US" altLang="en-US" sz="1800" b="1" dirty="0" smtClean="0">
                <a:solidFill>
                  <a:srgbClr val="000000"/>
                </a:solidFill>
                <a:cs typeface="Times New Roman" pitchFamily="18" charset="0"/>
              </a:rPr>
              <a:t>Confederation of Indian Industry (CII)</a:t>
            </a:r>
            <a:endParaRPr lang="en-US" altLang="en-US" sz="2000" b="1" dirty="0" smtClean="0">
              <a:solidFill>
                <a:srgbClr val="000000"/>
              </a:solidFill>
              <a:cs typeface="Times New Roman" pitchFamily="18" charset="0"/>
            </a:endParaRPr>
          </a:p>
        </p:txBody>
      </p:sp>
      <p:grpSp>
        <p:nvGrpSpPr>
          <p:cNvPr id="2" name="Group 4"/>
          <p:cNvGrpSpPr>
            <a:grpSpLocks/>
          </p:cNvGrpSpPr>
          <p:nvPr/>
        </p:nvGrpSpPr>
        <p:grpSpPr bwMode="auto">
          <a:xfrm>
            <a:off x="1625600" y="1143000"/>
            <a:ext cx="8314267" cy="990600"/>
            <a:chOff x="1335" y="900"/>
            <a:chExt cx="9820" cy="1560"/>
          </a:xfrm>
        </p:grpSpPr>
        <p:graphicFrame>
          <p:nvGraphicFramePr>
            <p:cNvPr id="30725" name="Object 1"/>
            <p:cNvGraphicFramePr>
              <a:graphicFrameLocks noChangeAspect="1"/>
            </p:cNvGraphicFramePr>
            <p:nvPr/>
          </p:nvGraphicFramePr>
          <p:xfrm>
            <a:off x="8280" y="1334"/>
            <a:ext cx="2875" cy="870"/>
          </p:xfrm>
          <a:graphic>
            <a:graphicData uri="http://schemas.openxmlformats.org/presentationml/2006/ole">
              <mc:AlternateContent xmlns:mc="http://schemas.openxmlformats.org/markup-compatibility/2006">
                <mc:Choice xmlns:v="urn:schemas-microsoft-com:vml" Requires="v">
                  <p:oleObj spid="_x0000_s2060" name="Bitmap Image" r:id="rId3" imgW="1158095" imgH="350625" progId="PBrush">
                    <p:embed/>
                  </p:oleObj>
                </mc:Choice>
                <mc:Fallback>
                  <p:oleObj name="Bitmap Image" r:id="rId3" imgW="1158095" imgH="35062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 y="1334"/>
                          <a:ext cx="2875" cy="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900"/>
              <a:ext cx="633" cy="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7" name="Rectangle 16"/>
            <p:cNvSpPr>
              <a:spLocks noChangeArrowheads="1"/>
            </p:cNvSpPr>
            <p:nvPr/>
          </p:nvSpPr>
          <p:spPr bwMode="auto">
            <a:xfrm>
              <a:off x="1335" y="1755"/>
              <a:ext cx="370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500"/>
                </a:spcBef>
                <a:spcAft>
                  <a:spcPts val="500"/>
                </a:spcAft>
              </a:pPr>
              <a:r>
                <a:rPr lang="en-US" altLang="en-US" sz="1400" b="1" dirty="0">
                  <a:solidFill>
                    <a:srgbClr val="000000"/>
                  </a:solidFill>
                </a:rPr>
                <a:t>Science &amp; Engineering Research Board Department of Science &amp; Technology Government of India</a:t>
              </a:r>
              <a:endParaRPr lang="en-US" altLang="en-US" sz="4000" dirty="0"/>
            </a:p>
          </p:txBody>
        </p:sp>
      </p:grpSp>
      <p:sp>
        <p:nvSpPr>
          <p:cNvPr id="30724" name="Title 1"/>
          <p:cNvSpPr>
            <a:spLocks/>
          </p:cNvSpPr>
          <p:nvPr/>
        </p:nvSpPr>
        <p:spPr bwMode="auto">
          <a:xfrm>
            <a:off x="0" y="1"/>
            <a:ext cx="12192000" cy="815975"/>
          </a:xfrm>
          <a:prstGeom prst="rect">
            <a:avLst/>
          </a:prstGeom>
          <a:solidFill>
            <a:schemeClr val="accent4"/>
          </a:solidFill>
          <a:ln/>
          <a:extLst/>
        </p:spPr>
        <p:style>
          <a:lnRef idx="2">
            <a:schemeClr val="accent6">
              <a:shade val="50000"/>
            </a:schemeClr>
          </a:lnRef>
          <a:fillRef idx="1">
            <a:schemeClr val="accent6"/>
          </a:fillRef>
          <a:effectRef idx="0">
            <a:schemeClr val="accent6"/>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
        <p:nvSpPr>
          <p:cNvPr id="9" name="Title 1"/>
          <p:cNvSpPr>
            <a:spLocks/>
          </p:cNvSpPr>
          <p:nvPr/>
        </p:nvSpPr>
        <p:spPr bwMode="auto">
          <a:xfrm>
            <a:off x="0" y="6027982"/>
            <a:ext cx="12192000" cy="815975"/>
          </a:xfrm>
          <a:prstGeom prst="rect">
            <a:avLst/>
          </a:prstGeom>
          <a:solidFill>
            <a:schemeClr val="accent2">
              <a:lumMod val="50000"/>
            </a:schemeClr>
          </a:solidFill>
          <a:ln/>
          <a:extLst/>
        </p:spPr>
        <p:style>
          <a:lnRef idx="3">
            <a:schemeClr val="lt1"/>
          </a:lnRef>
          <a:fillRef idx="1">
            <a:schemeClr val="accent3"/>
          </a:fillRef>
          <a:effectRef idx="1">
            <a:schemeClr val="accent3"/>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Tree>
    <p:extLst>
      <p:ext uri="{BB962C8B-B14F-4D97-AF65-F5344CB8AC3E}">
        <p14:creationId xmlns:p14="http://schemas.microsoft.com/office/powerpoint/2010/main" val="39005874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8941"/>
            <a:ext cx="10972800" cy="1143000"/>
          </a:xfrm>
        </p:spPr>
        <p:txBody>
          <a:bodyPr/>
          <a:lstStyle/>
          <a:p>
            <a:r>
              <a:rPr lang="en-US" dirty="0" smtClean="0"/>
              <a:t>The scheme – Unique Features</a:t>
            </a:r>
            <a:endParaRPr lang="en-US" dirty="0"/>
          </a:p>
        </p:txBody>
      </p:sp>
      <p:sp>
        <p:nvSpPr>
          <p:cNvPr id="3" name="Content Placeholder 2"/>
          <p:cNvSpPr>
            <a:spLocks noGrp="1"/>
          </p:cNvSpPr>
          <p:nvPr>
            <p:ph idx="1"/>
          </p:nvPr>
        </p:nvSpPr>
        <p:spPr>
          <a:xfrm>
            <a:off x="528918" y="2088777"/>
            <a:ext cx="10972800" cy="4114800"/>
          </a:xfrm>
        </p:spPr>
        <p:txBody>
          <a:bodyPr>
            <a:normAutofit/>
          </a:bodyPr>
          <a:lstStyle/>
          <a:p>
            <a:pPr algn="just">
              <a:buFont typeface="Wingdings" pitchFamily="2" charset="2"/>
              <a:buChar char="v"/>
            </a:pPr>
            <a:r>
              <a:rPr lang="en-US" sz="2800" dirty="0" smtClean="0"/>
              <a:t>Launched in PPP mode, the scheme is implemented jointly by SERB &amp; CII</a:t>
            </a:r>
          </a:p>
          <a:p>
            <a:pPr algn="just">
              <a:buFont typeface="Wingdings" pitchFamily="2" charset="2"/>
              <a:buChar char="v"/>
            </a:pPr>
            <a:r>
              <a:rPr lang="en-US" sz="2800" dirty="0" smtClean="0"/>
              <a:t>Scholarship support for 100 PhD scholars every year</a:t>
            </a:r>
          </a:p>
          <a:p>
            <a:pPr algn="just">
              <a:buFont typeface="Wingdings" pitchFamily="2" charset="2"/>
              <a:buChar char="v"/>
            </a:pPr>
            <a:r>
              <a:rPr lang="en-US" sz="2800" dirty="0" smtClean="0"/>
              <a:t>Double scholarship – Up to </a:t>
            </a:r>
            <a:r>
              <a:rPr lang="en-US" sz="2800" dirty="0" err="1" smtClean="0"/>
              <a:t>Rs</a:t>
            </a:r>
            <a:r>
              <a:rPr lang="en-US" sz="2800" dirty="0" smtClean="0"/>
              <a:t> 6 lakh p.a. (50</a:t>
            </a:r>
            <a:r>
              <a:rPr lang="en-US" sz="2800" dirty="0"/>
              <a:t>% provided by government and balance 50% by a sponsoring </a:t>
            </a:r>
            <a:r>
              <a:rPr lang="en-US" sz="2800" dirty="0" smtClean="0"/>
              <a:t>company)</a:t>
            </a:r>
            <a:endParaRPr lang="en-US" sz="2800" dirty="0"/>
          </a:p>
          <a:p>
            <a:pPr algn="just">
              <a:buFont typeface="Wingdings" pitchFamily="2" charset="2"/>
              <a:buChar char="v"/>
            </a:pPr>
            <a:r>
              <a:rPr lang="en-US" sz="2800" dirty="0" smtClean="0"/>
              <a:t>Industry-backed research</a:t>
            </a:r>
          </a:p>
          <a:p>
            <a:pPr algn="just">
              <a:buFont typeface="Wingdings" pitchFamily="2" charset="2"/>
              <a:buChar char="v"/>
            </a:pPr>
            <a:r>
              <a:rPr lang="en-US" sz="2800" dirty="0" smtClean="0"/>
              <a:t>Industry-based research</a:t>
            </a:r>
          </a:p>
          <a:p>
            <a:pPr>
              <a:buNone/>
            </a:pPr>
            <a:endParaRPr lang="en-US" dirty="0"/>
          </a:p>
        </p:txBody>
      </p:sp>
      <p:sp>
        <p:nvSpPr>
          <p:cNvPr id="6" name="Title 1"/>
          <p:cNvSpPr>
            <a:spLocks/>
          </p:cNvSpPr>
          <p:nvPr/>
        </p:nvSpPr>
        <p:spPr bwMode="auto">
          <a:xfrm>
            <a:off x="0" y="1"/>
            <a:ext cx="12192000" cy="815975"/>
          </a:xfrm>
          <a:prstGeom prst="rect">
            <a:avLst/>
          </a:prstGeom>
          <a:solidFill>
            <a:schemeClr val="accent4"/>
          </a:solidFill>
          <a:ln/>
          <a:extLst/>
        </p:spPr>
        <p:style>
          <a:lnRef idx="2">
            <a:schemeClr val="accent6">
              <a:shade val="50000"/>
            </a:schemeClr>
          </a:lnRef>
          <a:fillRef idx="1">
            <a:schemeClr val="accent6"/>
          </a:fillRef>
          <a:effectRef idx="0">
            <a:schemeClr val="accent6"/>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
        <p:nvSpPr>
          <p:cNvPr id="7" name="Title 1"/>
          <p:cNvSpPr>
            <a:spLocks/>
          </p:cNvSpPr>
          <p:nvPr/>
        </p:nvSpPr>
        <p:spPr bwMode="auto">
          <a:xfrm>
            <a:off x="0" y="6027982"/>
            <a:ext cx="12192000" cy="815975"/>
          </a:xfrm>
          <a:prstGeom prst="rect">
            <a:avLst/>
          </a:prstGeom>
          <a:solidFill>
            <a:schemeClr val="accent2">
              <a:lumMod val="50000"/>
            </a:schemeClr>
          </a:solidFill>
          <a:ln/>
          <a:extLst/>
        </p:spPr>
        <p:style>
          <a:lnRef idx="3">
            <a:schemeClr val="lt1"/>
          </a:lnRef>
          <a:fillRef idx="1">
            <a:schemeClr val="accent3"/>
          </a:fillRef>
          <a:effectRef idx="1">
            <a:schemeClr val="accent3"/>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Tree>
    <p:extLst>
      <p:ext uri="{BB962C8B-B14F-4D97-AF65-F5344CB8AC3E}">
        <p14:creationId xmlns:p14="http://schemas.microsoft.com/office/powerpoint/2010/main" val="11433684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upload.wikimedia.org/wikipedia/en/0/0b/Strand_Life_Sciences_Logo.jpg"/>
          <p:cNvPicPr>
            <a:picLocks noChangeAspect="1" noChangeArrowheads="1"/>
          </p:cNvPicPr>
          <p:nvPr/>
        </p:nvPicPr>
        <p:blipFill>
          <a:blip r:embed="rId2" cstate="print"/>
          <a:srcRect/>
          <a:stretch>
            <a:fillRect/>
          </a:stretch>
        </p:blipFill>
        <p:spPr bwMode="auto">
          <a:xfrm>
            <a:off x="9753600" y="3124201"/>
            <a:ext cx="1930400" cy="673181"/>
          </a:xfrm>
          <a:prstGeom prst="rect">
            <a:avLst/>
          </a:prstGeom>
          <a:noFill/>
        </p:spPr>
      </p:pic>
      <p:pic>
        <p:nvPicPr>
          <p:cNvPr id="25606" name="Picture 6" descr="logo"/>
          <p:cNvPicPr>
            <a:picLocks noChangeAspect="1" noChangeArrowheads="1"/>
          </p:cNvPicPr>
          <p:nvPr/>
        </p:nvPicPr>
        <p:blipFill>
          <a:blip r:embed="rId3" cstate="print"/>
          <a:srcRect/>
          <a:stretch>
            <a:fillRect/>
          </a:stretch>
        </p:blipFill>
        <p:spPr bwMode="auto">
          <a:xfrm>
            <a:off x="5347448" y="1905000"/>
            <a:ext cx="1828800" cy="712519"/>
          </a:xfrm>
          <a:prstGeom prst="rect">
            <a:avLst/>
          </a:prstGeom>
          <a:noFill/>
        </p:spPr>
      </p:pic>
      <p:sp>
        <p:nvSpPr>
          <p:cNvPr id="25608" name="AutoShape 8" descr="data:image/jpeg;base64,/9j/4AAQSkZJRgABAQAAAQABAAD/2wCEAAkGBxISEhUSExQWFhUWFBgXFRYWFxYVGhcXGRgXFxgYGRYZHSgiGBolHBgXITEhJykrLi8uGB8zODMsNygvLiwBCgoKDg0OGxAQGzIkICYsLC0sLCwsLCwsLCwsNywsNCwsLSwsLCwsLCwsLCwsLCwsLCwsLCwsLCwsLCwsLCwsLP/AABEIALYBFAMBEQACEQEDEQH/xAAcAAEAAgMBAQEAAAAAAAAAAAAABgcEBQgDAQL/xABMEAABAwIBBgYNCQcEAgMAAAABAAIDBBEFBgcSITFRQWFxcoGyEyIyMzRSYnORkqGxwSM1QkNTdIKi0hQXVJOzwtEWRGPhJIMlZNP/xAAaAQEAAwEBAQAAAAAAAAAAAAAAAwQFBgIB/8QAMxEAAQMCAgcHBAIDAQAAAAAAAAECAwQRBSESMTIzQXGBFFFSYZGh0RMiQrEV8CNDweH/2gAMAwEAAhEDEQA/ALxQBAEAQBAEAQBAEAQBAEAQBAEBqsRylo4L9lqI2kbW6Qc71G3PsUrIJH7LVInzxs2nEbrs6NEzVG2WXjDQxvpeQfYrTcPlXXZCs7EIk1XU0NXnZlPeqdjeN7y/2AN96nbhrfycV3Ykv4tNPU5yMQfsexnMjH9+kp20EKcL9SF1fMurLoayfK+vftqpfwkM6oCkSlhT8UI1qpl/IwpMaqnd1UTnllkPvcpEijT8U9EI1mkX8l9TwfWynbI88r3H4r0jGpwPKvcvFT8/tL/Hd6x/ymincNJ3eejMRmGyWQckjx8V8+mzuT0PqSPTivqZUOUVYzuaqcf+15HoJsvKwRLranoeknlTU5fU2VNl7iLP9wXDc9jHe3Rv7VE6jhX8SVKyZOJuaLOrVN75FE8eTpRn03cPYoHYdGupVQmbiL01oikjw7OnSPsJWSRHhNhI0dLe2/Kqz8OkTZVFLLMQjXWioSzC8bpqkXhmY/iDhpDladY6Qqj4ns2ksW2Ssfsrc2CjJAgCAIAgCAIAgCAIAgCAIAgCAIAgPhNtZQEZxjLyhp7jsvZHD6MXb/m7kelWo6OV/C3MrSVcTON+RCsVzqTuuKeJkY8Z95HcoGoD2q9HhzE21uUZMRcuwliI4nlFV1Hfp5HDxdLRb6jbD2K4yCNmy0pvnkftOMWhw2abvUUknMY5w9IGpenSNbtLY8tje7ZS5v6LN9iEn1IYN8j2j2Ak+xV3VsLeN+RYbRTLwsbulzTznvk8bea1z/foqB2JM4NJm4c7i42tPmmgHfKiV3MaxnvDlEuJP4NQmbhzOKqbCDNjQN29lfzpLdUBRLiEy93oSJQQp3+plszeYaPqCeWWb9a8rWz9/sh77FD4fdT3bkJhw/2zfWef7l57ZN4j72SHwnx2QeHH/bN6HSD3OTtk3i/QWjhX8TwkzdYadkLhySy/FxXpK6fv9kPPYoe73UwKjNZRO7l87OIOaR+ZpPtUjcRlTWiKeFw+JdVzU1eaU7YqnkD4/wC5rvgpm4l4m+5C7DfC72I/iGbmvi1hjJR/xvF/Q6xVhldC7WtuZXfQzN1ZkYrKOSF2jLG+N257S09F9qtNc1yXatyq5jmrZyWPJjiCCCQRsI1EchX3WeUW2olWB5wa2nsHP7MzxZdZtxSbb8t+RVJaKJ+pLL5fBbirZGa808yy8m8uKWrswO7FKfq5LC58l2x3v4lmTUkkWetO81IauOTLUvcSdVSyEAQBAEAQBAEAQBAEAQBAY1fXxQMMkr2saOFxAHIN54l6axz1s1Lnlz2tS7lsQDHc6cbbtpI9M/aSXa3lDO6PTorQiw5VzkW3khny4g1MmJcgGK4/WVrtGSR8lzqjbcN4rRt28puVoxwxxJdEt5/+me+aSVbKt/I2WE5v6+ex7GImn6Up0fyC7vSAopK2JnG/IljopX8LcyYYZmphbYzzPefFYAwclzcn2Km/EXLspYuMw5qbS3JTh2SNDBbQp47j6Tx2R3KC+5HQqj6mV+txaZTRM1NN2BbUFATn1AEAQBAEAQBAEAQBAEB5VNMyRpZIxr2na1wDgegr61ytW6KfFajkspDMczZ0st3QEwP3DtmE8bCdXQRyK7FXyNydmnuUpaCN2bcitMoclqqiPyrLsvqlZ2zD0/RPEbLUhqI5dlc+7iZk1O+LaTLvNIpyAnWSGcOWnIiqS6WHYHbZIxy/TbxHXu3KhUULX/czJfYv09a5n2vzT9FvUdUyVjZI3B7HC7XA3BCxnNVq2XWbDXI5Loey+H0IAgCAIAgCAIAgPKpqGRtL5HBjWi5c4gADjJX1Gq5bIfFcjUupXWUudBrbso26R+1eCG/hZtdym3IVpQ4eq5yehnTYgiZR+pD6bCMRxN/ZCHyX+tkOiwDyb6rcTQrjpYadLavJNf8AeZTSKadbrn5rq/vImuC5q4m2dUymQ+JH2jeQu7p3RoqlJiLl2EsXY8Pam2tycYZhEFONGGJkY4dEAE8rtp6VQfI9+bluXmRsZspYzV4PYQBAEAQBAEAQBAEAQBAEAQBAEAQH4lja4FrgC0ixBFwRuIO1fUVUzQ+Kl8lKwy2zdaIdPRg22vg223mP9Po3LUpq6/2yevyZdTRW+6P0+Cs1qGYSfInK19DJY3dA8/KM3eW3yhu4R0EVammSZMtZapqlYlsuovKmnbIxr2ODmuAc1w2EHWCFgqiotlN1FRUuh6r4fQgCAIAgCAIAgIfnByanrv2dkRa1rXPMjnHULhob2o1uPdW6dYVyknbDpK4qVcDptFEP1gGb2jprOe3s8g+lIAWg+THsHTc8aS1sj8kyTyEVFHHmua+ZLQFTLZ9QBAEAQBAEAQBAEAQBAEAQBAEAQBAEAQBAEBV2dDJANDq2Bttd52Dj+sA63p3rVoam/wDjd0+Pgy62m/2N6/JWa1DLLIzS5RlrjRSHtXXdDfgdtczkOtw4wd6zMQgun1E6mnQT/wCtehaqyTVCAIAgCAICvZc6sDXFv7PLqJHdM4DbetFMOeqX0kM9cQYi2splYPnJhqJ44GwyNMjtEElthy2XiSgcxquVUyPcdcx7kaiLmThUS6EAQBAEAQBAEAQBAEAQBAEAQBAEAQBAVnlxlvV0lW+GLsegGsI0mEnW2513WnS0kckek4zaqrfHJotNAc51f/w/yz+pWP4+LzK/8hL5Fx0EpfFG87XMa48pAJWM5LOVDZat0RTSZQ45LG7QhaDZ0bHuIDiXyntGMDnNANtZc42ALdRvqniia5Lu8/biQSyuRbN8vfgfcnccklIbKO6MgY6waQ+J2jJG9oc5pPCHNdYgHULa/k0SNzTy9+PARSq7X5+3DiSCWMOBa4Agggg7CDqIKgRbZoWFS5z1lXg5pKqSD6IOlGd7Ha28ttnKCuip5fqxo71OdqIvpSK30NdSVLonskYbOY4OaeNpuFI5qORUXiRNcrVRUOjsMrWzwxzN7mRjXjpF7LmntVjlavA6Vjkc1HJxMpeT0EAQGrrcehjqIqUm8spNmj6LQ1ztJ24arDf6VK2FzmK/ghE6VrXoziptFESnNFb3x/Pd1iunbsocy/aXmbbIfw+m86PcVDVbl3Impd806BXPHQBAEAQBAEAQBAQTORlTU0T4WwFgD2uLtJulrBaBbXxq/R07JUVXcCjWVD4lTR4kO/eXiG+L+X/2rvYIfP1KXb5fItTJDEZKijhmktpvBLrCw1OcNnIFk1DEZIrU1GrA9Xxo5eJuFCTBAEAQBAEAQBAUfnT+cZOZH1Vu0G5TqYdfvuiERKuFM6TwjvEXmmdULmH7S8zpmbKGlyiwR0jy4M7LE98T5Yu00i6I6raZDXNc2zSCRbRBHCFPDKiJa9lzsvPkQyxqvC6ZXTlzPuTeDyR9jDwWRQ6YgjcWl40z9MsJb2rbtFibgknWk0qOvbNV1r8cxFGqWvkiak+SSKsWCsc8+Hi0FQBru6Jx33Gmz0Wf6VqYa/aZ1MzEWZNf0KwWqZRdeamt06BrSe9SPZr3anj2PCw69lpr95uUL7woncTJUi4EBFsusrm0Mei2zp3jtG8DRs03cW4cJ6bWqWmWZ111IVaqpSFLJrUg2bbDJ6qt/bXuJbG5xe92sve5pbojkBvxCw4VfrZGRxfTTiUaON8kn1F4FxLGNgi8mb/DiSTBrJJPyku06/GVpK2ZOPshVWihVb291PagyIoIZGyxw6L2G7TpyGx5C6xXx9XK9uiq5ckPrKSJjtJqZ81JEqxZCAIAgCAIAgCAqnPT32m5knvatbDdl3QysS1t6lcLTMwvrN183U/Nd13Ln6vfOOgpNy0karFgIAgCAIAgCAICj86fzjJzI+qt2g3KdTDr990QiJVwpnSeEd4i80zqhcw/aXmdMzZQy15PQQBAQ3OzGDh5PiyxkenR+Ku0C/5uilOuT/CvQpRbhhkpyUx408Tmb5C78rR8FTqIdN1/Iu002g23mXosI2zVZTY5HRQOmfrOxjdhe87Gj3niBUsEKyv0UIppUiZpKUfSQ1GJVgBN5JXXc7gY0bTbga0agOQcK3XKyCPyQw2o+ok81L6wrDo6aJkMQsxgsN53k7yTrPKsCR6vcrnG8xiMajUMteD2URVZb4iHvAqXWD3AdrHsBI8Vb7aSGyfb+zCdVzIqppGxyUyvrpayCOSoc5jpAHN0Yxca9Wpt1FUU0TYnKjcySnqZXSI1VyLmWKbJWec7KOrpqmNkExjaYQ4gBhudN4v2wPAAtOhgjkYquS+ZmVs8kb0Rq2yIf/rnEf4l3qx/pV3scPh/ZT7ZN4h/rnEf4l3qx/pTscPh/Y7ZN4h/rnEf4l3qx/pTscPh/Y7ZN4jIpM4eIsNzMJB4r42W9LQD7V5dQwrwsem1syLruWRkZltHXfJub2OcC+he4cBtLD7xtHGsyppHQ5pmhpU9U2XLUpLFULZVOenvtNzJPe1a2G7LuhlYlrb1K4WmZhuqDKythjbFFO5rG6mtDWG2snaW32lQOponrpOTMnbUytTRRcie5rsoKqqlmbPKZA1jS0ENFiXEHuQFn10McbUVqWNChmfIq6S3LGWaaJAMq85McDjFTNEsg1Oee9tO4W1vPJYca0IKBz00n5J7lCeuaxdFma+xX1fllXzG7qmRo3RnsYHF2liem60WUsLdTfXMzn1UrtbvTIw48oKxpuKmcHzr/iV7WGNfxT0PCTSJ+S+pKMAzmVMRAqLTx8JsGyAcRFg7kI6VVloGOT7Ml9i1FXvav35p7lsYVicVTE2aFwcx3Dwg8II4CNyyJI3Mdou1msx7Xt0mmYvB7KPzp/OMnMj6q3aDcp1MOv33RCIlXCmdJ4R3iLzTOqFzD9peZ0zNlDLXk9BAEBCc7s4bQhvC+ZgHQHO/tV7D0vLfuQpV62it5lMLbMQmORmT/wC0wvfY6pS3VxNYfiqNTNoORPIvUsKPYq+ZdixDaKJzg5RftlSdE/IxXZHuPjP6SPQAt6kg+kzPWuswauf6j8tSE7zT4F2GnNS8dvP3PFENnrHtuTRVCvm0n6Cak/ZfoIdFmmutf0TtUC+EBzNVd2/nu95XTt1Icy7aU2+RHh9N50fFQ1W5dyJqXfNOglzx0BT+eTwyL7uP6ki2cO3a8zHxHeJyIEtAzyW4bm7rJ4mTMdDoyNDm6T3g2IuLgMOtU310bHK1b5f3vLjKGRzUclszJdmvr98B4g9/xYvP8hF5+n/p6/j5fIiOI0EkEjopWlj27Wm3KCCNRHGFbY9r26TdRTexzF0XJmfKCsfDIyaM2fG4ObyjgPEdh4ivr2o9qtXiGPVjkcnA6Qo6gSRskb3L2NeORwBHvXMuarVVFOla5HIioVfnp77TcyT3tWrhuy7oZeJa29SuFpmYSrB8gKuphZPG6EMeCRpPcDqJGsBh3b1UkrY43K1b5FuOike1HJbMnObzJGooZJXTGMh7GgaDnO1gk67tCoVlSyZERvAv0lM+JVVx5Z1cpnQRilidaSVt5HDa2PZYbi43HIDvX2gp0eum7Un7PNdOrE0G61/RUC2THJLk9kRV1jRIxrWRnY+QkB3NABJ5dQ41Vmq44lsua+RaipJJEumSeZtcRzXVcbS6N8cthraLscebfUekhRMxCNVsqWJX4fIiXatyDyMLSWuBBBIIIsQRqII4CryLfNChqyJTm6yiNJUtY4/IzEMeOAOOpr+Kx1HiJ3BVayBJGXTWhbo51jfZdSl5rBN0o/On84ycyPqrdoNynUw6/fdEIiVcKZ0nhHeIvNM6oXMP2l5nTM2UMteT0EAQFTZ48T0poqcHvbS9/OfqaOUNaT+Na+HR2ar+8ycRku5GdxXa0jNLvzW0XY8PYSLGVz5D0nRafVa1YVc/SmXyyN2iZowp55npnJxo01G4NNpJj2Jm8Ajt3dDb695C+UcX1JUvqTM+1kv04ltrXIpnA8ONTURQD6x4aSOBu1x6GgnoW1LJoMV3cYsUf1Ho3vOjYYmsaGNFmtAa0DYABYAdC5tVVVup0aJZLIftfD6EBzNVd2/nu95XTt1Icy7Wpt8iPD6bzo+Khqty7kTUu+adBLnjoCn88nhkX3cf1JFs4du15mPiO8TkQJaBnnQeRfgFL5hnVC5yp3ruanRU+6byQ3ShJimc74/85vHTs68i2sO3S8/gxcQ3vT5IOr5ROiMkvAaX7tF/TaucqN67mp0cG6byQr/PT32m5knvatDDdl3Qz8S1t6lcLTMwvrN183U/Nd13Ln6vfOOgpNy0karFg56yxrzPW1Eh2dkcxvNZ2jfYL9K6KmZoRNTy/Zz1S/TlcvmeWTOHCpq4YD3L5Bpc0Xc4eqCvU79CNXHmCP6kiNU6IjYGgNAAAFgBqAA2ADcubVbnRolj9ICnM72GNjqmTNFuzMOlxvYQCfVLPQtnD5FdGrV4f9MbEI9F6OTiQQrQKB0VkxXGekglO10TS7nWs72grm52aEjm+Z0kL9ONHeRUedP5xk5kfVWxQblOpj1++6IREq4UzpPCO8ReaZ1QuYftLzOmZsoZa8noIDFxOvZBE+aQ2YxpcfgBxk2A4yvTGK9yNTieXvRjVcpzvi2IPqJpJ391I4uPEOBo4gLDoXSRsRjUanA5yR6vcrl4n4w+jdPKyFndSPDR0m1+QbehfXvRjVcvA+MYr3I1OJ0fRUzYo2RN1NY1rW8jQAPcuac5XKqqdK1qNREQqHO7iPZKtsIOqGMXHlv7Y/l0FsYfHaPS7/8Ahj4g+8iN7j9Zn6HTq5JTsii1c55sPyh3pXzEX2jRvev6PuHsvIru5C4ljGwEAQHM1V3b+e73ldO3UhzLtam3yI8PpvOj4qGq3LuRNS75p0EueOgKfzyeGRfdx/UkWzh27XmY+I7xORAloGedB5F+AUvmGdULnKneu5qdFT7pvJDdKEmKazweHM+7s68i2sO3S8/gxcQ33T5IMr5ROiMkvAaX7tF1GrnKjeu5qdHBum8kK/z099puZJ72rQw3Zd0M/EtbepXC0zML6zdfN1PzXddy5+r3zjoKTctJGqxYOYi4nWdp1nlOtdScufWPINwSCNhBsfSF8VL6z6i21Ht+2y/aSeu7/K+aDe49abu9fUftsv2knru/ymg3uGm7vX1POWZzu6c51tmkSbelfURE1HlXKutT8L6fC9c2R/8Ajaf/ANvsmkCwK3fu6fpDeotw3r+yt86fzjJzI+qtOg3KdTNr990QiJVwpnSeEd4i80zqhcw/aXmdMzZQy15PQKApnOTlaKp/7PC68Ebrlw2SPGq43tHBvOvctqipvpppO1r7GNWVP1F0G6k9yEK+UCy80WT93OrXjULshvwnY946vS5ZeITZfTTqaeHw/wCxehaSyjVOdsq6nstbUv3zPA5GuLW+wBdHTt0Ymp5HO1DtKVy+ZYmZeACCok4XStb0NZcdcrOxJfuankaOHN+xV8yxVmmiEAQHM1V3b+e73ldO3UhzLtam3yI8PpvOj4qGq3LuRNS75p0EueOgKfzyeGRfdx/UkWzh27XmY+I7xORAloGedB5F+AUvmGdULnKneu5qdFT7pvJDdKEmKazweHM+7s68i2sO3S8/gxcQ33T5IMr5ROiMkvAaX7tF1GrnKjeu5qdHBum8kK/z099puZJ72rQw3Zd0M/EtbepXC0zML6zdfN1PzXddy5+r3zjoKTctJGqxYOa8TpuxTSxeJK9nquI+C6ZjtJqL3oc1I3Rcre5TMyVghkq4I5xeN79FwuW30gQ3WCCO2LV4nc5saq3We6drXSIjtRb/AO7zDfsD/Nm/Wsft0/i9k+DY7FB4fdfkfu8w37A/zZv1p26fxeyfA7FB4fdfkfu8w37A/wA2b9adun8XsnwOxQeH3X5H7vMN+wP82b9adun8XsnwOxQeH3X5N9heHRU0TYYW6Mbb6LbudbScXHW4k7SVXe9z3aTtZYYxrG6LdRTWdP5xk5kfVW1QblOpi1++6IREq4UzpPCO8ReaZ1QuYftLzOmZsoZE0rWNLnENa0XLiQAAOEk7F8RFVbIfVVES6lSZeZfGfSp6UkRbHybDJ5LdzPaeIbdelo9D736+7uMmqrNL7Gau/vK/WiZxvMkcnH104jbcMbYyv8Vu4eUdYHp4FBUTpC2/HgT08CzOtw4l+UdKyJjY42hrGNDWgcAGoLnnOVy3U6BrUalkPZfD6czVT9J73b3uPpJK6dqWREOZct3KpbeZo/8Ahyj/AOy7+nF/hZGI7xOX/VNfDt2vP4J8s8vhAEBzTXxlssjTtEjweUOIXTsW7UXyOZelnKnmbTIjw+m86Pioarcu5E1LvmnQS546Ap/PJ4ZF93H9SRbOHbteZj4jvE5ECWgZ50HkX4BS+YZ1Qucqd67mp0VPum8kN0oSYprPB4cz7uzryLaw7dLz+DFxDfdPkgyvlE6IyS8Bpfu0XUaucqN67mp0cG6byQgmemnN6aS2q0jCdx7QgdI0vQr+GrtJyKGJIv2rzKzWoZZZmQmXlPT0zaeo0mmO+i4NLg5pJcO51gi5GxZdVRve/TZxNSlrGMZoP4E3wHKilrHObA8uLAC67HN1E2G0KhLTyRJdyF6KdkuypWOdbBjDV9mA7ScXvwB7QA4dOp3SVq0EulHo8U/Rl18WjJpcFIUCRrGojYRqsrxRLZyXzlwuY1lYSyQADsgaXNfxkNF2u36rcmxY89A5FvHmnca8Fe1UtJkveSWTLXD2i5qY7cV3H0AXVZKWZfxLS1UKJfSQh+VWc0Fpiog651GZw0bDyGnXfjNrblcgoFveT0KU9elrR+pucgsuG1YEE5DagDUdglA4Rufvb0jhAhqqRY/ubq/RNS1aSfa7X+ybKiXik87ERbiDidjooyOQXb72rcoFvD1UxK9P8vQhpV0pHSeEd4i80zqhcw/aXmdMzZQqXOviczqt1OXnsTGsIYNTbloJJA7o8uzgWxQRtSPStmZFfI76mjfIg6vlA2+TOTk9dJoRCzR3yQjtWD4u3N4eIXKhmnbE27vQmhgfKtk9S9MAwWKjhEMQsBrc49093C5x4T/0FgSyuldpON6KJsbdFpslGSBAc04hFoyyN8WR7fQ4hdOxbtRfI5l6WcqeZZOZaq7Wpi3Fjx0gtPVb6VmYk3NrjTw12TmlmrLNMIAgKczm5LPhmfVRtJhkOk8gX7G891pbmk677yRuvtUVQjmoxdae5jVtOrXabUyU0GRHh9N50fFT1W5dyIKTfNOglzx0BT+eTwyL7uP6ki2cO3a8zHxHeJyIEtAzzoPIvwCl8wzqhc5U713NToqfdN5IbpQkxTWeDw5n3dnXkW1h26Xn8GLiG+6fJBlfKJ0Rkl4DS/douo1c5Ub13NTo4N03kh8yqwJtbTuhcbHumO26LxsPJrIPESkEyxP0kPk8KSs0VKFxfCpqWQxTMLHDZfY4b2u2OC345GyJdqmBJG6NbOQw1IeCxcy/fqjzbOsVm4lst5mlhu04sfKDBoqyF0Eo1HW1w2scNjhxj/I4VmRSuidpNNKWJsjdFxRuUmS9RROIkbdl+1laDoO3XP0TxH27VvQ1DJUy19xhTU74lz1d5pVOQBAfEBOMjMgp53tmm0oYgQ4bWyPI1jR4WDytu7eKFTWNYitbmvsXqajc5Uc7JPcuUBYptESzhZKGtia+K3Z4r6N9Qe07WE8B4Qd/LcXKSp+k6ztSlSrp/qtu3WhStdSSQuMcrHMeNrXAg+3aONbbXI5LtW5iOa5q2cljo3CO8ReaZ1QuaftLzOkZsoU3nOYXYk9rQSS2MAAEknQGoAbVtUK2gRV8zGrkVZrJ5Gfkvm1mlIkqrxR7dAd8dy8DB7eIbV4nr2tyZmvt/wCnuCgc7N+Sd3EtfDqCKCMRRMDGN2Ae87zxlZD3ueuk5czWYxrEs1MjJXk9BAEBz9lxSdir6lu+UvHJJaT+5dDSu0oWr5fo5+qbozOT+5mXm4xUU9dHpGzZQYnfiton1g30rzWR6cS24Znqjk0JU88i9lgG8EAQHwi+ooDTDJSiEzZ2wNZIx2k1zLsF95a0hp6Qp+0S6Oiq5EPZ49LSRMzdKAmNZimT9LUuD5oWyODdEF19QuTbbvJUrJpGJZq2I3wset3Jcw/9FYf/AA0ft/yvfapvEp47LD4UN1S0zImNjY0NY0BrWjYANgUDnK5bqTIiIlkPVfD6avE8naWoeHzQte4N0QXXvYEm23jKlZPIxLNWxE+GN63clzE/0Vh/8NH7f8r32qbxKeeyw+FDd00DY2NjYNFrWhrQNgaBYD0KBVVy3UmRERLIei+H08aqkjlboSMa9p+i9ocPQV9a5WrdFsfHNRyWVDUOyOw8/wC1i6G29ym7TN4lIuzReFDMwvA6amJdBEyMuFnFotcBeHyvftLc9MiYzZSxsVGSH5ewOBBAIO0HWD0ICO1uQuHym5p2tP8Axl0Y9VpA9istrJm/l65lZ1JC78f+GI3Nth4+g88Rkf8AAr32+bv9jz2GHu9zb4XktRU5BigYHDY4gvcORz7kKGSolftOJWU8bNlDcKEmCAIDxqqSOQaMjGvG57Q4egr61ytW6LY+OajksqHoxgAAAAAFgBqAA2ABfD6eLKKISOlDGiRwAc/RGkQBYDS224l603W0b5HnRS97ZmQvJ6CAIAgCAqbPHhmjNFUgant7G7nNuW+kE+qtfDpLtVnUycRjs5H9Cu1pGaXxkHlGK2mBcflo7NlHCTwP5HAX5bjgXP1UH0n5al1G/Sz/AFWeaaySqsWQgCAIAgCAIAgCAIAgCAIAgCAIAgCAIAgCAIAgCA+PcACSQANZJ1ABAaXDcqaaoqHU0LuyFrC9z29xqLW2DvpHtuDVxqd9O9jNN2RAyoY9+g1bm7UBOEAQBAEAQGnytwUVlLJD9IjSjO57dbeg7DxEqanl+lIjiGeL6rFac+Sxlri1wIc0kOB2gg2IPHddEioqXQ55UVFspsMn8alo5mzRHWNTmnY9vC0/54DZRzRNlbouJIZnRO0kL3yex2GsiEsR4ntPdMducPjwrAmhdE7Rcb0UrZW6TTaKIlCAIAgCAIAgCAIAgCAIAgCAIAgCAIAgCAIDyqalkbS+RzWNG1ziGgcpK+o1XLZD4qoiXUhOO5zqaK7adpnfv1sjH4iLu6BbjV6LD3uzfl+yjLXsbk3P9FbY/lTVVh+WkOhwRs7Vg/D9LlcSVpxU8cWynXiZstRJLtL04EhzO+Gyfd3deNV8R3Sc/ksYdvV5fBcaxTZCAIAgCAIAgKxzpZJk3rYW8Hy7RxfWAcmo9B3rUoan/W7p8GZXU1/8jevyVgtUyjNwjFZqWQSwvLXDbucPFcOEKOSNsjdFyEkcjo1u1S2sl84tPUWZPaCXZrPybj5Lz3PI70lZE9C9mbc09zXgrWPydkvsTUFUS6fUAQBAEAQBAEAQBAEAQBAEAQBAEB+ZJA0XcQANpJsB0lfUS+oKtiM4tl9QQXHZeyuH0YRp/m1N9qsx0cr+FuZVkrImcb8iFYxnTnfcU8bYh4zvlHcttTR7Vejw5iba3KUmIOXYSxCcSxOaodpzSPkPBpG4HINjehXmRtYlmpYovkc9buW5ir2eAgJ1md8Nk+7u68aoYjuk5/Jfw7ery+C41imyEAQBAEAQBAfCEBVGXeb8xl1RSNuza+EbWbywcLfJ4ODVs16Wtv8AZJr7/kyaqit90eru+CuVpGaEBu8Dyrq6SwilOgPq39uzoB7n8JCglpo5NpM+8niqZI9S5dxO8JzrRmwqIXMPjRnTby6JsR6Ss+TDnJsL6l+PEWrtpYluHZXUM9tCojufovPY3eh9iVUfTSs1tLbKmJ2pxumuB1jWFATn1AEAQBAEAQBAEAQHhVVsUQvJIxg3vc1o9pXprXO1Jc8q5G61NFW5dYfFtqGuO6MOk9rRb2qdtHM78fXIgdVwt/Ij1fnXhGqGCR/G8tjHs0j7lZZhrl2lt7ld+IsTZS5GcRzl10mphZCPIbpG3G59/YArTKCJuvMqvr5XasiLV+IzTm80r5D5bi63IDqCtMjazZSxVfI5+0tzGXs8BAEB8QErwDICsqbOc3sMfjSAgkeTHtPTYcaqS1sceSZr5fJbiopJM1yTz+C0slskKehu6PSdIW6LpHHWRcGwA1NFwOPjKyZ6l82S6u41YKZkWaa+8kKrlgIAgCAIAgCAIAgIXlbm/hqiZYbQzHWSB2jz5TRsPlDpBV2nrXR5OzQpVFG2TNuSlT41gVRSO0Z4y3XqdtY7mvGo8m3iWvFMyRLtUyZYXxrZyGuUpEEB8QHvSVksWuKR8fMe5nVIXlzGu2kuemvc3ZWxuKfLTEGbKl552i/rgqFaSFfxJkq5k/I2MOcrEG7XRu50Y/tIUS0EK9/qSpXy+RlMzp1o2xwH8Lx/evK4dF3r/eh6TEZe5D1Gdaq+xh/P+pef42PvU9fyL/CgOdaq+xh/P+pP42PvUfyL+5DyfnTrTsZAPwvP969Jh0Xev96Hn+Ql7kMaTOViB2OjbyRj4kr0lBD5+p5Wvl8jCmy6xF22pcOa2NvtDbqRKOFPx/ZGtZMv5fo1lTj1XJ3dRM7iMj7ei9lIkMbdTU9CNZpF1uX1NcRwqUiPqAIAgCA+IDY4XgdTUn5GF7/KAs31zZo9KifMxm0tiRkMj9lCbYNmqldZ1TKGDxI+2d0vOoHkBVGTEWpsJ6l6PDlXbX0J7gmStJSWMUQ0x9Y7t3+sdnRZUJaiSTaU0I6eOPZQ3SgJggCAIAgCAIAgCAIAgCA86inZI0se1rmnUWuAcDygr6iqi3Q+KiKllIPjebCmlu6BzoHeL3bPVJuOg24leixB7cnZ/soy0DHZtyINi2QFfBciPsrfGiOl+TU72FX462J/G3MoyUUrOF+RGZo3MJa4Frhta4FpHKCrSKipdCqqKmSn5X0+BAEAQBAEAQBAEAQBAfEBkUdFLKbRRvkPkNc/3BeXPa3aWx6axztlLkiw/N9iEv1QjG+Rwb+UXd7FWfWwt435FltFM7hbmSfDs0w2z1B5sTQPzuv1VVfiXhb6lpmHJ+TvQlmF5E0EFi2BrnD6Ul5Dy9tqHQAqclXK/WvpkW2UsTNSEgaANQVcsH1AEAQBAEAQBAEAQBAEAQBAEAQBAEBj1lDFMNGWNkg3Pa1w9BC9Ne5q3atjy5jXJZyXI9W5vsPk19h0Dvjc5v5b29isNrZm8b8yu6jhdwNJVZp4D3ueVvODX+7RVhuJP4tQgdhzOCqaufNNMO4qY3c5jm+4lSpiTeLSJcNdwca2qzaVjNZkgPI6T/8ANSNr414L7fJGtBInFPf4NZUZIVDNrouhz/0KVKpi9/8AepGtI9OKGGzApSbXZfld+le1naeEp3KtjPhyLqXWs6LXvc/9CjWrYnBf71JEo396f3obOnzY1j9fZKcDnSe7sajXEI04L7fJ7TD5F4p7/Bnw5ppj3VTGOaxzveQolxJvBpImGu4u9jYU+aaId8qXnmsaz36SjXEncGkjcObxcbalzZ0DO6bJJzpCOpZROr5l1ZdCZtBCmvM3VHkrQxW0KaK42EsDyPxOuVA6oldrcpM2nibqaht2tAFgLDcFCTH1AEAQBAEAQBAEAQBAEAQBAE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data:image/jpeg;base64,/9j/4AAQSkZJRgABAQAAAQABAAD/2wCEAAkGBxISEhUSExQWFhUWFBgXFRYWFxYVGhcXGRgXFxgYGRYZHSgiGBolHBgXITEhJykrLi8uGB8zODMsNygvLiwBCgoKDg0OGxAQGzIkICYsLC0sLCwsLCwsLCwsNywsNCwsLSwsLCwsLCwsLCwsLCwsLCwsLCwsLCwsLCwsLCwsLP/AABEIALYBFAMBEQACEQEDEQH/xAAcAAEAAgMBAQEAAAAAAAAAAAAABgcEBQgDAQL/xABMEAABAwIBBgYNCQcEAgMAAAABAAIDBBEFBgcSITFRQWFxcoGyEyIyMzRSYnORkqGxwSM1QkNTdIKi0hQXVJOzwtEWRGPhJIMlZNP/xAAaAQEAAwEBAQAAAAAAAAAAAAAAAwQFBgIB/8QAMxEAAQMCAgcHBAIDAQAAAAAAAAECAwQRBSESMTIzQXGBFFFSYZGh0RMiQrEV8CNDweH/2gAMAwEAAhEDEQA/ALxQBAEAQBAEAQBAEAQBAEAQBAEBqsRylo4L9lqI2kbW6Qc71G3PsUrIJH7LVInzxs2nEbrs6NEzVG2WXjDQxvpeQfYrTcPlXXZCs7EIk1XU0NXnZlPeqdjeN7y/2AN96nbhrfycV3Ykv4tNPU5yMQfsexnMjH9+kp20EKcL9SF1fMurLoayfK+vftqpfwkM6oCkSlhT8UI1qpl/IwpMaqnd1UTnllkPvcpEijT8U9EI1mkX8l9TwfWynbI88r3H4r0jGpwPKvcvFT8/tL/Hd6x/ymincNJ3eejMRmGyWQckjx8V8+mzuT0PqSPTivqZUOUVYzuaqcf+15HoJsvKwRLranoeknlTU5fU2VNl7iLP9wXDc9jHe3Rv7VE6jhX8SVKyZOJuaLOrVN75FE8eTpRn03cPYoHYdGupVQmbiL01oikjw7OnSPsJWSRHhNhI0dLe2/Kqz8OkTZVFLLMQjXWioSzC8bpqkXhmY/iDhpDladY6Qqj4ns2ksW2Ssfsrc2CjJAgCAIAgCAIAgCAIAgCAIAgCAIAgPhNtZQEZxjLyhp7jsvZHD6MXb/m7kelWo6OV/C3MrSVcTON+RCsVzqTuuKeJkY8Z95HcoGoD2q9HhzE21uUZMRcuwliI4nlFV1Hfp5HDxdLRb6jbD2K4yCNmy0pvnkftOMWhw2abvUUknMY5w9IGpenSNbtLY8tje7ZS5v6LN9iEn1IYN8j2j2Ak+xV3VsLeN+RYbRTLwsbulzTznvk8bea1z/foqB2JM4NJm4c7i42tPmmgHfKiV3MaxnvDlEuJP4NQmbhzOKqbCDNjQN29lfzpLdUBRLiEy93oSJQQp3+plszeYaPqCeWWb9a8rWz9/sh77FD4fdT3bkJhw/2zfWef7l57ZN4j72SHwnx2QeHH/bN6HSD3OTtk3i/QWjhX8TwkzdYadkLhySy/FxXpK6fv9kPPYoe73UwKjNZRO7l87OIOaR+ZpPtUjcRlTWiKeFw+JdVzU1eaU7YqnkD4/wC5rvgpm4l4m+5C7DfC72I/iGbmvi1hjJR/xvF/Q6xVhldC7WtuZXfQzN1ZkYrKOSF2jLG+N257S09F9qtNc1yXatyq5jmrZyWPJjiCCCQRsI1EchX3WeUW2olWB5wa2nsHP7MzxZdZtxSbb8t+RVJaKJ+pLL5fBbirZGa808yy8m8uKWrswO7FKfq5LC58l2x3v4lmTUkkWetO81IauOTLUvcSdVSyEAQBAEAQBAEAQBAEAQBAY1fXxQMMkr2saOFxAHIN54l6axz1s1Lnlz2tS7lsQDHc6cbbtpI9M/aSXa3lDO6PTorQiw5VzkW3khny4g1MmJcgGK4/WVrtGSR8lzqjbcN4rRt28puVoxwxxJdEt5/+me+aSVbKt/I2WE5v6+ex7GImn6Up0fyC7vSAopK2JnG/IljopX8LcyYYZmphbYzzPefFYAwclzcn2Km/EXLspYuMw5qbS3JTh2SNDBbQp47j6Tx2R3KC+5HQqj6mV+txaZTRM1NN2BbUFATn1AEAQBAEAQBAEAQBAEB5VNMyRpZIxr2na1wDgegr61ytW6KfFajkspDMczZ0st3QEwP3DtmE8bCdXQRyK7FXyNydmnuUpaCN2bcitMoclqqiPyrLsvqlZ2zD0/RPEbLUhqI5dlc+7iZk1O+LaTLvNIpyAnWSGcOWnIiqS6WHYHbZIxy/TbxHXu3KhUULX/czJfYv09a5n2vzT9FvUdUyVjZI3B7HC7XA3BCxnNVq2XWbDXI5Loey+H0IAgCAIAgCAIAgPKpqGRtL5HBjWi5c4gADjJX1Gq5bIfFcjUupXWUudBrbso26R+1eCG/hZtdym3IVpQ4eq5yehnTYgiZR+pD6bCMRxN/ZCHyX+tkOiwDyb6rcTQrjpYadLavJNf8AeZTSKadbrn5rq/vImuC5q4m2dUymQ+JH2jeQu7p3RoqlJiLl2EsXY8Pam2tycYZhEFONGGJkY4dEAE8rtp6VQfI9+bluXmRsZspYzV4PYQBAEAQBAEAQBAEAQBAEAQBAEAQH4lja4FrgC0ixBFwRuIO1fUVUzQ+Kl8lKwy2zdaIdPRg22vg223mP9Po3LUpq6/2yevyZdTRW+6P0+Cs1qGYSfInK19DJY3dA8/KM3eW3yhu4R0EVammSZMtZapqlYlsuovKmnbIxr2ODmuAc1w2EHWCFgqiotlN1FRUuh6r4fQgCAIAgCAIAgIfnByanrv2dkRa1rXPMjnHULhob2o1uPdW6dYVyknbDpK4qVcDptFEP1gGb2jprOe3s8g+lIAWg+THsHTc8aS1sj8kyTyEVFHHmua+ZLQFTLZ9QBAEAQBAEAQBAEAQBAEAQBAEAQBAEAQBAEBV2dDJANDq2Bttd52Dj+sA63p3rVoam/wDjd0+Pgy62m/2N6/JWa1DLLIzS5RlrjRSHtXXdDfgdtczkOtw4wd6zMQgun1E6mnQT/wCtehaqyTVCAIAgCAICvZc6sDXFv7PLqJHdM4DbetFMOeqX0kM9cQYi2splYPnJhqJ44GwyNMjtEElthy2XiSgcxquVUyPcdcx7kaiLmThUS6EAQBAEAQBAEAQBAEAQBAEAQBAEAQBAVnlxlvV0lW+GLsegGsI0mEnW2513WnS0kckek4zaqrfHJotNAc51f/w/yz+pWP4+LzK/8hL5Fx0EpfFG87XMa48pAJWM5LOVDZat0RTSZQ45LG7QhaDZ0bHuIDiXyntGMDnNANtZc42ALdRvqniia5Lu8/biQSyuRbN8vfgfcnccklIbKO6MgY6waQ+J2jJG9oc5pPCHNdYgHULa/k0SNzTy9+PARSq7X5+3DiSCWMOBa4Agggg7CDqIKgRbZoWFS5z1lXg5pKqSD6IOlGd7Ha28ttnKCuip5fqxo71OdqIvpSK30NdSVLonskYbOY4OaeNpuFI5qORUXiRNcrVRUOjsMrWzwxzN7mRjXjpF7LmntVjlavA6Vjkc1HJxMpeT0EAQGrrcehjqIqUm8spNmj6LQ1ztJ24arDf6VK2FzmK/ghE6VrXoziptFESnNFb3x/Pd1iunbsocy/aXmbbIfw+m86PcVDVbl3Impd806BXPHQBAEAQBAEAQBAQTORlTU0T4WwFgD2uLtJulrBaBbXxq/R07JUVXcCjWVD4lTR4kO/eXiG+L+X/2rvYIfP1KXb5fItTJDEZKijhmktpvBLrCw1OcNnIFk1DEZIrU1GrA9Xxo5eJuFCTBAEAQBAEAQBAUfnT+cZOZH1Vu0G5TqYdfvuiERKuFM6TwjvEXmmdULmH7S8zpmbKGlyiwR0jy4M7LE98T5Yu00i6I6raZDXNc2zSCRbRBHCFPDKiJa9lzsvPkQyxqvC6ZXTlzPuTeDyR9jDwWRQ6YgjcWl40z9MsJb2rbtFibgknWk0qOvbNV1r8cxFGqWvkiak+SSKsWCsc8+Hi0FQBru6Jx33Gmz0Wf6VqYa/aZ1MzEWZNf0KwWqZRdeamt06BrSe9SPZr3anj2PCw69lpr95uUL7woncTJUi4EBFsusrm0Mei2zp3jtG8DRs03cW4cJ6bWqWmWZ111IVaqpSFLJrUg2bbDJ6qt/bXuJbG5xe92sve5pbojkBvxCw4VfrZGRxfTTiUaON8kn1F4FxLGNgi8mb/DiSTBrJJPyku06/GVpK2ZOPshVWihVb291PagyIoIZGyxw6L2G7TpyGx5C6xXx9XK9uiq5ckPrKSJjtJqZ81JEqxZCAIAgCAIAgCAqnPT32m5knvatbDdl3QysS1t6lcLTMwvrN183U/Nd13Ln6vfOOgpNy0karFgIAgCAIAgCAICj86fzjJzI+qt2g3KdTDr990QiJVwpnSeEd4i80zqhcw/aXmdMzZQy15PQQBAQ3OzGDh5PiyxkenR+Ku0C/5uilOuT/CvQpRbhhkpyUx408Tmb5C78rR8FTqIdN1/Iu002g23mXosI2zVZTY5HRQOmfrOxjdhe87Gj3niBUsEKyv0UIppUiZpKUfSQ1GJVgBN5JXXc7gY0bTbga0agOQcK3XKyCPyQw2o+ok81L6wrDo6aJkMQsxgsN53k7yTrPKsCR6vcrnG8xiMajUMteD2URVZb4iHvAqXWD3AdrHsBI8Vb7aSGyfb+zCdVzIqppGxyUyvrpayCOSoc5jpAHN0Yxca9Wpt1FUU0TYnKjcySnqZXSI1VyLmWKbJWec7KOrpqmNkExjaYQ4gBhudN4v2wPAAtOhgjkYquS+ZmVs8kb0Rq2yIf/rnEf4l3qx/pV3scPh/ZT7ZN4h/rnEf4l3qx/pTscPh/Y7ZN4h/rnEf4l3qx/pTscPh/Y7ZN4jIpM4eIsNzMJB4r42W9LQD7V5dQwrwsem1syLruWRkZltHXfJub2OcC+he4cBtLD7xtHGsyppHQ5pmhpU9U2XLUpLFULZVOenvtNzJPe1a2G7LuhlYlrb1K4WmZhuqDKythjbFFO5rG6mtDWG2snaW32lQOponrpOTMnbUytTRRcie5rsoKqqlmbPKZA1jS0ENFiXEHuQFn10McbUVqWNChmfIq6S3LGWaaJAMq85McDjFTNEsg1Oee9tO4W1vPJYca0IKBz00n5J7lCeuaxdFma+xX1fllXzG7qmRo3RnsYHF2liem60WUsLdTfXMzn1UrtbvTIw48oKxpuKmcHzr/iV7WGNfxT0PCTSJ+S+pKMAzmVMRAqLTx8JsGyAcRFg7kI6VVloGOT7Ml9i1FXvav35p7lsYVicVTE2aFwcx3Dwg8II4CNyyJI3Mdou1msx7Xt0mmYvB7KPzp/OMnMj6q3aDcp1MOv33RCIlXCmdJ4R3iLzTOqFzD9peZ0zNlDLXk9BAEBCc7s4bQhvC+ZgHQHO/tV7D0vLfuQpV62it5lMLbMQmORmT/wC0wvfY6pS3VxNYfiqNTNoORPIvUsKPYq+ZdixDaKJzg5RftlSdE/IxXZHuPjP6SPQAt6kg+kzPWuswauf6j8tSE7zT4F2GnNS8dvP3PFENnrHtuTRVCvm0n6Cak/ZfoIdFmmutf0TtUC+EBzNVd2/nu95XTt1Icy7aU2+RHh9N50fFQ1W5dyJqXfNOglzx0BT+eTwyL7uP6ki2cO3a8zHxHeJyIEtAzyW4bm7rJ4mTMdDoyNDm6T3g2IuLgMOtU310bHK1b5f3vLjKGRzUclszJdmvr98B4g9/xYvP8hF5+n/p6/j5fIiOI0EkEjopWlj27Wm3KCCNRHGFbY9r26TdRTexzF0XJmfKCsfDIyaM2fG4ObyjgPEdh4ivr2o9qtXiGPVjkcnA6Qo6gSRskb3L2NeORwBHvXMuarVVFOla5HIioVfnp77TcyT3tWrhuy7oZeJa29SuFpmYSrB8gKuphZPG6EMeCRpPcDqJGsBh3b1UkrY43K1b5FuOike1HJbMnObzJGooZJXTGMh7GgaDnO1gk67tCoVlSyZERvAv0lM+JVVx5Z1cpnQRilidaSVt5HDa2PZYbi43HIDvX2gp0eum7Un7PNdOrE0G61/RUC2THJLk9kRV1jRIxrWRnY+QkB3NABJ5dQ41Vmq44lsua+RaipJJEumSeZtcRzXVcbS6N8cthraLscebfUekhRMxCNVsqWJX4fIiXatyDyMLSWuBBBIIIsQRqII4CryLfNChqyJTm6yiNJUtY4/IzEMeOAOOpr+Kx1HiJ3BVayBJGXTWhbo51jfZdSl5rBN0o/On84ycyPqrdoNynUw6/fdEIiVcKZ0nhHeIvNM6oXMP2l5nTM2UMteT0EAQFTZ48T0poqcHvbS9/OfqaOUNaT+Na+HR2ar+8ycRku5GdxXa0jNLvzW0XY8PYSLGVz5D0nRafVa1YVc/SmXyyN2iZowp55npnJxo01G4NNpJj2Jm8Ajt3dDb695C+UcX1JUvqTM+1kv04ltrXIpnA8ONTURQD6x4aSOBu1x6GgnoW1LJoMV3cYsUf1Ho3vOjYYmsaGNFmtAa0DYABYAdC5tVVVup0aJZLIftfD6EBzNVd2/nu95XTt1Icy7Wpt8iPD6bzo+Khqty7kTUu+adBLnjoCn88nhkX3cf1JFs4du15mPiO8TkQJaBnnQeRfgFL5hnVC5yp3ruanRU+6byQ3ShJimc74/85vHTs68i2sO3S8/gxcQ3vT5IOr5ROiMkvAaX7tF/TaucqN67mp0cG6byQr/PT32m5knvatDDdl3Qz8S1t6lcLTMwvrN183U/Nd13Ln6vfOOgpNy0karFg56yxrzPW1Eh2dkcxvNZ2jfYL9K6KmZoRNTy/Zz1S/TlcvmeWTOHCpq4YD3L5Bpc0Xc4eqCvU79CNXHmCP6kiNU6IjYGgNAAAFgBqAA2ADcubVbnRolj9ICnM72GNjqmTNFuzMOlxvYQCfVLPQtnD5FdGrV4f9MbEI9F6OTiQQrQKB0VkxXGekglO10TS7nWs72grm52aEjm+Z0kL9ONHeRUedP5xk5kfVWxQblOpj1++6IREq4UzpPCO8ReaZ1QuYftLzOmZsoZa8noIDFxOvZBE+aQ2YxpcfgBxk2A4yvTGK9yNTieXvRjVcpzvi2IPqJpJ391I4uPEOBo4gLDoXSRsRjUanA5yR6vcrl4n4w+jdPKyFndSPDR0m1+QbehfXvRjVcvA+MYr3I1OJ0fRUzYo2RN1NY1rW8jQAPcuac5XKqqdK1qNREQqHO7iPZKtsIOqGMXHlv7Y/l0FsYfHaPS7/8Ahj4g+8iN7j9Zn6HTq5JTsii1c55sPyh3pXzEX2jRvev6PuHsvIru5C4ljGwEAQHM1V3b+e73ldO3UhzLtam3yI8PpvOj4qGq3LuRNS75p0EueOgKfzyeGRfdx/UkWzh27XmY+I7xORAloGedB5F+AUvmGdULnKneu5qdFT7pvJDdKEmKazweHM+7s68i2sO3S8/gxcQ33T5IMr5ROiMkvAaX7tF1GrnKjeu5qdHBum8kK/z099puZJ72rQw3Zd0M/EtbepXC0zML6zdfN1PzXddy5+r3zjoKTctJGqxYOYi4nWdp1nlOtdScufWPINwSCNhBsfSF8VL6z6i21Ht+2y/aSeu7/K+aDe49abu9fUftsv2knru/ymg3uGm7vX1POWZzu6c51tmkSbelfURE1HlXKutT8L6fC9c2R/8Ajaf/ANvsmkCwK3fu6fpDeotw3r+yt86fzjJzI+qtOg3KdTNr990QiJVwpnSeEd4i80zqhcw/aXmdMzZQy15PQKApnOTlaKp/7PC68Ebrlw2SPGq43tHBvOvctqipvpppO1r7GNWVP1F0G6k9yEK+UCy80WT93OrXjULshvwnY946vS5ZeITZfTTqaeHw/wCxehaSyjVOdsq6nstbUv3zPA5GuLW+wBdHTt0Ymp5HO1DtKVy+ZYmZeACCok4XStb0NZcdcrOxJfuankaOHN+xV8yxVmmiEAQHM1V3b+e73ldO3UhzLtam3yI8PpvOj4qGq3LuRNS75p0EueOgKfzyeGRfdx/UkWzh27XmY+I7xORAloGedB5F+AUvmGdULnKneu5qdFT7pvJDdKEmKazweHM+7s68i2sO3S8/gxcQ33T5IMr5ROiMkvAaX7tF1GrnKjeu5qdHBum8kK/z099puZJ72rQw3Zd0M/EtbepXC0zML6zdfN1PzXddy5+r3zjoKTctJGqxYOa8TpuxTSxeJK9nquI+C6ZjtJqL3oc1I3Rcre5TMyVghkq4I5xeN79FwuW30gQ3WCCO2LV4nc5saq3We6drXSIjtRb/AO7zDfsD/Nm/Wsft0/i9k+DY7FB4fdfkfu8w37A/zZv1p26fxeyfA7FB4fdfkfu8w37A/wA2b9adun8XsnwOxQeH3X5H7vMN+wP82b9adun8XsnwOxQeH3X5N9heHRU0TYYW6Mbb6LbudbScXHW4k7SVXe9z3aTtZYYxrG6LdRTWdP5xk5kfVW1QblOpi1++6IREq4UzpPCO8ReaZ1QuYftLzOmZsoZE0rWNLnENa0XLiQAAOEk7F8RFVbIfVVES6lSZeZfGfSp6UkRbHybDJ5LdzPaeIbdelo9D736+7uMmqrNL7Gau/vK/WiZxvMkcnH104jbcMbYyv8Vu4eUdYHp4FBUTpC2/HgT08CzOtw4l+UdKyJjY42hrGNDWgcAGoLnnOVy3U6BrUalkPZfD6czVT9J73b3uPpJK6dqWREOZct3KpbeZo/8Ahyj/AOy7+nF/hZGI7xOX/VNfDt2vP4J8s8vhAEBzTXxlssjTtEjweUOIXTsW7UXyOZelnKnmbTIjw+m86Pioarcu5E1LvmnQS546Ap/PJ4ZF93H9SRbOHbteZj4jvE5ECWgZ50HkX4BS+YZ1Qucqd67mp0VPum8kN0oSYprPB4cz7uzryLaw7dLz+DFxDfdPkgyvlE6IyS8Bpfu0XUaucqN67mp0cG6byQgmemnN6aS2q0jCdx7QgdI0vQr+GrtJyKGJIv2rzKzWoZZZmQmXlPT0zaeo0mmO+i4NLg5pJcO51gi5GxZdVRve/TZxNSlrGMZoP4E3wHKilrHObA8uLAC67HN1E2G0KhLTyRJdyF6KdkuypWOdbBjDV9mA7ScXvwB7QA4dOp3SVq0EulHo8U/Rl18WjJpcFIUCRrGojYRqsrxRLZyXzlwuY1lYSyQADsgaXNfxkNF2u36rcmxY89A5FvHmnca8Fe1UtJkveSWTLXD2i5qY7cV3H0AXVZKWZfxLS1UKJfSQh+VWc0Fpiog651GZw0bDyGnXfjNrblcgoFveT0KU9elrR+pucgsuG1YEE5DagDUdglA4Rufvb0jhAhqqRY/ubq/RNS1aSfa7X+ybKiXik87ERbiDidjooyOQXb72rcoFvD1UxK9P8vQhpV0pHSeEd4i80zqhcw/aXmdMzZQqXOviczqt1OXnsTGsIYNTbloJJA7o8uzgWxQRtSPStmZFfI76mjfIg6vlA2+TOTk9dJoRCzR3yQjtWD4u3N4eIXKhmnbE27vQmhgfKtk9S9MAwWKjhEMQsBrc49093C5x4T/0FgSyuldpON6KJsbdFpslGSBAc04hFoyyN8WR7fQ4hdOxbtRfI5l6WcqeZZOZaq7Wpi3Fjx0gtPVb6VmYk3NrjTw12TmlmrLNMIAgKczm5LPhmfVRtJhkOk8gX7G891pbmk677yRuvtUVQjmoxdae5jVtOrXabUyU0GRHh9N50fFT1W5dyIKTfNOglzx0BT+eTwyL7uP6ki2cO3a8zHxHeJyIEtAzzoPIvwCl8wzqhc5U713NToqfdN5IbpQkxTWeDw5n3dnXkW1h26Xn8GLiG+6fJBlfKJ0Rkl4DS/douo1c5Ub13NTo4N03kh8yqwJtbTuhcbHumO26LxsPJrIPESkEyxP0kPk8KSs0VKFxfCpqWQxTMLHDZfY4b2u2OC345GyJdqmBJG6NbOQw1IeCxcy/fqjzbOsVm4lst5mlhu04sfKDBoqyF0Eo1HW1w2scNjhxj/I4VmRSuidpNNKWJsjdFxRuUmS9RROIkbdl+1laDoO3XP0TxH27VvQ1DJUy19xhTU74lz1d5pVOQBAfEBOMjMgp53tmm0oYgQ4bWyPI1jR4WDytu7eKFTWNYitbmvsXqajc5Uc7JPcuUBYptESzhZKGtia+K3Z4r6N9Qe07WE8B4Qd/LcXKSp+k6ztSlSrp/qtu3WhStdSSQuMcrHMeNrXAg+3aONbbXI5LtW5iOa5q2cljo3CO8ReaZ1QuaftLzOkZsoU3nOYXYk9rQSS2MAAEknQGoAbVtUK2gRV8zGrkVZrJ5Gfkvm1mlIkqrxR7dAd8dy8DB7eIbV4nr2tyZmvt/wCnuCgc7N+Sd3EtfDqCKCMRRMDGN2Ae87zxlZD3ueuk5czWYxrEs1MjJXk9BAEBz9lxSdir6lu+UvHJJaT+5dDSu0oWr5fo5+qbozOT+5mXm4xUU9dHpGzZQYnfiton1g30rzWR6cS24Znqjk0JU88i9lgG8EAQHwi+ooDTDJSiEzZ2wNZIx2k1zLsF95a0hp6Qp+0S6Oiq5EPZ49LSRMzdKAmNZimT9LUuD5oWyODdEF19QuTbbvJUrJpGJZq2I3wset3Jcw/9FYf/AA0ft/yvfapvEp47LD4UN1S0zImNjY0NY0BrWjYANgUDnK5bqTIiIlkPVfD6avE8naWoeHzQte4N0QXXvYEm23jKlZPIxLNWxE+GN63clzE/0Vh/8NH7f8r32qbxKeeyw+FDd00DY2NjYNFrWhrQNgaBYD0KBVVy3UmRERLIei+H08aqkjlboSMa9p+i9ocPQV9a5WrdFsfHNRyWVDUOyOw8/wC1i6G29ym7TN4lIuzReFDMwvA6amJdBEyMuFnFotcBeHyvftLc9MiYzZSxsVGSH5ewOBBAIO0HWD0ICO1uQuHym5p2tP8Axl0Y9VpA9istrJm/l65lZ1JC78f+GI3Nth4+g88Rkf8AAr32+bv9jz2GHu9zb4XktRU5BigYHDY4gvcORz7kKGSolftOJWU8bNlDcKEmCAIDxqqSOQaMjGvG57Q4egr61ytW6LY+OajksqHoxgAAAAAFgBqAA2ABfD6eLKKISOlDGiRwAc/RGkQBYDS224l603W0b5HnRS97ZmQvJ6CAIAgCAqbPHhmjNFUgant7G7nNuW+kE+qtfDpLtVnUycRjs5H9Cu1pGaXxkHlGK2mBcflo7NlHCTwP5HAX5bjgXP1UH0n5al1G/Sz/AFWeaaySqsWQgCAIAgCAIAgCAIAgCAIAgCAIAgCAIAgCAIAgCA+PcACSQANZJ1ABAaXDcqaaoqHU0LuyFrC9z29xqLW2DvpHtuDVxqd9O9jNN2RAyoY9+g1bm7UBOEAQBAEAQGnytwUVlLJD9IjSjO57dbeg7DxEqanl+lIjiGeL6rFac+Sxlri1wIc0kOB2gg2IPHddEioqXQ55UVFspsMn8alo5mzRHWNTmnY9vC0/54DZRzRNlbouJIZnRO0kL3yex2GsiEsR4ntPdMducPjwrAmhdE7Rcb0UrZW6TTaKIlCAIAgCAIAgCAIAgCAIAgCAIAgCAIAgCAIDyqalkbS+RzWNG1ziGgcpK+o1XLZD4qoiXUhOO5zqaK7adpnfv1sjH4iLu6BbjV6LD3uzfl+yjLXsbk3P9FbY/lTVVh+WkOhwRs7Vg/D9LlcSVpxU8cWynXiZstRJLtL04EhzO+Gyfd3deNV8R3Sc/ksYdvV5fBcaxTZCAIAgCAIAgKxzpZJk3rYW8Hy7RxfWAcmo9B3rUoan/W7p8GZXU1/8jevyVgtUyjNwjFZqWQSwvLXDbucPFcOEKOSNsjdFyEkcjo1u1S2sl84tPUWZPaCXZrPybj5Lz3PI70lZE9C9mbc09zXgrWPydkvsTUFUS6fUAQBAEAQBAEAQBAEAQBAEAQBAEB+ZJA0XcQANpJsB0lfUS+oKtiM4tl9QQXHZeyuH0YRp/m1N9qsx0cr+FuZVkrImcb8iFYxnTnfcU8bYh4zvlHcttTR7Vejw5iba3KUmIOXYSxCcSxOaodpzSPkPBpG4HINjehXmRtYlmpYovkc9buW5ir2eAgJ1md8Nk+7u68aoYjuk5/Jfw7ery+C41imyEAQBAEAQBAfCEBVGXeb8xl1RSNuza+EbWbywcLfJ4ODVs16Wtv8AZJr7/kyaqit90eru+CuVpGaEBu8Dyrq6SwilOgPq39uzoB7n8JCglpo5NpM+8niqZI9S5dxO8JzrRmwqIXMPjRnTby6JsR6Ss+TDnJsL6l+PEWrtpYluHZXUM9tCojufovPY3eh9iVUfTSs1tLbKmJ2pxumuB1jWFATn1AEAQBAEAQBAEAQHhVVsUQvJIxg3vc1o9pXprXO1Jc8q5G61NFW5dYfFtqGuO6MOk9rRb2qdtHM78fXIgdVwt/Ij1fnXhGqGCR/G8tjHs0j7lZZhrl2lt7ld+IsTZS5GcRzl10mphZCPIbpG3G59/YArTKCJuvMqvr5XasiLV+IzTm80r5D5bi63IDqCtMjazZSxVfI5+0tzGXs8BAEB8QErwDICsqbOc3sMfjSAgkeTHtPTYcaqS1sceSZr5fJbiopJM1yTz+C0slskKehu6PSdIW6LpHHWRcGwA1NFwOPjKyZ6l82S6u41YKZkWaa+8kKrlgIAgCAIAgCAIAgIXlbm/hqiZYbQzHWSB2jz5TRsPlDpBV2nrXR5OzQpVFG2TNuSlT41gVRSO0Z4y3XqdtY7mvGo8m3iWvFMyRLtUyZYXxrZyGuUpEEB8QHvSVksWuKR8fMe5nVIXlzGu2kuemvc3ZWxuKfLTEGbKl552i/rgqFaSFfxJkq5k/I2MOcrEG7XRu50Y/tIUS0EK9/qSpXy+RlMzp1o2xwH8Lx/evK4dF3r/eh6TEZe5D1Gdaq+xh/P+pef42PvU9fyL/CgOdaq+xh/P+pP42PvUfyL+5DyfnTrTsZAPwvP969Jh0Xev96Hn+Ql7kMaTOViB2OjbyRj4kr0lBD5+p5Wvl8jCmy6xF22pcOa2NvtDbqRKOFPx/ZGtZMv5fo1lTj1XJ3dRM7iMj7ei9lIkMbdTU9CNZpF1uX1NcRwqUiPqAIAgCA+IDY4XgdTUn5GF7/KAs31zZo9KifMxm0tiRkMj9lCbYNmqldZ1TKGDxI+2d0vOoHkBVGTEWpsJ6l6PDlXbX0J7gmStJSWMUQ0x9Y7t3+sdnRZUJaiSTaU0I6eOPZQ3SgJggCAIAgCAIAgCAIAgCA86inZI0se1rmnUWuAcDygr6iqi3Q+KiKllIPjebCmlu6BzoHeL3bPVJuOg24leixB7cnZ/soy0DHZtyINi2QFfBciPsrfGiOl+TU72FX462J/G3MoyUUrOF+RGZo3MJa4Frhta4FpHKCrSKipdCqqKmSn5X0+BAEAQBAEAQBAEAQBAfEBkUdFLKbRRvkPkNc/3BeXPa3aWx6axztlLkiw/N9iEv1QjG+Rwb+UXd7FWfWwt435FltFM7hbmSfDs0w2z1B5sTQPzuv1VVfiXhb6lpmHJ+TvQlmF5E0EFi2BrnD6Ul5Dy9tqHQAqclXK/WvpkW2UsTNSEgaANQVcsH1AEAQBAEAQBAEAQBAEAQBAEAQBAEBj1lDFMNGWNkg3Pa1w9BC9Ne5q3atjy5jXJZyXI9W5vsPk19h0Dvjc5v5b29isNrZm8b8yu6jhdwNJVZp4D3ueVvODX+7RVhuJP4tQgdhzOCqaufNNMO4qY3c5jm+4lSpiTeLSJcNdwca2qzaVjNZkgPI6T/8ANSNr414L7fJGtBInFPf4NZUZIVDNrouhz/0KVKpi9/8AepGtI9OKGGzApSbXZfld+le1naeEp3KtjPhyLqXWs6LXvc/9CjWrYnBf71JEo396f3obOnzY1j9fZKcDnSe7sajXEI04L7fJ7TD5F4p7/Bnw5ppj3VTGOaxzveQolxJvBpImGu4u9jYU+aaId8qXnmsaz36SjXEncGkjcObxcbalzZ0DO6bJJzpCOpZROr5l1ZdCZtBCmvM3VHkrQxW0KaK42EsDyPxOuVA6oldrcpM2nibqaht2tAFgLDcFCTH1AEAQBAEAQBAEAQBAEAQBAE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2" name="AutoShape 12" descr="data:image/jpeg;base64,/9j/4AAQSkZJRgABAQAAAQABAAD/2wCEAAkGBxISEhUSExQWFhUWFBgXFRYWFxYVGhcXGRgXFxgYGRYZHSgiGBolHBgXITEhJykrLi8uGB8zODMsNygvLiwBCgoKDg0OGxAQGzIkICYsLC0sLCwsLCwsLCwsNywsNCwsLSwsLCwsLCwsLCwsLCwsLCwsLCwsLCwsLCwsLCwsLP/AABEIALYBFAMBEQACEQEDEQH/xAAcAAEAAgMBAQEAAAAAAAAAAAAABgcEBQgDAQL/xABMEAABAwIBBgYNCQcEAgMAAAABAAIDBBEFBgcSITFRQWFxcoGyEyIyMzRSYnORkqGxwSM1QkNTdIKi0hQXVJOzwtEWRGPhJIMlZNP/xAAaAQEAAwEBAQAAAAAAAAAAAAAAAwQFBgIB/8QAMxEAAQMCAgcHBAIDAQAAAAAAAAECAwQRBSESMTIzQXGBFFFSYZGh0RMiQrEV8CNDweH/2gAMAwEAAhEDEQA/ALxQBAEAQBAEAQBAEAQBAEAQBAEBqsRylo4L9lqI2kbW6Qc71G3PsUrIJH7LVInzxs2nEbrs6NEzVG2WXjDQxvpeQfYrTcPlXXZCs7EIk1XU0NXnZlPeqdjeN7y/2AN96nbhrfycV3Ykv4tNPU5yMQfsexnMjH9+kp20EKcL9SF1fMurLoayfK+vftqpfwkM6oCkSlhT8UI1qpl/IwpMaqnd1UTnllkPvcpEijT8U9EI1mkX8l9TwfWynbI88r3H4r0jGpwPKvcvFT8/tL/Hd6x/ymincNJ3eejMRmGyWQckjx8V8+mzuT0PqSPTivqZUOUVYzuaqcf+15HoJsvKwRLranoeknlTU5fU2VNl7iLP9wXDc9jHe3Rv7VE6jhX8SVKyZOJuaLOrVN75FE8eTpRn03cPYoHYdGupVQmbiL01oikjw7OnSPsJWSRHhNhI0dLe2/Kqz8OkTZVFLLMQjXWioSzC8bpqkXhmY/iDhpDladY6Qqj4ns2ksW2Ssfsrc2CjJAgCAIAgCAIAgCAIAgCAIAgCAIAgPhNtZQEZxjLyhp7jsvZHD6MXb/m7kelWo6OV/C3MrSVcTON+RCsVzqTuuKeJkY8Z95HcoGoD2q9HhzE21uUZMRcuwliI4nlFV1Hfp5HDxdLRb6jbD2K4yCNmy0pvnkftOMWhw2abvUUknMY5w9IGpenSNbtLY8tje7ZS5v6LN9iEn1IYN8j2j2Ak+xV3VsLeN+RYbRTLwsbulzTznvk8bea1z/foqB2JM4NJm4c7i42tPmmgHfKiV3MaxnvDlEuJP4NQmbhzOKqbCDNjQN29lfzpLdUBRLiEy93oSJQQp3+plszeYaPqCeWWb9a8rWz9/sh77FD4fdT3bkJhw/2zfWef7l57ZN4j72SHwnx2QeHH/bN6HSD3OTtk3i/QWjhX8TwkzdYadkLhySy/FxXpK6fv9kPPYoe73UwKjNZRO7l87OIOaR+ZpPtUjcRlTWiKeFw+JdVzU1eaU7YqnkD4/wC5rvgpm4l4m+5C7DfC72I/iGbmvi1hjJR/xvF/Q6xVhldC7WtuZXfQzN1ZkYrKOSF2jLG+N257S09F9qtNc1yXatyq5jmrZyWPJjiCCCQRsI1EchX3WeUW2olWB5wa2nsHP7MzxZdZtxSbb8t+RVJaKJ+pLL5fBbirZGa808yy8m8uKWrswO7FKfq5LC58l2x3v4lmTUkkWetO81IauOTLUvcSdVSyEAQBAEAQBAEAQBAEAQBAY1fXxQMMkr2saOFxAHIN54l6axz1s1Lnlz2tS7lsQDHc6cbbtpI9M/aSXa3lDO6PTorQiw5VzkW3khny4g1MmJcgGK4/WVrtGSR8lzqjbcN4rRt28puVoxwxxJdEt5/+me+aSVbKt/I2WE5v6+ex7GImn6Up0fyC7vSAopK2JnG/IljopX8LcyYYZmphbYzzPefFYAwclzcn2Km/EXLspYuMw5qbS3JTh2SNDBbQp47j6Tx2R3KC+5HQqj6mV+txaZTRM1NN2BbUFATn1AEAQBAEAQBAEAQBAEB5VNMyRpZIxr2na1wDgegr61ytW6KfFajkspDMczZ0st3QEwP3DtmE8bCdXQRyK7FXyNydmnuUpaCN2bcitMoclqqiPyrLsvqlZ2zD0/RPEbLUhqI5dlc+7iZk1O+LaTLvNIpyAnWSGcOWnIiqS6WHYHbZIxy/TbxHXu3KhUULX/czJfYv09a5n2vzT9FvUdUyVjZI3B7HC7XA3BCxnNVq2XWbDXI5Loey+H0IAgCAIAgCAIAgPKpqGRtL5HBjWi5c4gADjJX1Gq5bIfFcjUupXWUudBrbso26R+1eCG/hZtdym3IVpQ4eq5yehnTYgiZR+pD6bCMRxN/ZCHyX+tkOiwDyb6rcTQrjpYadLavJNf8AeZTSKadbrn5rq/vImuC5q4m2dUymQ+JH2jeQu7p3RoqlJiLl2EsXY8Pam2tycYZhEFONGGJkY4dEAE8rtp6VQfI9+bluXmRsZspYzV4PYQBAEAQBAEAQBAEAQBAEAQBAEAQH4lja4FrgC0ixBFwRuIO1fUVUzQ+Kl8lKwy2zdaIdPRg22vg223mP9Po3LUpq6/2yevyZdTRW+6P0+Cs1qGYSfInK19DJY3dA8/KM3eW3yhu4R0EVammSZMtZapqlYlsuovKmnbIxr2ODmuAc1w2EHWCFgqiotlN1FRUuh6r4fQgCAIAgCAIAgIfnByanrv2dkRa1rXPMjnHULhob2o1uPdW6dYVyknbDpK4qVcDptFEP1gGb2jprOe3s8g+lIAWg+THsHTc8aS1sj8kyTyEVFHHmua+ZLQFTLZ9QBAEAQBAEAQBAEAQBAEAQBAEAQBAEAQBAEBV2dDJANDq2Bttd52Dj+sA63p3rVoam/wDjd0+Pgy62m/2N6/JWa1DLLIzS5RlrjRSHtXXdDfgdtczkOtw4wd6zMQgun1E6mnQT/wCtehaqyTVCAIAgCAICvZc6sDXFv7PLqJHdM4DbetFMOeqX0kM9cQYi2splYPnJhqJ44GwyNMjtEElthy2XiSgcxquVUyPcdcx7kaiLmThUS6EAQBAEAQBAEAQBAEAQBAEAQBAEAQBAVnlxlvV0lW+GLsegGsI0mEnW2513WnS0kckek4zaqrfHJotNAc51f/w/yz+pWP4+LzK/8hL5Fx0EpfFG87XMa48pAJWM5LOVDZat0RTSZQ45LG7QhaDZ0bHuIDiXyntGMDnNANtZc42ALdRvqniia5Lu8/biQSyuRbN8vfgfcnccklIbKO6MgY6waQ+J2jJG9oc5pPCHNdYgHULa/k0SNzTy9+PARSq7X5+3DiSCWMOBa4Agggg7CDqIKgRbZoWFS5z1lXg5pKqSD6IOlGd7Ha28ttnKCuip5fqxo71OdqIvpSK30NdSVLonskYbOY4OaeNpuFI5qORUXiRNcrVRUOjsMrWzwxzN7mRjXjpF7LmntVjlavA6Vjkc1HJxMpeT0EAQGrrcehjqIqUm8spNmj6LQ1ztJ24arDf6VK2FzmK/ghE6VrXoziptFESnNFb3x/Pd1iunbsocy/aXmbbIfw+m86PcVDVbl3Impd806BXPHQBAEAQBAEAQBAQTORlTU0T4WwFgD2uLtJulrBaBbXxq/R07JUVXcCjWVD4lTR4kO/eXiG+L+X/2rvYIfP1KXb5fItTJDEZKijhmktpvBLrCw1OcNnIFk1DEZIrU1GrA9Xxo5eJuFCTBAEAQBAEAQBAUfnT+cZOZH1Vu0G5TqYdfvuiERKuFM6TwjvEXmmdULmH7S8zpmbKGlyiwR0jy4M7LE98T5Yu00i6I6raZDXNc2zSCRbRBHCFPDKiJa9lzsvPkQyxqvC6ZXTlzPuTeDyR9jDwWRQ6YgjcWl40z9MsJb2rbtFibgknWk0qOvbNV1r8cxFGqWvkiak+SSKsWCsc8+Hi0FQBru6Jx33Gmz0Wf6VqYa/aZ1MzEWZNf0KwWqZRdeamt06BrSe9SPZr3anj2PCw69lpr95uUL7woncTJUi4EBFsusrm0Mei2zp3jtG8DRs03cW4cJ6bWqWmWZ111IVaqpSFLJrUg2bbDJ6qt/bXuJbG5xe92sve5pbojkBvxCw4VfrZGRxfTTiUaON8kn1F4FxLGNgi8mb/DiSTBrJJPyku06/GVpK2ZOPshVWihVb291PagyIoIZGyxw6L2G7TpyGx5C6xXx9XK9uiq5ckPrKSJjtJqZ81JEqxZCAIAgCAIAgCAqnPT32m5knvatbDdl3QysS1t6lcLTMwvrN183U/Nd13Ln6vfOOgpNy0karFgIAgCAIAgCAICj86fzjJzI+qt2g3KdTDr990QiJVwpnSeEd4i80zqhcw/aXmdMzZQy15PQQBAQ3OzGDh5PiyxkenR+Ku0C/5uilOuT/CvQpRbhhkpyUx408Tmb5C78rR8FTqIdN1/Iu002g23mXosI2zVZTY5HRQOmfrOxjdhe87Gj3niBUsEKyv0UIppUiZpKUfSQ1GJVgBN5JXXc7gY0bTbga0agOQcK3XKyCPyQw2o+ok81L6wrDo6aJkMQsxgsN53k7yTrPKsCR6vcrnG8xiMajUMteD2URVZb4iHvAqXWD3AdrHsBI8Vb7aSGyfb+zCdVzIqppGxyUyvrpayCOSoc5jpAHN0Yxca9Wpt1FUU0TYnKjcySnqZXSI1VyLmWKbJWec7KOrpqmNkExjaYQ4gBhudN4v2wPAAtOhgjkYquS+ZmVs8kb0Rq2yIf/rnEf4l3qx/pV3scPh/ZT7ZN4h/rnEf4l3qx/pTscPh/Y7ZN4h/rnEf4l3qx/pTscPh/Y7ZN4jIpM4eIsNzMJB4r42W9LQD7V5dQwrwsem1syLruWRkZltHXfJub2OcC+he4cBtLD7xtHGsyppHQ5pmhpU9U2XLUpLFULZVOenvtNzJPe1a2G7LuhlYlrb1K4WmZhuqDKythjbFFO5rG6mtDWG2snaW32lQOponrpOTMnbUytTRRcie5rsoKqqlmbPKZA1jS0ENFiXEHuQFn10McbUVqWNChmfIq6S3LGWaaJAMq85McDjFTNEsg1Oee9tO4W1vPJYca0IKBz00n5J7lCeuaxdFma+xX1fllXzG7qmRo3RnsYHF2liem60WUsLdTfXMzn1UrtbvTIw48oKxpuKmcHzr/iV7WGNfxT0PCTSJ+S+pKMAzmVMRAqLTx8JsGyAcRFg7kI6VVloGOT7Ml9i1FXvav35p7lsYVicVTE2aFwcx3Dwg8II4CNyyJI3Mdou1msx7Xt0mmYvB7KPzp/OMnMj6q3aDcp1MOv33RCIlXCmdJ4R3iLzTOqFzD9peZ0zNlDLXk9BAEBCc7s4bQhvC+ZgHQHO/tV7D0vLfuQpV62it5lMLbMQmORmT/wC0wvfY6pS3VxNYfiqNTNoORPIvUsKPYq+ZdixDaKJzg5RftlSdE/IxXZHuPjP6SPQAt6kg+kzPWuswauf6j8tSE7zT4F2GnNS8dvP3PFENnrHtuTRVCvm0n6Cak/ZfoIdFmmutf0TtUC+EBzNVd2/nu95XTt1Icy7aU2+RHh9N50fFQ1W5dyJqXfNOglzx0BT+eTwyL7uP6ki2cO3a8zHxHeJyIEtAzyW4bm7rJ4mTMdDoyNDm6T3g2IuLgMOtU310bHK1b5f3vLjKGRzUclszJdmvr98B4g9/xYvP8hF5+n/p6/j5fIiOI0EkEjopWlj27Wm3KCCNRHGFbY9r26TdRTexzF0XJmfKCsfDIyaM2fG4ObyjgPEdh4ivr2o9qtXiGPVjkcnA6Qo6gSRskb3L2NeORwBHvXMuarVVFOla5HIioVfnp77TcyT3tWrhuy7oZeJa29SuFpmYSrB8gKuphZPG6EMeCRpPcDqJGsBh3b1UkrY43K1b5FuOike1HJbMnObzJGooZJXTGMh7GgaDnO1gk67tCoVlSyZERvAv0lM+JVVx5Z1cpnQRilidaSVt5HDa2PZYbi43HIDvX2gp0eum7Un7PNdOrE0G61/RUC2THJLk9kRV1jRIxrWRnY+QkB3NABJ5dQ41Vmq44lsua+RaipJJEumSeZtcRzXVcbS6N8cthraLscebfUekhRMxCNVsqWJX4fIiXatyDyMLSWuBBBIIIsQRqII4CryLfNChqyJTm6yiNJUtY4/IzEMeOAOOpr+Kx1HiJ3BVayBJGXTWhbo51jfZdSl5rBN0o/On84ycyPqrdoNynUw6/fdEIiVcKZ0nhHeIvNM6oXMP2l5nTM2UMteT0EAQFTZ48T0poqcHvbS9/OfqaOUNaT+Na+HR2ar+8ycRku5GdxXa0jNLvzW0XY8PYSLGVz5D0nRafVa1YVc/SmXyyN2iZowp55npnJxo01G4NNpJj2Jm8Ajt3dDb695C+UcX1JUvqTM+1kv04ltrXIpnA8ONTURQD6x4aSOBu1x6GgnoW1LJoMV3cYsUf1Ho3vOjYYmsaGNFmtAa0DYABYAdC5tVVVup0aJZLIftfD6EBzNVd2/nu95XTt1Icy7Wpt8iPD6bzo+Khqty7kTUu+adBLnjoCn88nhkX3cf1JFs4du15mPiO8TkQJaBnnQeRfgFL5hnVC5yp3ruanRU+6byQ3ShJimc74/85vHTs68i2sO3S8/gxcQ3vT5IOr5ROiMkvAaX7tF/TaucqN67mp0cG6byQr/PT32m5knvatDDdl3Qz8S1t6lcLTMwvrN183U/Nd13Ln6vfOOgpNy0karFg56yxrzPW1Eh2dkcxvNZ2jfYL9K6KmZoRNTy/Zz1S/TlcvmeWTOHCpq4YD3L5Bpc0Xc4eqCvU79CNXHmCP6kiNU6IjYGgNAAAFgBqAA2ADcubVbnRolj9ICnM72GNjqmTNFuzMOlxvYQCfVLPQtnD5FdGrV4f9MbEI9F6OTiQQrQKB0VkxXGekglO10TS7nWs72grm52aEjm+Z0kL9ONHeRUedP5xk5kfVWxQblOpj1++6IREq4UzpPCO8ReaZ1QuYftLzOmZsoZa8noIDFxOvZBE+aQ2YxpcfgBxk2A4yvTGK9yNTieXvRjVcpzvi2IPqJpJ391I4uPEOBo4gLDoXSRsRjUanA5yR6vcrl4n4w+jdPKyFndSPDR0m1+QbehfXvRjVcvA+MYr3I1OJ0fRUzYo2RN1NY1rW8jQAPcuac5XKqqdK1qNREQqHO7iPZKtsIOqGMXHlv7Y/l0FsYfHaPS7/8Ahj4g+8iN7j9Zn6HTq5JTsii1c55sPyh3pXzEX2jRvev6PuHsvIru5C4ljGwEAQHM1V3b+e73ldO3UhzLtam3yI8PpvOj4qGq3LuRNS75p0EueOgKfzyeGRfdx/UkWzh27XmY+I7xORAloGedB5F+AUvmGdULnKneu5qdFT7pvJDdKEmKazweHM+7s68i2sO3S8/gxcQ33T5IMr5ROiMkvAaX7tF1GrnKjeu5qdHBum8kK/z099puZJ72rQw3Zd0M/EtbepXC0zML6zdfN1PzXddy5+r3zjoKTctJGqxYOYi4nWdp1nlOtdScufWPINwSCNhBsfSF8VL6z6i21Ht+2y/aSeu7/K+aDe49abu9fUftsv2knru/ymg3uGm7vX1POWZzu6c51tmkSbelfURE1HlXKutT8L6fC9c2R/8Ajaf/ANvsmkCwK3fu6fpDeotw3r+yt86fzjJzI+qtOg3KdTNr990QiJVwpnSeEd4i80zqhcw/aXmdMzZQy15PQKApnOTlaKp/7PC68Ebrlw2SPGq43tHBvOvctqipvpppO1r7GNWVP1F0G6k9yEK+UCy80WT93OrXjULshvwnY946vS5ZeITZfTTqaeHw/wCxehaSyjVOdsq6nstbUv3zPA5GuLW+wBdHTt0Ymp5HO1DtKVy+ZYmZeACCok4XStb0NZcdcrOxJfuankaOHN+xV8yxVmmiEAQHM1V3b+e73ldO3UhzLtam3yI8PpvOj4qGq3LuRNS75p0EueOgKfzyeGRfdx/UkWzh27XmY+I7xORAloGedB5F+AUvmGdULnKneu5qdFT7pvJDdKEmKazweHM+7s68i2sO3S8/gxcQ33T5IMr5ROiMkvAaX7tF1GrnKjeu5qdHBum8kK/z099puZJ72rQw3Zd0M/EtbepXC0zML6zdfN1PzXddy5+r3zjoKTctJGqxYOa8TpuxTSxeJK9nquI+C6ZjtJqL3oc1I3Rcre5TMyVghkq4I5xeN79FwuW30gQ3WCCO2LV4nc5saq3We6drXSIjtRb/AO7zDfsD/Nm/Wsft0/i9k+DY7FB4fdfkfu8w37A/zZv1p26fxeyfA7FB4fdfkfu8w37A/wA2b9adun8XsnwOxQeH3X5H7vMN+wP82b9adun8XsnwOxQeH3X5N9heHRU0TYYW6Mbb6LbudbScXHW4k7SVXe9z3aTtZYYxrG6LdRTWdP5xk5kfVW1QblOpi1++6IREq4UzpPCO8ReaZ1QuYftLzOmZsoZE0rWNLnENa0XLiQAAOEk7F8RFVbIfVVES6lSZeZfGfSp6UkRbHybDJ5LdzPaeIbdelo9D736+7uMmqrNL7Gau/vK/WiZxvMkcnH104jbcMbYyv8Vu4eUdYHp4FBUTpC2/HgT08CzOtw4l+UdKyJjY42hrGNDWgcAGoLnnOVy3U6BrUalkPZfD6czVT9J73b3uPpJK6dqWREOZct3KpbeZo/8Ahyj/AOy7+nF/hZGI7xOX/VNfDt2vP4J8s8vhAEBzTXxlssjTtEjweUOIXTsW7UXyOZelnKnmbTIjw+m86Pioarcu5E1LvmnQS546Ap/PJ4ZF93H9SRbOHbteZj4jvE5ECWgZ50HkX4BS+YZ1Qucqd67mp0VPum8kN0oSYprPB4cz7uzryLaw7dLz+DFxDfdPkgyvlE6IyS8Bpfu0XUaucqN67mp0cG6byQgmemnN6aS2q0jCdx7QgdI0vQr+GrtJyKGJIv2rzKzWoZZZmQmXlPT0zaeo0mmO+i4NLg5pJcO51gi5GxZdVRve/TZxNSlrGMZoP4E3wHKilrHObA8uLAC67HN1E2G0KhLTyRJdyF6KdkuypWOdbBjDV9mA7ScXvwB7QA4dOp3SVq0EulHo8U/Rl18WjJpcFIUCRrGojYRqsrxRLZyXzlwuY1lYSyQADsgaXNfxkNF2u36rcmxY89A5FvHmnca8Fe1UtJkveSWTLXD2i5qY7cV3H0AXVZKWZfxLS1UKJfSQh+VWc0Fpiog651GZw0bDyGnXfjNrblcgoFveT0KU9elrR+pucgsuG1YEE5DagDUdglA4Rufvb0jhAhqqRY/ubq/RNS1aSfa7X+ybKiXik87ERbiDidjooyOQXb72rcoFvD1UxK9P8vQhpV0pHSeEd4i80zqhcw/aXmdMzZQqXOviczqt1OXnsTGsIYNTbloJJA7o8uzgWxQRtSPStmZFfI76mjfIg6vlA2+TOTk9dJoRCzR3yQjtWD4u3N4eIXKhmnbE27vQmhgfKtk9S9MAwWKjhEMQsBrc49093C5x4T/0FgSyuldpON6KJsbdFpslGSBAc04hFoyyN8WR7fQ4hdOxbtRfI5l6WcqeZZOZaq7Wpi3Fjx0gtPVb6VmYk3NrjTw12TmlmrLNMIAgKczm5LPhmfVRtJhkOk8gX7G891pbmk677yRuvtUVQjmoxdae5jVtOrXabUyU0GRHh9N50fFT1W5dyIKTfNOglzx0BT+eTwyL7uP6ki2cO3a8zHxHeJyIEtAzzoPIvwCl8wzqhc5U713NToqfdN5IbpQkxTWeDw5n3dnXkW1h26Xn8GLiG+6fJBlfKJ0Rkl4DS/douo1c5Ub13NTo4N03kh8yqwJtbTuhcbHumO26LxsPJrIPESkEyxP0kPk8KSs0VKFxfCpqWQxTMLHDZfY4b2u2OC345GyJdqmBJG6NbOQw1IeCxcy/fqjzbOsVm4lst5mlhu04sfKDBoqyF0Eo1HW1w2scNjhxj/I4VmRSuidpNNKWJsjdFxRuUmS9RROIkbdl+1laDoO3XP0TxH27VvQ1DJUy19xhTU74lz1d5pVOQBAfEBOMjMgp53tmm0oYgQ4bWyPI1jR4WDytu7eKFTWNYitbmvsXqajc5Uc7JPcuUBYptESzhZKGtia+K3Z4r6N9Qe07WE8B4Qd/LcXKSp+k6ztSlSrp/qtu3WhStdSSQuMcrHMeNrXAg+3aONbbXI5LtW5iOa5q2cljo3CO8ReaZ1QuaftLzOkZsoU3nOYXYk9rQSS2MAAEknQGoAbVtUK2gRV8zGrkVZrJ5Gfkvm1mlIkqrxR7dAd8dy8DB7eIbV4nr2tyZmvt/wCnuCgc7N+Sd3EtfDqCKCMRRMDGN2Ae87zxlZD3ueuk5czWYxrEs1MjJXk9BAEBz9lxSdir6lu+UvHJJaT+5dDSu0oWr5fo5+qbozOT+5mXm4xUU9dHpGzZQYnfiton1g30rzWR6cS24Znqjk0JU88i9lgG8EAQHwi+ooDTDJSiEzZ2wNZIx2k1zLsF95a0hp6Qp+0S6Oiq5EPZ49LSRMzdKAmNZimT9LUuD5oWyODdEF19QuTbbvJUrJpGJZq2I3wset3Jcw/9FYf/AA0ft/yvfapvEp47LD4UN1S0zImNjY0NY0BrWjYANgUDnK5bqTIiIlkPVfD6avE8naWoeHzQte4N0QXXvYEm23jKlZPIxLNWxE+GN63clzE/0Vh/8NH7f8r32qbxKeeyw+FDd00DY2NjYNFrWhrQNgaBYD0KBVVy3UmRERLIei+H08aqkjlboSMa9p+i9ocPQV9a5WrdFsfHNRyWVDUOyOw8/wC1i6G29ym7TN4lIuzReFDMwvA6amJdBEyMuFnFotcBeHyvftLc9MiYzZSxsVGSH5ewOBBAIO0HWD0ICO1uQuHym5p2tP8Axl0Y9VpA9istrJm/l65lZ1JC78f+GI3Nth4+g88Rkf8AAr32+bv9jz2GHu9zb4XktRU5BigYHDY4gvcORz7kKGSolftOJWU8bNlDcKEmCAIDxqqSOQaMjGvG57Q4egr61ytW6LY+OajksqHoxgAAAAAFgBqAA2ABfD6eLKKISOlDGiRwAc/RGkQBYDS224l603W0b5HnRS97ZmQvJ6CAIAgCAqbPHhmjNFUgant7G7nNuW+kE+qtfDpLtVnUycRjs5H9Cu1pGaXxkHlGK2mBcflo7NlHCTwP5HAX5bjgXP1UH0n5al1G/Sz/AFWeaaySqsWQgCAIAgCAIAgCAIAgCAIAgCAIAgCAIAgCAIAgCA+PcACSQANZJ1ABAaXDcqaaoqHU0LuyFrC9z29xqLW2DvpHtuDVxqd9O9jNN2RAyoY9+g1bm7UBOEAQBAEAQGnytwUVlLJD9IjSjO57dbeg7DxEqanl+lIjiGeL6rFac+Sxlri1wIc0kOB2gg2IPHddEioqXQ55UVFspsMn8alo5mzRHWNTmnY9vC0/54DZRzRNlbouJIZnRO0kL3yex2GsiEsR4ntPdMducPjwrAmhdE7Rcb0UrZW6TTaKIlCAIAgCAIAgCAIAgCAIAgCAIAgCAIAgCAIDyqalkbS+RzWNG1ziGgcpK+o1XLZD4qoiXUhOO5zqaK7adpnfv1sjH4iLu6BbjV6LD3uzfl+yjLXsbk3P9FbY/lTVVh+WkOhwRs7Vg/D9LlcSVpxU8cWynXiZstRJLtL04EhzO+Gyfd3deNV8R3Sc/ksYdvV5fBcaxTZCAIAgCAIAgKxzpZJk3rYW8Hy7RxfWAcmo9B3rUoan/W7p8GZXU1/8jevyVgtUyjNwjFZqWQSwvLXDbucPFcOEKOSNsjdFyEkcjo1u1S2sl84tPUWZPaCXZrPybj5Lz3PI70lZE9C9mbc09zXgrWPydkvsTUFUS6fUAQBAEAQBAEAQBAEAQBAEAQBAEB+ZJA0XcQANpJsB0lfUS+oKtiM4tl9QQXHZeyuH0YRp/m1N9qsx0cr+FuZVkrImcb8iFYxnTnfcU8bYh4zvlHcttTR7Vejw5iba3KUmIOXYSxCcSxOaodpzSPkPBpG4HINjehXmRtYlmpYovkc9buW5ir2eAgJ1md8Nk+7u68aoYjuk5/Jfw7ery+C41imyEAQBAEAQBAfCEBVGXeb8xl1RSNuza+EbWbywcLfJ4ODVs16Wtv8AZJr7/kyaqit90eru+CuVpGaEBu8Dyrq6SwilOgPq39uzoB7n8JCglpo5NpM+8niqZI9S5dxO8JzrRmwqIXMPjRnTby6JsR6Ss+TDnJsL6l+PEWrtpYluHZXUM9tCojufovPY3eh9iVUfTSs1tLbKmJ2pxumuB1jWFATn1AEAQBAEAQBAEAQHhVVsUQvJIxg3vc1o9pXprXO1Jc8q5G61NFW5dYfFtqGuO6MOk9rRb2qdtHM78fXIgdVwt/Ij1fnXhGqGCR/G8tjHs0j7lZZhrl2lt7ld+IsTZS5GcRzl10mphZCPIbpG3G59/YArTKCJuvMqvr5XasiLV+IzTm80r5D5bi63IDqCtMjazZSxVfI5+0tzGXs8BAEB8QErwDICsqbOc3sMfjSAgkeTHtPTYcaqS1sceSZr5fJbiopJM1yTz+C0slskKehu6PSdIW6LpHHWRcGwA1NFwOPjKyZ6l82S6u41YKZkWaa+8kKrlgIAgCAIAgCAIAgIXlbm/hqiZYbQzHWSB2jz5TRsPlDpBV2nrXR5OzQpVFG2TNuSlT41gVRSO0Z4y3XqdtY7mvGo8m3iWvFMyRLtUyZYXxrZyGuUpEEB8QHvSVksWuKR8fMe5nVIXlzGu2kuemvc3ZWxuKfLTEGbKl552i/rgqFaSFfxJkq5k/I2MOcrEG7XRu50Y/tIUS0EK9/qSpXy+RlMzp1o2xwH8Lx/evK4dF3r/eh6TEZe5D1Gdaq+xh/P+pef42PvU9fyL/CgOdaq+xh/P+pP42PvUfyL+5DyfnTrTsZAPwvP969Jh0Xev96Hn+Ql7kMaTOViB2OjbyRj4kr0lBD5+p5Wvl8jCmy6xF22pcOa2NvtDbqRKOFPx/ZGtZMv5fo1lTj1XJ3dRM7iMj7ei9lIkMbdTU9CNZpF1uX1NcRwqUiPqAIAgCA+IDY4XgdTUn5GF7/KAs31zZo9KifMxm0tiRkMj9lCbYNmqldZ1TKGDxI+2d0vOoHkBVGTEWpsJ6l6PDlXbX0J7gmStJSWMUQ0x9Y7t3+sdnRZUJaiSTaU0I6eOPZQ3SgJggCAIAgCAIAgCAIAgCA86inZI0se1rmnUWuAcDygr6iqi3Q+KiKllIPjebCmlu6BzoHeL3bPVJuOg24leixB7cnZ/soy0DHZtyINi2QFfBciPsrfGiOl+TU72FX462J/G3MoyUUrOF+RGZo3MJa4Frhta4FpHKCrSKipdCqqKmSn5X0+BAEAQBAEAQBAEAQBAfEBkUdFLKbRRvkPkNc/3BeXPa3aWx6axztlLkiw/N9iEv1QjG+Rwb+UXd7FWfWwt435FltFM7hbmSfDs0w2z1B5sTQPzuv1VVfiXhb6lpmHJ+TvQlmF5E0EFi2BrnD6Ul5Dy9tqHQAqclXK/WvpkW2UsTNSEgaANQVcsH1AEAQBAEAQBAEAQBAEAQBAEAQBAEBj1lDFMNGWNkg3Pa1w9BC9Ne5q3atjy5jXJZyXI9W5vsPk19h0Dvjc5v5b29isNrZm8b8yu6jhdwNJVZp4D3ueVvODX+7RVhuJP4tQgdhzOCqaufNNMO4qY3c5jm+4lSpiTeLSJcNdwca2qzaVjNZkgPI6T/8ANSNr414L7fJGtBInFPf4NZUZIVDNrouhz/0KVKpi9/8AepGtI9OKGGzApSbXZfld+le1naeEp3KtjPhyLqXWs6LXvc/9CjWrYnBf71JEo396f3obOnzY1j9fZKcDnSe7sajXEI04L7fJ7TD5F4p7/Bnw5ppj3VTGOaxzveQolxJvBpImGu4u9jYU+aaId8qXnmsaz36SjXEncGkjcObxcbalzZ0DO6bJJzpCOpZROr5l1ZdCZtBCmvM3VHkrQxW0KaK42EsDyPxOuVA6oldrcpM2nibqaht2tAFgLDcFCTH1AEAQBAEAQBAEAQBAEAQBAE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4" name="AutoShape 14" descr="data:image/jpeg;base64,/9j/4AAQSkZJRgABAQAAAQABAAD/2wCEAAkGBxISEhUSExQWFhUWFBgXFRYWFxYVGhcXGRgXFxgYGRYZHSgiGBolHBgXITEhJykrLi8uGB8zODMsNygvLiwBCgoKDg0OGxAQGzIkICYsLC0sLCwsLCwsLCwsNywsNCwsLSwsLCwsLCwsLCwsLCwsLCwsLCwsLCwsLCwsLCwsLP/AABEIALYBFAMBEQACEQEDEQH/xAAcAAEAAgMBAQEAAAAAAAAAAAAABgcEBQgDAQL/xABMEAABAwIBBgYNCQcEAgMAAAABAAIDBBEFBgcSITFRQWFxcoGyEyIyMzRSYnORkqGxwSM1QkNTdIKi0hQXVJOzwtEWRGPhJIMlZNP/xAAaAQEAAwEBAQAAAAAAAAAAAAAAAwQFBgIB/8QAMxEAAQMCAgcHBAIDAQAAAAAAAAECAwQRBSESMTIzQXGBFFFSYZGh0RMiQrEV8CNDweH/2gAMAwEAAhEDEQA/ALxQBAEAQBAEAQBAEAQBAEAQBAEBqsRylo4L9lqI2kbW6Qc71G3PsUrIJH7LVInzxs2nEbrs6NEzVG2WXjDQxvpeQfYrTcPlXXZCs7EIk1XU0NXnZlPeqdjeN7y/2AN96nbhrfycV3Ykv4tNPU5yMQfsexnMjH9+kp20EKcL9SF1fMurLoayfK+vftqpfwkM6oCkSlhT8UI1qpl/IwpMaqnd1UTnllkPvcpEijT8U9EI1mkX8l9TwfWynbI88r3H4r0jGpwPKvcvFT8/tL/Hd6x/ymincNJ3eejMRmGyWQckjx8V8+mzuT0PqSPTivqZUOUVYzuaqcf+15HoJsvKwRLranoeknlTU5fU2VNl7iLP9wXDc9jHe3Rv7VE6jhX8SVKyZOJuaLOrVN75FE8eTpRn03cPYoHYdGupVQmbiL01oikjw7OnSPsJWSRHhNhI0dLe2/Kqz8OkTZVFLLMQjXWioSzC8bpqkXhmY/iDhpDladY6Qqj4ns2ksW2Ssfsrc2CjJAgCAIAgCAIAgCAIAgCAIAgCAIAgPhNtZQEZxjLyhp7jsvZHD6MXb/m7kelWo6OV/C3MrSVcTON+RCsVzqTuuKeJkY8Z95HcoGoD2q9HhzE21uUZMRcuwliI4nlFV1Hfp5HDxdLRb6jbD2K4yCNmy0pvnkftOMWhw2abvUUknMY5w9IGpenSNbtLY8tje7ZS5v6LN9iEn1IYN8j2j2Ak+xV3VsLeN+RYbRTLwsbulzTznvk8bea1z/foqB2JM4NJm4c7i42tPmmgHfKiV3MaxnvDlEuJP4NQmbhzOKqbCDNjQN29lfzpLdUBRLiEy93oSJQQp3+plszeYaPqCeWWb9a8rWz9/sh77FD4fdT3bkJhw/2zfWef7l57ZN4j72SHwnx2QeHH/bN6HSD3OTtk3i/QWjhX8TwkzdYadkLhySy/FxXpK6fv9kPPYoe73UwKjNZRO7l87OIOaR+ZpPtUjcRlTWiKeFw+JdVzU1eaU7YqnkD4/wC5rvgpm4l4m+5C7DfC72I/iGbmvi1hjJR/xvF/Q6xVhldC7WtuZXfQzN1ZkYrKOSF2jLG+N257S09F9qtNc1yXatyq5jmrZyWPJjiCCCQRsI1EchX3WeUW2olWB5wa2nsHP7MzxZdZtxSbb8t+RVJaKJ+pLL5fBbirZGa808yy8m8uKWrswO7FKfq5LC58l2x3v4lmTUkkWetO81IauOTLUvcSdVSyEAQBAEAQBAEAQBAEAQBAY1fXxQMMkr2saOFxAHIN54l6axz1s1Lnlz2tS7lsQDHc6cbbtpI9M/aSXa3lDO6PTorQiw5VzkW3khny4g1MmJcgGK4/WVrtGSR8lzqjbcN4rRt28puVoxwxxJdEt5/+me+aSVbKt/I2WE5v6+ex7GImn6Up0fyC7vSAopK2JnG/IljopX8LcyYYZmphbYzzPefFYAwclzcn2Km/EXLspYuMw5qbS3JTh2SNDBbQp47j6Tx2R3KC+5HQqj6mV+txaZTRM1NN2BbUFATn1AEAQBAEAQBAEAQBAEB5VNMyRpZIxr2na1wDgegr61ytW6KfFajkspDMczZ0st3QEwP3DtmE8bCdXQRyK7FXyNydmnuUpaCN2bcitMoclqqiPyrLsvqlZ2zD0/RPEbLUhqI5dlc+7iZk1O+LaTLvNIpyAnWSGcOWnIiqS6WHYHbZIxy/TbxHXu3KhUULX/czJfYv09a5n2vzT9FvUdUyVjZI3B7HC7XA3BCxnNVq2XWbDXI5Loey+H0IAgCAIAgCAIAgPKpqGRtL5HBjWi5c4gADjJX1Gq5bIfFcjUupXWUudBrbso26R+1eCG/hZtdym3IVpQ4eq5yehnTYgiZR+pD6bCMRxN/ZCHyX+tkOiwDyb6rcTQrjpYadLavJNf8AeZTSKadbrn5rq/vImuC5q4m2dUymQ+JH2jeQu7p3RoqlJiLl2EsXY8Pam2tycYZhEFONGGJkY4dEAE8rtp6VQfI9+bluXmRsZspYzV4PYQBAEAQBAEAQBAEAQBAEAQBAEAQH4lja4FrgC0ixBFwRuIO1fUVUzQ+Kl8lKwy2zdaIdPRg22vg223mP9Po3LUpq6/2yevyZdTRW+6P0+Cs1qGYSfInK19DJY3dA8/KM3eW3yhu4R0EVammSZMtZapqlYlsuovKmnbIxr2ODmuAc1w2EHWCFgqiotlN1FRUuh6r4fQgCAIAgCAIAgIfnByanrv2dkRa1rXPMjnHULhob2o1uPdW6dYVyknbDpK4qVcDptFEP1gGb2jprOe3s8g+lIAWg+THsHTc8aS1sj8kyTyEVFHHmua+ZLQFTLZ9QBAEAQBAEAQBAEAQBAEAQBAEAQBAEAQBAEBV2dDJANDq2Bttd52Dj+sA63p3rVoam/wDjd0+Pgy62m/2N6/JWa1DLLIzS5RlrjRSHtXXdDfgdtczkOtw4wd6zMQgun1E6mnQT/wCtehaqyTVCAIAgCAICvZc6sDXFv7PLqJHdM4DbetFMOeqX0kM9cQYi2splYPnJhqJ44GwyNMjtEElthy2XiSgcxquVUyPcdcx7kaiLmThUS6EAQBAEAQBAEAQBAEAQBAEAQBAEAQBAVnlxlvV0lW+GLsegGsI0mEnW2513WnS0kckek4zaqrfHJotNAc51f/w/yz+pWP4+LzK/8hL5Fx0EpfFG87XMa48pAJWM5LOVDZat0RTSZQ45LG7QhaDZ0bHuIDiXyntGMDnNANtZc42ALdRvqniia5Lu8/biQSyuRbN8vfgfcnccklIbKO6MgY6waQ+J2jJG9oc5pPCHNdYgHULa/k0SNzTy9+PARSq7X5+3DiSCWMOBa4Agggg7CDqIKgRbZoWFS5z1lXg5pKqSD6IOlGd7Ha28ttnKCuip5fqxo71OdqIvpSK30NdSVLonskYbOY4OaeNpuFI5qORUXiRNcrVRUOjsMrWzwxzN7mRjXjpF7LmntVjlavA6Vjkc1HJxMpeT0EAQGrrcehjqIqUm8spNmj6LQ1ztJ24arDf6VK2FzmK/ghE6VrXoziptFESnNFb3x/Pd1iunbsocy/aXmbbIfw+m86PcVDVbl3Impd806BXPHQBAEAQBAEAQBAQTORlTU0T4WwFgD2uLtJulrBaBbXxq/R07JUVXcCjWVD4lTR4kO/eXiG+L+X/2rvYIfP1KXb5fItTJDEZKijhmktpvBLrCw1OcNnIFk1DEZIrU1GrA9Xxo5eJuFCTBAEAQBAEAQBAUfnT+cZOZH1Vu0G5TqYdfvuiERKuFM6TwjvEXmmdULmH7S8zpmbKGlyiwR0jy4M7LE98T5Yu00i6I6raZDXNc2zSCRbRBHCFPDKiJa9lzsvPkQyxqvC6ZXTlzPuTeDyR9jDwWRQ6YgjcWl40z9MsJb2rbtFibgknWk0qOvbNV1r8cxFGqWvkiak+SSKsWCsc8+Hi0FQBru6Jx33Gmz0Wf6VqYa/aZ1MzEWZNf0KwWqZRdeamt06BrSe9SPZr3anj2PCw69lpr95uUL7woncTJUi4EBFsusrm0Mei2zp3jtG8DRs03cW4cJ6bWqWmWZ111IVaqpSFLJrUg2bbDJ6qt/bXuJbG5xe92sve5pbojkBvxCw4VfrZGRxfTTiUaON8kn1F4FxLGNgi8mb/DiSTBrJJPyku06/GVpK2ZOPshVWihVb291PagyIoIZGyxw6L2G7TpyGx5C6xXx9XK9uiq5ckPrKSJjtJqZ81JEqxZCAIAgCAIAgCAqnPT32m5knvatbDdl3QysS1t6lcLTMwvrN183U/Nd13Ln6vfOOgpNy0karFgIAgCAIAgCAICj86fzjJzI+qt2g3KdTDr990QiJVwpnSeEd4i80zqhcw/aXmdMzZQy15PQQBAQ3OzGDh5PiyxkenR+Ku0C/5uilOuT/CvQpRbhhkpyUx408Tmb5C78rR8FTqIdN1/Iu002g23mXosI2zVZTY5HRQOmfrOxjdhe87Gj3niBUsEKyv0UIppUiZpKUfSQ1GJVgBN5JXXc7gY0bTbga0agOQcK3XKyCPyQw2o+ok81L6wrDo6aJkMQsxgsN53k7yTrPKsCR6vcrnG8xiMajUMteD2URVZb4iHvAqXWD3AdrHsBI8Vb7aSGyfb+zCdVzIqppGxyUyvrpayCOSoc5jpAHN0Yxca9Wpt1FUU0TYnKjcySnqZXSI1VyLmWKbJWec7KOrpqmNkExjaYQ4gBhudN4v2wPAAtOhgjkYquS+ZmVs8kb0Rq2yIf/rnEf4l3qx/pV3scPh/ZT7ZN4h/rnEf4l3qx/pTscPh/Y7ZN4h/rnEf4l3qx/pTscPh/Y7ZN4jIpM4eIsNzMJB4r42W9LQD7V5dQwrwsem1syLruWRkZltHXfJub2OcC+he4cBtLD7xtHGsyppHQ5pmhpU9U2XLUpLFULZVOenvtNzJPe1a2G7LuhlYlrb1K4WmZhuqDKythjbFFO5rG6mtDWG2snaW32lQOponrpOTMnbUytTRRcie5rsoKqqlmbPKZA1jS0ENFiXEHuQFn10McbUVqWNChmfIq6S3LGWaaJAMq85McDjFTNEsg1Oee9tO4W1vPJYca0IKBz00n5J7lCeuaxdFma+xX1fllXzG7qmRo3RnsYHF2liem60WUsLdTfXMzn1UrtbvTIw48oKxpuKmcHzr/iV7WGNfxT0PCTSJ+S+pKMAzmVMRAqLTx8JsGyAcRFg7kI6VVloGOT7Ml9i1FXvav35p7lsYVicVTE2aFwcx3Dwg8II4CNyyJI3Mdou1msx7Xt0mmYvB7KPzp/OMnMj6q3aDcp1MOv33RCIlXCmdJ4R3iLzTOqFzD9peZ0zNlDLXk9BAEBCc7s4bQhvC+ZgHQHO/tV7D0vLfuQpV62it5lMLbMQmORmT/wC0wvfY6pS3VxNYfiqNTNoORPIvUsKPYq+ZdixDaKJzg5RftlSdE/IxXZHuPjP6SPQAt6kg+kzPWuswauf6j8tSE7zT4F2GnNS8dvP3PFENnrHtuTRVCvm0n6Cak/ZfoIdFmmutf0TtUC+EBzNVd2/nu95XTt1Icy7aU2+RHh9N50fFQ1W5dyJqXfNOglzx0BT+eTwyL7uP6ki2cO3a8zHxHeJyIEtAzyW4bm7rJ4mTMdDoyNDm6T3g2IuLgMOtU310bHK1b5f3vLjKGRzUclszJdmvr98B4g9/xYvP8hF5+n/p6/j5fIiOI0EkEjopWlj27Wm3KCCNRHGFbY9r26TdRTexzF0XJmfKCsfDIyaM2fG4ObyjgPEdh4ivr2o9qtXiGPVjkcnA6Qo6gSRskb3L2NeORwBHvXMuarVVFOla5HIioVfnp77TcyT3tWrhuy7oZeJa29SuFpmYSrB8gKuphZPG6EMeCRpPcDqJGsBh3b1UkrY43K1b5FuOike1HJbMnObzJGooZJXTGMh7GgaDnO1gk67tCoVlSyZERvAv0lM+JVVx5Z1cpnQRilidaSVt5HDa2PZYbi43HIDvX2gp0eum7Un7PNdOrE0G61/RUC2THJLk9kRV1jRIxrWRnY+QkB3NABJ5dQ41Vmq44lsua+RaipJJEumSeZtcRzXVcbS6N8cthraLscebfUekhRMxCNVsqWJX4fIiXatyDyMLSWuBBBIIIsQRqII4CryLfNChqyJTm6yiNJUtY4/IzEMeOAOOpr+Kx1HiJ3BVayBJGXTWhbo51jfZdSl5rBN0o/On84ycyPqrdoNynUw6/fdEIiVcKZ0nhHeIvNM6oXMP2l5nTM2UMteT0EAQFTZ48T0poqcHvbS9/OfqaOUNaT+Na+HR2ar+8ycRku5GdxXa0jNLvzW0XY8PYSLGVz5D0nRafVa1YVc/SmXyyN2iZowp55npnJxo01G4NNpJj2Jm8Ajt3dDb695C+UcX1JUvqTM+1kv04ltrXIpnA8ONTURQD6x4aSOBu1x6GgnoW1LJoMV3cYsUf1Ho3vOjYYmsaGNFmtAa0DYABYAdC5tVVVup0aJZLIftfD6EBzNVd2/nu95XTt1Icy7Wpt8iPD6bzo+Khqty7kTUu+adBLnjoCn88nhkX3cf1JFs4du15mPiO8TkQJaBnnQeRfgFL5hnVC5yp3ruanRU+6byQ3ShJimc74/85vHTs68i2sO3S8/gxcQ3vT5IOr5ROiMkvAaX7tF/TaucqN67mp0cG6byQr/PT32m5knvatDDdl3Qz8S1t6lcLTMwvrN183U/Nd13Ln6vfOOgpNy0karFg56yxrzPW1Eh2dkcxvNZ2jfYL9K6KmZoRNTy/Zz1S/TlcvmeWTOHCpq4YD3L5Bpc0Xc4eqCvU79CNXHmCP6kiNU6IjYGgNAAAFgBqAA2ADcubVbnRolj9ICnM72GNjqmTNFuzMOlxvYQCfVLPQtnD5FdGrV4f9MbEI9F6OTiQQrQKB0VkxXGekglO10TS7nWs72grm52aEjm+Z0kL9ONHeRUedP5xk5kfVWxQblOpj1++6IREq4UzpPCO8ReaZ1QuYftLzOmZsoZa8noIDFxOvZBE+aQ2YxpcfgBxk2A4yvTGK9yNTieXvRjVcpzvi2IPqJpJ391I4uPEOBo4gLDoXSRsRjUanA5yR6vcrl4n4w+jdPKyFndSPDR0m1+QbehfXvRjVcvA+MYr3I1OJ0fRUzYo2RN1NY1rW8jQAPcuac5XKqqdK1qNREQqHO7iPZKtsIOqGMXHlv7Y/l0FsYfHaPS7/8Ahj4g+8iN7j9Zn6HTq5JTsii1c55sPyh3pXzEX2jRvev6PuHsvIru5C4ljGwEAQHM1V3b+e73ldO3UhzLtam3yI8PpvOj4qGq3LuRNS75p0EueOgKfzyeGRfdx/UkWzh27XmY+I7xORAloGedB5F+AUvmGdULnKneu5qdFT7pvJDdKEmKazweHM+7s68i2sO3S8/gxcQ33T5IMr5ROiMkvAaX7tF1GrnKjeu5qdHBum8kK/z099puZJ72rQw3Zd0M/EtbepXC0zML6zdfN1PzXddy5+r3zjoKTctJGqxYOYi4nWdp1nlOtdScufWPINwSCNhBsfSF8VL6z6i21Ht+2y/aSeu7/K+aDe49abu9fUftsv2knru/ymg3uGm7vX1POWZzu6c51tmkSbelfURE1HlXKutT8L6fC9c2R/8Ajaf/ANvsmkCwK3fu6fpDeotw3r+yt86fzjJzI+qtOg3KdTNr990QiJVwpnSeEd4i80zqhcw/aXmdMzZQy15PQKApnOTlaKp/7PC68Ebrlw2SPGq43tHBvOvctqipvpppO1r7GNWVP1F0G6k9yEK+UCy80WT93OrXjULshvwnY946vS5ZeITZfTTqaeHw/wCxehaSyjVOdsq6nstbUv3zPA5GuLW+wBdHTt0Ymp5HO1DtKVy+ZYmZeACCok4XStb0NZcdcrOxJfuankaOHN+xV8yxVmmiEAQHM1V3b+e73ldO3UhzLtam3yI8PpvOj4qGq3LuRNS75p0EueOgKfzyeGRfdx/UkWzh27XmY+I7xORAloGedB5F+AUvmGdULnKneu5qdFT7pvJDdKEmKazweHM+7s68i2sO3S8/gxcQ33T5IMr5ROiMkvAaX7tF1GrnKjeu5qdHBum8kK/z099puZJ72rQw3Zd0M/EtbepXC0zML6zdfN1PzXddy5+r3zjoKTctJGqxYOa8TpuxTSxeJK9nquI+C6ZjtJqL3oc1I3Rcre5TMyVghkq4I5xeN79FwuW30gQ3WCCO2LV4nc5saq3We6drXSIjtRb/AO7zDfsD/Nm/Wsft0/i9k+DY7FB4fdfkfu8w37A/zZv1p26fxeyfA7FB4fdfkfu8w37A/wA2b9adun8XsnwOxQeH3X5H7vMN+wP82b9adun8XsnwOxQeH3X5N9heHRU0TYYW6Mbb6LbudbScXHW4k7SVXe9z3aTtZYYxrG6LdRTWdP5xk5kfVW1QblOpi1++6IREq4UzpPCO8ReaZ1QuYftLzOmZsoZE0rWNLnENa0XLiQAAOEk7F8RFVbIfVVES6lSZeZfGfSp6UkRbHybDJ5LdzPaeIbdelo9D736+7uMmqrNL7Gau/vK/WiZxvMkcnH104jbcMbYyv8Vu4eUdYHp4FBUTpC2/HgT08CzOtw4l+UdKyJjY42hrGNDWgcAGoLnnOVy3U6BrUalkPZfD6czVT9J73b3uPpJK6dqWREOZct3KpbeZo/8Ahyj/AOy7+nF/hZGI7xOX/VNfDt2vP4J8s8vhAEBzTXxlssjTtEjweUOIXTsW7UXyOZelnKnmbTIjw+m86Pioarcu5E1LvmnQS546Ap/PJ4ZF93H9SRbOHbteZj4jvE5ECWgZ50HkX4BS+YZ1Qucqd67mp0VPum8kN0oSYprPB4cz7uzryLaw7dLz+DFxDfdPkgyvlE6IyS8Bpfu0XUaucqN67mp0cG6byQgmemnN6aS2q0jCdx7QgdI0vQr+GrtJyKGJIv2rzKzWoZZZmQmXlPT0zaeo0mmO+i4NLg5pJcO51gi5GxZdVRve/TZxNSlrGMZoP4E3wHKilrHObA8uLAC67HN1E2G0KhLTyRJdyF6KdkuypWOdbBjDV9mA7ScXvwB7QA4dOp3SVq0EulHo8U/Rl18WjJpcFIUCRrGojYRqsrxRLZyXzlwuY1lYSyQADsgaXNfxkNF2u36rcmxY89A5FvHmnca8Fe1UtJkveSWTLXD2i5qY7cV3H0AXVZKWZfxLS1UKJfSQh+VWc0Fpiog651GZw0bDyGnXfjNrblcgoFveT0KU9elrR+pucgsuG1YEE5DagDUdglA4Rufvb0jhAhqqRY/ubq/RNS1aSfa7X+ybKiXik87ERbiDidjooyOQXb72rcoFvD1UxK9P8vQhpV0pHSeEd4i80zqhcw/aXmdMzZQqXOviczqt1OXnsTGsIYNTbloJJA7o8uzgWxQRtSPStmZFfI76mjfIg6vlA2+TOTk9dJoRCzR3yQjtWD4u3N4eIXKhmnbE27vQmhgfKtk9S9MAwWKjhEMQsBrc49093C5x4T/0FgSyuldpON6KJsbdFpslGSBAc04hFoyyN8WR7fQ4hdOxbtRfI5l6WcqeZZOZaq7Wpi3Fjx0gtPVb6VmYk3NrjTw12TmlmrLNMIAgKczm5LPhmfVRtJhkOk8gX7G891pbmk677yRuvtUVQjmoxdae5jVtOrXabUyU0GRHh9N50fFT1W5dyIKTfNOglzx0BT+eTwyL7uP6ki2cO3a8zHxHeJyIEtAzzoPIvwCl8wzqhc5U713NToqfdN5IbpQkxTWeDw5n3dnXkW1h26Xn8GLiG+6fJBlfKJ0Rkl4DS/douo1c5Ub13NTo4N03kh8yqwJtbTuhcbHumO26LxsPJrIPESkEyxP0kPk8KSs0VKFxfCpqWQxTMLHDZfY4b2u2OC345GyJdqmBJG6NbOQw1IeCxcy/fqjzbOsVm4lst5mlhu04sfKDBoqyF0Eo1HW1w2scNjhxj/I4VmRSuidpNNKWJsjdFxRuUmS9RROIkbdl+1laDoO3XP0TxH27VvQ1DJUy19xhTU74lz1d5pVOQBAfEBOMjMgp53tmm0oYgQ4bWyPI1jR4WDytu7eKFTWNYitbmvsXqajc5Uc7JPcuUBYptESzhZKGtia+K3Z4r6N9Qe07WE8B4Qd/LcXKSp+k6ztSlSrp/qtu3WhStdSSQuMcrHMeNrXAg+3aONbbXI5LtW5iOa5q2cljo3CO8ReaZ1QuaftLzOkZsoU3nOYXYk9rQSS2MAAEknQGoAbVtUK2gRV8zGrkVZrJ5Gfkvm1mlIkqrxR7dAd8dy8DB7eIbV4nr2tyZmvt/wCnuCgc7N+Sd3EtfDqCKCMRRMDGN2Ae87zxlZD3ueuk5czWYxrEs1MjJXk9BAEBz9lxSdir6lu+UvHJJaT+5dDSu0oWr5fo5+qbozOT+5mXm4xUU9dHpGzZQYnfiton1g30rzWR6cS24Znqjk0JU88i9lgG8EAQHwi+ooDTDJSiEzZ2wNZIx2k1zLsF95a0hp6Qp+0S6Oiq5EPZ49LSRMzdKAmNZimT9LUuD5oWyODdEF19QuTbbvJUrJpGJZq2I3wset3Jcw/9FYf/AA0ft/yvfapvEp47LD4UN1S0zImNjY0NY0BrWjYANgUDnK5bqTIiIlkPVfD6avE8naWoeHzQte4N0QXXvYEm23jKlZPIxLNWxE+GN63clzE/0Vh/8NH7f8r32qbxKeeyw+FDd00DY2NjYNFrWhrQNgaBYD0KBVVy3UmRERLIei+H08aqkjlboSMa9p+i9ocPQV9a5WrdFsfHNRyWVDUOyOw8/wC1i6G29ym7TN4lIuzReFDMwvA6amJdBEyMuFnFotcBeHyvftLc9MiYzZSxsVGSH5ewOBBAIO0HWD0ICO1uQuHym5p2tP8Axl0Y9VpA9istrJm/l65lZ1JC78f+GI3Nth4+g88Rkf8AAr32+bv9jz2GHu9zb4XktRU5BigYHDY4gvcORz7kKGSolftOJWU8bNlDcKEmCAIDxqqSOQaMjGvG57Q4egr61ytW6LY+OajksqHoxgAAAAAFgBqAA2ABfD6eLKKISOlDGiRwAc/RGkQBYDS224l603W0b5HnRS97ZmQvJ6CAIAgCAqbPHhmjNFUgant7G7nNuW+kE+qtfDpLtVnUycRjs5H9Cu1pGaXxkHlGK2mBcflo7NlHCTwP5HAX5bjgXP1UH0n5al1G/Sz/AFWeaaySqsWQgCAIAgCAIAgCAIAgCAIAgCAIAgCAIAgCAIAgCA+PcACSQANZJ1ABAaXDcqaaoqHU0LuyFrC9z29xqLW2DvpHtuDVxqd9O9jNN2RAyoY9+g1bm7UBOEAQBAEAQGnytwUVlLJD9IjSjO57dbeg7DxEqanl+lIjiGeL6rFac+Sxlri1wIc0kOB2gg2IPHddEioqXQ55UVFspsMn8alo5mzRHWNTmnY9vC0/54DZRzRNlbouJIZnRO0kL3yex2GsiEsR4ntPdMducPjwrAmhdE7Rcb0UrZW6TTaKIlCAIAgCAIAgCAIAgCAIAgCAIAgCAIAgCAIDyqalkbS+RzWNG1ziGgcpK+o1XLZD4qoiXUhOO5zqaK7adpnfv1sjH4iLu6BbjV6LD3uzfl+yjLXsbk3P9FbY/lTVVh+WkOhwRs7Vg/D9LlcSVpxU8cWynXiZstRJLtL04EhzO+Gyfd3deNV8R3Sc/ksYdvV5fBcaxTZCAIAgCAIAgKxzpZJk3rYW8Hy7RxfWAcmo9B3rUoan/W7p8GZXU1/8jevyVgtUyjNwjFZqWQSwvLXDbucPFcOEKOSNsjdFyEkcjo1u1S2sl84tPUWZPaCXZrPybj5Lz3PI70lZE9C9mbc09zXgrWPydkvsTUFUS6fUAQBAEAQBAEAQBAEAQBAEAQBAEB+ZJA0XcQANpJsB0lfUS+oKtiM4tl9QQXHZeyuH0YRp/m1N9qsx0cr+FuZVkrImcb8iFYxnTnfcU8bYh4zvlHcttTR7Vejw5iba3KUmIOXYSxCcSxOaodpzSPkPBpG4HINjehXmRtYlmpYovkc9buW5ir2eAgJ1md8Nk+7u68aoYjuk5/Jfw7ery+C41imyEAQBAEAQBAfCEBVGXeb8xl1RSNuza+EbWbywcLfJ4ODVs16Wtv8AZJr7/kyaqit90eru+CuVpGaEBu8Dyrq6SwilOgPq39uzoB7n8JCglpo5NpM+8niqZI9S5dxO8JzrRmwqIXMPjRnTby6JsR6Ss+TDnJsL6l+PEWrtpYluHZXUM9tCojufovPY3eh9iVUfTSs1tLbKmJ2pxumuB1jWFATn1AEAQBAEAQBAEAQHhVVsUQvJIxg3vc1o9pXprXO1Jc8q5G61NFW5dYfFtqGuO6MOk9rRb2qdtHM78fXIgdVwt/Ij1fnXhGqGCR/G8tjHs0j7lZZhrl2lt7ld+IsTZS5GcRzl10mphZCPIbpG3G59/YArTKCJuvMqvr5XasiLV+IzTm80r5D5bi63IDqCtMjazZSxVfI5+0tzGXs8BAEB8QErwDICsqbOc3sMfjSAgkeTHtPTYcaqS1sceSZr5fJbiopJM1yTz+C0slskKehu6PSdIW6LpHHWRcGwA1NFwOPjKyZ6l82S6u41YKZkWaa+8kKrlgIAgCAIAgCAIAgIXlbm/hqiZYbQzHWSB2jz5TRsPlDpBV2nrXR5OzQpVFG2TNuSlT41gVRSO0Z4y3XqdtY7mvGo8m3iWvFMyRLtUyZYXxrZyGuUpEEB8QHvSVksWuKR8fMe5nVIXlzGu2kuemvc3ZWxuKfLTEGbKl552i/rgqFaSFfxJkq5k/I2MOcrEG7XRu50Y/tIUS0EK9/qSpXy+RlMzp1o2xwH8Lx/evK4dF3r/eh6TEZe5D1Gdaq+xh/P+pef42PvU9fyL/CgOdaq+xh/P+pP42PvUfyL+5DyfnTrTsZAPwvP969Jh0Xev96Hn+Ql7kMaTOViB2OjbyRj4kr0lBD5+p5Wvl8jCmy6xF22pcOa2NvtDbqRKOFPx/ZGtZMv5fo1lTj1XJ3dRM7iMj7ei9lIkMbdTU9CNZpF1uX1NcRwqUiPqAIAgCA+IDY4XgdTUn5GF7/KAs31zZo9KifMxm0tiRkMj9lCbYNmqldZ1TKGDxI+2d0vOoHkBVGTEWpsJ6l6PDlXbX0J7gmStJSWMUQ0x9Y7t3+sdnRZUJaiSTaU0I6eOPZQ3SgJggCAIAgCAIAgCAIAgCA86inZI0se1rmnUWuAcDygr6iqi3Q+KiKllIPjebCmlu6BzoHeL3bPVJuOg24leixB7cnZ/soy0DHZtyINi2QFfBciPsrfGiOl+TU72FX462J/G3MoyUUrOF+RGZo3MJa4Frhta4FpHKCrSKipdCqqKmSn5X0+BAEAQBAEAQBAEAQBAfEBkUdFLKbRRvkPkNc/3BeXPa3aWx6axztlLkiw/N9iEv1QjG+Rwb+UXd7FWfWwt435FltFM7hbmSfDs0w2z1B5sTQPzuv1VVfiXhb6lpmHJ+TvQlmF5E0EFi2BrnD6Ul5Dy9tqHQAqclXK/WvpkW2UsTNSEgaANQVcsH1AEAQBAEAQBAEAQBAEAQBAEAQBAEBj1lDFMNGWNkg3Pa1w9BC9Ne5q3atjy5jXJZyXI9W5vsPk19h0Dvjc5v5b29isNrZm8b8yu6jhdwNJVZp4D3ueVvODX+7RVhuJP4tQgdhzOCqaufNNMO4qY3c5jm+4lSpiTeLSJcNdwca2qzaVjNZkgPI6T/8ANSNr414L7fJGtBInFPf4NZUZIVDNrouhz/0KVKpi9/8AepGtI9OKGGzApSbXZfld+le1naeEp3KtjPhyLqXWs6LXvc/9CjWrYnBf71JEo396f3obOnzY1j9fZKcDnSe7sajXEI04L7fJ7TD5F4p7/Bnw5ppj3VTGOaxzveQolxJvBpImGu4u9jYU+aaId8qXnmsaz36SjXEncGkjcObxcbalzZ0DO6bJJzpCOpZROr5l1ZdCZtBCmvM3VHkrQxW0KaK42EsDyPxOuVA6oldrcpM2nibqaht2tAFgLDcFCTH1AEAQBAEAQBAEAQBAEAQBAEB//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8" name="Picture 18" descr="File:Intel-logo.svg"/>
          <p:cNvPicPr>
            <a:picLocks noChangeAspect="1" noChangeArrowheads="1"/>
          </p:cNvPicPr>
          <p:nvPr/>
        </p:nvPicPr>
        <p:blipFill>
          <a:blip r:embed="rId4" cstate="print"/>
          <a:srcRect/>
          <a:stretch>
            <a:fillRect/>
          </a:stretch>
        </p:blipFill>
        <p:spPr bwMode="auto">
          <a:xfrm>
            <a:off x="8988608" y="1394012"/>
            <a:ext cx="2032000" cy="1009065"/>
          </a:xfrm>
          <a:prstGeom prst="rect">
            <a:avLst/>
          </a:prstGeom>
          <a:noFill/>
        </p:spPr>
      </p:pic>
      <p:pic>
        <p:nvPicPr>
          <p:cNvPr id="25620" name="Picture 20" descr="http://www.tatachemicals.com/images/logo.jpg"/>
          <p:cNvPicPr>
            <a:picLocks noChangeAspect="1" noChangeArrowheads="1"/>
          </p:cNvPicPr>
          <p:nvPr/>
        </p:nvPicPr>
        <p:blipFill>
          <a:blip r:embed="rId5" cstate="print"/>
          <a:srcRect/>
          <a:stretch>
            <a:fillRect/>
          </a:stretch>
        </p:blipFill>
        <p:spPr bwMode="auto">
          <a:xfrm>
            <a:off x="406400" y="2514601"/>
            <a:ext cx="2438400" cy="832105"/>
          </a:xfrm>
          <a:prstGeom prst="rect">
            <a:avLst/>
          </a:prstGeom>
          <a:noFill/>
        </p:spPr>
      </p:pic>
      <p:pic>
        <p:nvPicPr>
          <p:cNvPr id="25622" name="Picture 22" descr="http://www.maximintegrated.com/maxkit/images/maxim-logo-202.gif"/>
          <p:cNvPicPr>
            <a:picLocks noChangeAspect="1" noChangeArrowheads="1"/>
          </p:cNvPicPr>
          <p:nvPr/>
        </p:nvPicPr>
        <p:blipFill>
          <a:blip r:embed="rId6" cstate="print"/>
          <a:srcRect/>
          <a:stretch>
            <a:fillRect/>
          </a:stretch>
        </p:blipFill>
        <p:spPr bwMode="auto">
          <a:xfrm>
            <a:off x="2411506" y="3711388"/>
            <a:ext cx="2184400" cy="466726"/>
          </a:xfrm>
          <a:prstGeom prst="rect">
            <a:avLst/>
          </a:prstGeom>
          <a:noFill/>
        </p:spPr>
      </p:pic>
      <p:pic>
        <p:nvPicPr>
          <p:cNvPr id="16" name="Picture 2"/>
          <p:cNvPicPr>
            <a:picLocks noChangeAspect="1" noChangeArrowheads="1"/>
          </p:cNvPicPr>
          <p:nvPr/>
        </p:nvPicPr>
        <p:blipFill>
          <a:blip r:embed="rId7" cstate="print"/>
          <a:srcRect l="9375" t="15625" r="29688" b="63542"/>
          <a:stretch>
            <a:fillRect/>
          </a:stretch>
        </p:blipFill>
        <p:spPr bwMode="auto">
          <a:xfrm>
            <a:off x="736601" y="5132294"/>
            <a:ext cx="3556000" cy="683846"/>
          </a:xfrm>
          <a:prstGeom prst="rect">
            <a:avLst/>
          </a:prstGeom>
          <a:noFill/>
          <a:ln w="9525">
            <a:noFill/>
            <a:miter lim="800000"/>
            <a:headEnd/>
            <a:tailEnd/>
          </a:ln>
        </p:spPr>
      </p:pic>
      <p:pic>
        <p:nvPicPr>
          <p:cNvPr id="25624" name="Picture 24" descr="http://www.ael-india.com/images/logo.png"/>
          <p:cNvPicPr>
            <a:picLocks noChangeAspect="1" noChangeArrowheads="1"/>
          </p:cNvPicPr>
          <p:nvPr/>
        </p:nvPicPr>
        <p:blipFill>
          <a:blip r:embed="rId8" cstate="print"/>
          <a:srcRect/>
          <a:stretch>
            <a:fillRect/>
          </a:stretch>
        </p:blipFill>
        <p:spPr bwMode="auto">
          <a:xfrm>
            <a:off x="508000" y="3581401"/>
            <a:ext cx="1422400" cy="816428"/>
          </a:xfrm>
          <a:prstGeom prst="rect">
            <a:avLst/>
          </a:prstGeom>
          <a:noFill/>
        </p:spPr>
      </p:pic>
      <p:pic>
        <p:nvPicPr>
          <p:cNvPr id="25626" name="Picture 26" descr="http://www.nano-xpert.com/uploads/1/5/3/6/15369490/1354805585.png"/>
          <p:cNvPicPr>
            <a:picLocks noChangeAspect="1" noChangeArrowheads="1"/>
          </p:cNvPicPr>
          <p:nvPr/>
        </p:nvPicPr>
        <p:blipFill>
          <a:blip r:embed="rId9" cstate="print"/>
          <a:srcRect/>
          <a:stretch>
            <a:fillRect/>
          </a:stretch>
        </p:blipFill>
        <p:spPr bwMode="auto">
          <a:xfrm>
            <a:off x="5378824" y="3705803"/>
            <a:ext cx="2336800" cy="808193"/>
          </a:xfrm>
          <a:prstGeom prst="rect">
            <a:avLst/>
          </a:prstGeom>
          <a:noFill/>
        </p:spPr>
      </p:pic>
      <p:pic>
        <p:nvPicPr>
          <p:cNvPr id="23" name="Picture 7"/>
          <p:cNvPicPr>
            <a:picLocks noChangeAspect="1" noChangeArrowheads="1"/>
          </p:cNvPicPr>
          <p:nvPr/>
        </p:nvPicPr>
        <p:blipFill>
          <a:blip r:embed="rId10" cstate="print"/>
          <a:srcRect l="3125" t="12500" r="60938" b="77083"/>
          <a:stretch>
            <a:fillRect/>
          </a:stretch>
        </p:blipFill>
        <p:spPr bwMode="auto">
          <a:xfrm>
            <a:off x="8331200" y="5434462"/>
            <a:ext cx="3352800" cy="546652"/>
          </a:xfrm>
          <a:prstGeom prst="rect">
            <a:avLst/>
          </a:prstGeom>
          <a:noFill/>
          <a:ln w="9525">
            <a:noFill/>
            <a:miter lim="800000"/>
            <a:headEnd/>
            <a:tailEnd/>
          </a:ln>
        </p:spPr>
      </p:pic>
      <p:sp>
        <p:nvSpPr>
          <p:cNvPr id="25640" name="AutoShape 40" descr="data:image/jpeg;base64,/9j/4AAQSkZJRgABAQAAAQABAAD/2wCEAAkGBxISERUUEBMWFBUWFxYUFxUYFxoYFhcWFxQXFhgSFxcYHiggGBwlGx0YITEiJSksLi4uHB8zODMsNygtLisBCgoKDg0OGxAQGywkICQtLCwsLC8sNCwsLCwsLywsLCwsLCwsLCwsLCwsLCwsLCwsLCwsLCwsLCwsLCwsLCwsLP/AABEIAJQA+AMBEQACEQEDEQH/xAAcAAEAAgMBAQEAAAAAAAAAAAAABAYCBQcDAQj/xABFEAABAwIDAgoGCQIEBwEAAAABAAIDBBEFEiEGMQcTIkFRYXGBkbEVM0JSk8EUIzI0VXJzobJi0VOCksIkNUNjo7PwF//EABsBAQACAwEBAAAAAAAAAAAAAAADBQIEBgEH/8QAOREAAgEDAAcFBwMEAgMBAAAAAAECAwQRBRIhMUFRcRMzNIGxBiIyUmGRwUOh0RQjJELh8BZiYxX/2gAMAwEAAhEDEQA/AO4oAgCAIAgCAIAgCAIAgCA+XQEWfEI26XuegalV9fSdtReq5ZfJbWTQt5y4GUUrnezlHWdfAKWjWq1dupqr6vb9kYyhGPHJILgN5W05JLLI0s7jwfXRje8eK1J39tDZKovuSqjUe5GLcQiO54WMdJWsnhVF9w6FRcCQ14O43W5GcZLMXkjaa3mSyPAgCAIAgCAIAgCAIAgCAIAgCAIAgCAIAgCAIAgI9ZWNjbd3cOcrTvL6law16j6LiySlSlUeEaGSqlndlboOgbu8rkKl7d6RqdnDYuS/LLONKnQjrM29Dh7Ihc6u53H5LpbDRdGzjl7ZcX/HI0K1xKq8cORFrsYA0j1/q5u5V9/p+MG4W6y+fAno2edsyNDRSzcp5IHXz9gWjQ0feX/v15NR+v4RLOvSo7IrabODCo282Y9avrfQtpR/11nzZqTuqkuOCY2MDcAO5WcacIfCkjXcm+J9DVlhHmTJegIAgCAIAgCAIAgCAIAgCAIAgCAIAgCAIAgCAxe6wv0arGUlFNvgEsvCKnW1BkeT3AdS+c393O6rub6LoXlKmqcMFhwykEbB7x1P9l2ui7GNrRS/2e1sqris6kvoazGK8uJY37I3npPQqDTelHOToU37q3vm/wCDctbdRWu95ng+HA8t409kfNTaE0VGSVequi/JjdXDXuRJGMY3FTlrDd8r9I4Wavf2DmHWdF086ihs3vkQW9rOtmW6K3ye5GuwzE5amVzM4Zk+2IhnDD7jpnckv6WtBtzrPsquNabx9OJ5OVCGyC1nze77f8lghgy+049puijgglLJ7LIxMQ8Xt0IDJAEAQBAEAQBAEAQBAEAQBAEAQBAEAQBAEB41U4Y3MeztJWvc3EaFPXl/1mdODm8I8cTd9S49XmtbScmrOo1yJLdZqpFeoI80jB1/sFxGjKXaXVOP19C1ry1abf0LDiU+SMnn3DtK7jSdz/T20prfuXmVNvT16iRW6ePM9o6TZcFa0XWrxp82i4qS1YNm22nxplFTOlIuRZrG+846AL6PKSpQ2eRW2VrK7rqC47W/ocg2px6Wli+3euq2iSWT2oIXfYiZ7pcPALc0baqX96fkT6UuU5f09LZCOzq+LLdwVYrSwxQ0scr3yVAfPkLmvEWUcoFzQMpJvoblbF3GUm5tbFsKpbNh0taJkazaHG4aKB01Q7K1u4c7nHcxo5yVnTpynLVQObbGcIslXVyMlaGuOaSADS7GjlU7ul2W7gekFT3dp2cNeG9bySjJSepLc/2OrU07ZGNe03a4BwPUVqRaayjGcXGTi+Bo67FjDXxRuP1c7CB1SNOhHaNPBYuWJYNGddwuIwe6S/csIWZuH1AEAQBAEAQBAEAQBAEAQBAEAQBACgK/jVReRrRubbxXH6cu3O5hRW6LWepZ2lPEHLmbLFfUu7FeaW8FPoalt3yNNg3rm9/kuV0D42PR+hYXfdMnbRP0aOslW/tLUapwhzefsa1itrZr8IH1ze/yVLoRZvYefobd13TK5wlz8bW0lN7OZriOtz7eQPiuzuXmaibehoaltVrccNfscp26qjLiNU7/ALpYPyxgMaPBq6qhHVpxRy7eXk89jcX+h10E9wGtdZ5I0yO5Lt3Vr3L2rDXg4hH6edUt4vjG8tuXOMuuYWuLdqo8bcGZ+ads9qp8RnzSaMaSIohuaN2vS8857ldUaKpx2GGTXYFUuhq4HjRzJWb9COUGkEc3OFJOKlFoH6S2Wl5M0fNFPIwdTSc4HdmXNUdia5NlherbCfzRT/BUuFKoLKinI0LQXeDglXejltKT1asGuB0KjqQ9oI3lrXf6m3ClRdQkmiQvTIIAgCAIAgCAIAgCAIAgCAIAgCAxkdYE9AusZyUYuT4HqWXgqBfmfc87r/uvmnaOrca74vP7l6o6sMfQseK+pd2BdzpfwU+hU23fI02Deub3+S5XQPjY9H6Fhd90yXtFvZ3/ACVl7Tfp+ZBYcSJgvrm9h8lW6C8bHo/Qnu+6ZSOEuo4vE4n+42N3g8rrq7xUz0LbQ0NeylHm36HPtvqPi8Qnt9mRwnYeYslaHgg9pI7iuqtpqdKMjj5wcJOL4GkjpnOY94HJZlzG40zkhum86qbO3BidN2N4TmU2HugnaXyxNLYeh7SdGk82Xd2BaVa0c6ilHzMsnMDMc+caOzZ9OY3zadhW7hbjE2Wz9M+prYWk3c+VrnE9Ts73HuBKwqSUINvcj1LLwjv+wUvGNqZuaSpkLT0tbZoPgAuZt3nWfNlvpSHZyp0/liv5KZwn1Oesyj2GNb3nUjyXtTbLBxGlZ61ZLki54RV5ayOE+1Rxn/My3yJ8FIn72PoWlKeKyjziv2LWpDfCAIAgCAIAgCAIAgCAIAgCAIAgIuJutE/sWhpOTjaVGuTJqCzURVmbx2jzXzyj3keq9S6luZZcV9S7sC77S/gp9Cntu+RpsG9c3v8AJcroHxsej9Cwu+6ZL2i3s7/krL2m/T8yCw4kTBfXN7D5Kt0D42PR+hPed0/IoPC19+H6TfNy6247xlzoHwvm/wAFelpxXU7ILhtTCCICTYSxk3NOSdA4alvgt/Rt6qb7Oe58TR03o2Ws7imuq/JSZ4XscWSNcxwNi1wsQR0grok09205gwXoMoYnPcGsaXOJsGtBJJ6ABvXjaSywXnC8MNCwt31844rIDm+jxvtdpI04xwsD0BUWkr1S/tU/Nl/ojRzb/qKyxBZa+p2rAKFtFRMY424tl3nrtdxUFOOpDBWX9121adV7vwjkbnurK6/PLKO4F2n7KLezis9vcZ5st760enWAbmgQ/wDjKyz75Zuov69JdDo6nLoIAgCAIAgCAIAgCAIAgCAIAgCAjYk28T/yn9tVo6Sjm0qL/wBWS0HipHqVWPeO0ea+d0e8j1XqXctzLLivqXdgXfaX8FPoU9t3yNNg3rm9/kuV0D42PR+hYXfdMl7Rb2d/yVl7Tfp+ZBYcSJgvrm9h8lW6B8bHo/QnvO6fkUHha+/D9Jvm5dbcd4XOgfCvq/wUtQl0bX0zxjQyshjqmjQF92ytHQ2VhDvG62qN5WpfC9nIqbnQtvXeV7r+n8HnxOFW+6T36BUadly263FpiryRW/8Ajn/0/YkRY0IhkoKeOmzcnMwF87r83GPu7wWpWva1XY35G/baEtqL1p+9jnuL5wfbGOjcKqrB4w3LGHUtv7bv6vJKFH/eRW6W0mprsKPw8Xz+i+hnwlbRAM+ixO5TrcaRzN3hnafLtU9SXA4bSd2lHso73vNJwb0IMz6h/wBiBhN/6iNPAX/ZY01tyaui6WZuo90UQtm6kzYoyQ6l8rn9xufJYx2yI7afaXal9WdpWydOEAQBAEAQBAEAQBAEAQBAEAQBAYyNuCOkWWFSOvBx5po9i8NMp+WzrdBt+6+aKGpXUXwf5L7OY5+hZMV9S7sC7rS/gp9Cotu+RpsG9c3v8lyugfGx6P0LC77pkvaLezv+Ssvab9PzILDiRMF9c3sPkq3QPjY9H6E953TKDwtffh+k3zcutuO8LnQPhX1f4KWoS6JWH4dNO7LBG6Rw1IaL2HSV6k28Iiq16dJa1SSSLVhPBtWS2M2WBvWQ53+lpt4lTRt5vfsKuvpy3p/B737I6Bs7sXS0dnNbxkn+I/U/5Rub3LahQjHac9d6Ur3OxvC5I1m2O2zYc0NMQ6Xc5+9rOodLvJezqY3HM3ukFS9ynv8AQ5e4ue65u5zj2kuJ/uosnP5c5bd7L9jY+gYYynGks+r+oHV3yb4qR+7HBc1/8W1VNb5b/wAmp4M6bPXB1tI2Pf42aP5fssaa941tFxzXzyR2BbB0oQBAEAQBAEAQBAEAQBAEAQBAEAKAruL02WUOG5xHiuL0zadldxqrdJr75LS1qa1Nx4o2mK+pd2BdBpfwU+hp23fI02Deub3+S5XQPjY9H6Fhd90yXtFvZ3/JWXtN+n5kFhxImC+ub2HyVboHxsejJ7vumUThdbatYemJv8nLrbnvPIt9AP8Axn1/gpChL06FwN+vn/Iz+RWza/G+hzvtD3cOrOrLeOVKFt9tfxd6emdy90jx7I9wdfkopz4Ip9IX2p/bpvbxZzIlQlBkunB3gYe81U2kUVy2+4uHtdjfNSQjxLXRtvl9rLcjR7V4yaupc/2ByYx0NHP371jKWWal5cOtUb4cC+cF2FcXA6Zw1lOn5G3t4m6lprZkuNFUNSm5ve/Qu6kLUIAgCAIAgCAIAgCAIAgCAIAgCAIDxqacPbZ3/wAelQXFvCvDUmZwm4PKI+LD6l3YtPS/gp9CW275Gmwb1ze/yXKaB8bHo/QsLvumS9ot7O/5Ky9pv0/MgsOJDwc/XN7/ACVZoN/5sfM2LvumUfhe++R/oj+Tl19z3nkW2gPDy6/wUZQF6dC4G/Xz/kb/ACK2LX430Od9oe6h1Lztnjn0SmLh6x3IjH9R9ruGq3Zywjir247Gk3x3I4nI8uJLjck3JO8k7ytY5SUm3lmx2ewZ9XO2Jm7e93M1vOf7L1LLwT21vKtNRXmy2bc4zHBEKGl0DQBIRzD3L9JOpUk5Y91Flf3EacFQp+ZV9mMFdVziNv2Rynu6G/3O4LCMcvBX2ls69RLhxO4U0DY2NYwWa0BoA5gBZbJ1cYqKSW49UMggCAIAgCAIAgCAIAgCAIAgCAIAgCAj18JfG5o3kLTv6Eq9vKnHe0S0ZqE1JmiwphbOARYi/kuR0PSnS0goTWGs+hY3MlKi2iTtFvZ3/Jb3tN+n5kVhxIeD+ub3+Sq9B+Nj5mxd90yj8L33yP8ARH8nLsLnvPIttAeHl1/goygL06FwN+vn/I3+RWxa/G+hzvtD3UOrMeFKuL6psd+TGwaf1O1P7WWxUe3B8z0tVbqqHL8lUoaN80jY425nuNgPn1BYYK2nTlUkox3l+rquPCabiICHVTxd7/dv7R+QUjeosIuqlSFlT7OG2bKVhOGTVk2WMFzibuedwudXuKjSbZU0qNSvPC472dl2cwOOkiEcep3vfzud09nUtiMcHUW9vGhDVibZZGwEAQBAEAQBAEAQBAEAQBAEAQBAEAQBAEB4Ppml4fbUX1/utedrTlVjWx7y/wC7TNVJKLjwNVtEPs965z2li2oPGxZN2we8hYQfrm9/kqnQnjYefobV13TKRwvffI/0R/Jy7G47zyLTQHh5df4KMoC+OhcDnrp/yN/kVsWvxvoc77Q91DqR9vaKR+JOaxpc6QRloHPyQ35FTzXvYPmGkKUpXTjHe8EwVMWFxlkdpa14s5w1bFf2R19XOvdkOpNrQs46sds3+xHwXYuqqn8bUkxtccznO9Y7sHN3ooN7zCho+rWlrVdi/c6bhGExU0YZCwNHOecnpJ5ypkki9pUYUo6sETl6ShAEAQBAEAQBAEAQBAEAQBAEAQBAEAQBAEAQGJbfevHFNYYTwRxQRhwcG2I6FpLR1vGqqsIpNcthN283HVb2FK4Q9j6irlbLTlhysyFjiWk6k3BsRzrOvRlKWsi40TpKlbQdOonteclQ/wDzrEP8OP4g/soOwqci4/8A27Pm/t/yW/g32ZqaSWV1Q1oD2tAs7NqCT0Ke3pyjJtlPpe/o3MIqk3sfIt2JYXxhzMdxbyMhla0GTJvyNcfs9q2msnN1KWvtTw+fE8MK2Zpqc5mRgv55H8p9+m53dy8jBIxpWlKntitvPibeyyNg+oAgPiA+oAgCAIAgCAIAgCAIAgCAIAgCAq23+1D8PhZJHG2Qvfks4kAaE30WzbUFWk03gxk8Ghotq8XlgFTFRwviILgA85yBv07lPK3oRlqOTz0GXjce+EcIUlXG5tNTj6Wyx4l7rNc29nOa7q6CsZ2iptOT93mFLJI9NY1+HxfFWPZW/wA7+wy+Q9NY1+HxfFTsrf539hl8h6axr8Pi+KnZW/zv7DL5D01jX4fF8VOyt/nf2GXyHprGvw+L4qdlb/O/sMvkPTWNfh8XxU7K3+d/YZfIemsa/D4vir3srf539hlj01jX4fF8VOyt/nf2GXyHprGvw+L4q87K3+d/YZfIemsa/D4vip2Vv87+wy+Q9NY1+HxfFTsrf539hl8h6axr8Pi+KnZW/wA7+wy+RpcU2hrxiFFHITAZAOMgaQ5l8xsL899FNCjSdKbW3HE8y84Ny/Fsc1tQwc9vrVD2dv8AM/se5ZdYHOLW5hZ1hccwNtR4rTeM7DI9EAQBAEAQBAEAQBAEAQBAEBzfhu+6w/q/7SrDR3ePoYT3EjYbaWkpsLhE08bS1pu3NyvtE2y77rG5oVJ1nqo9i0kVPYRrpcRnromEQxiaS+4G4cWx9vP1LZucRoqk3t2GKW3JY9kNp8TxESOhNNE1hAs9r3HUXA0Kgr0KNHCeWZJ5N5ikuKxQB7XUpcwSOlNnhuUatyjpte6ggqDljae7TV7DbRYlX5ZSKcQCTJILOElrA8nW3OFLc0aVL3duTyLyRKXarEaqvmpad0EfFl9i9jjcNNrGx3rOVClTpqcsvJ5lt4Jmym2NS+vfQ1rGB7Q7lsva7Bc3vzEc6wrW0FSVSDPU9uGejdrKmtq30+GiNrIvt1EoLhfdZrBa+txv61j2EKcFKrvfAZzuM8P2vmhrhRYixge63FTx3DH3FwC06i+o7QkreMqfaU31QztwzW7ZbQ4pQOYS+ncyWRzWAMdcC+ma56LKShRo1U8J7EG2jeV+KVtHh89RVGKWRgaYwwFrbOLW8q/WbqCMKdSqoRyket4RC2ZxPFa2nbOySlYHFwDXRvJ0Nr6OWdaFGnLV2ni2kva3aySjbDCxjZqyYABo0YDuL7b7X3BY0LdVG5PZFBvBk1uLwtbK98VTqOMgazI4A7+LeTYkddrp/YlsWV9T3aVnbQ3xyh0t6vT/ADHRbNv4eZi/iN3wjbTVFHJTNgLQJXEOzNvpmaNOjeoLWjCopa3A9bwXhm4LTMjJAEAQBAEAQBAEAQBAEAQBAc34bvusP6v+0qw0d8b6GE9x68G+zlHNQQyy08b3nNdzm3Js4jW6xu6tSNVpM9ik0XLEIGR0srY2tY0Rvs1oAA5J3ALUg25rL4nr3HKOCbBPpEMx+kTQlr2i0T8txkBzHpVpfVdSSWqn1MIo6fXUvFUErM7pMsMgzvOZ7uSdSecqtjLWqJ4xtMyp8CH3GT9Y/wAGra0j3vkYw3Fb2e470rX/AEYgTBk5jzC4zB+gI61sVtXsYa248W9my4LuLqDVvkua45w5zj7LhbQezroewKO8zDVS+E9ienAzIIn1dPJyZg4EtO8ht2n915pBayjNbsCB4cI3/EYvSQw8qRmXNb2eWH623WaL94WVr7lCUpbhLeTOGkcmj/VPkFho/wD36CfAsHCV/wAoqPyR/wDsYte079eZ7LcV3g9wATUMb/pdRFq7kMlytFne6ti6ratRrVTPIrYR9uz9GxijqZPVWY3NvAylwOvTqCs7b36EoLeJb0dLr8UhhhM0rw2MAHNvBvutbffqVbGEpS1Utpmcx29jbNjFELuDXtj1aS1wBcTcEatKsrZ6tCX0MHvI3CfhDaeajyyTPzP14yV0lrPZuzHRe2lRzjPKW7gJbzsUe4dgVU95mZIAgCAIAgCAIAgCAIAgCAICpcIVThzI4hiZIYXnJbN9oN/p6ls2sazk+y3njxxNThHCHgtNE2KCYtY29hlcd5vvKmnZXM3rSR5rIlS8KeEuBa6e4IIIyO1B0IWKsLhbcDWRVm4lsyL5XubfmaZWj9itns73kY5ibmh26wOGA08c7uLdmuDnceXv5R1UMrO5lLWa2mWsjHZ/bfA6KMx00xa0uzEEOOtgN57F7VtLqo8yR4pRRhQbYYBDO+oikyyvvmdlfrmNzokrW6lHUa2Husjypdq8AiqnVUcrmyuzZiA/Kcw15O7rWTt7uUNRrYeZjnJ8xfanAKiQSumcyYf9WMPY/o1c3fppqlO3uoLCWzkMxPXA9sMApC50Mpzu+1I4PfI7tc7VeVLa6qLDWzkE4ozxzbXAazJ9IlLuLOZujhY9Oi8p2l1TzqreHJEyv4RsFmidFLNnjcMpaWOsQsI2VzF6yW091kV9uKbMgWDiB0AyD5rY7K9PMxNtU7b4DJTtp5JA+JoAa1zXG1t1idbqFWl0pa6W0ayNdQY9s7E5rmyvdkN2NeZHsYelrHaBSSoXclhoZibGs23wGWZk8jw6WO2R5Y64sbrCNrdRjqpbD3WQxfbjAaksdUPEhj1YSx2huDceAXkLS6hnVQ1kdGheHNBbuIBHYRcKvaw8MyPRAEAQBAEAQBAEAQBAEAQBAYuYDvAKbgfOKb7o8AvcsYHFN90eATLGBxTfdHgEyxgcU33R4BMsYHFN90eATLGBxTfdHgEyxgcU33R4BMsYHFN90eATLGBxTfdHgEyxgcU33R4BMsYHFN90eATLGBxTfdHgEyxgcU33R4BMsYHFN90eATLGBxTfdHgEyxgcS33R4BMsGa8AQBAEAQBAEB//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42" name="Picture 42" descr="http://www.petrotech.ismu.ac.in/image1/petrotech.jpg"/>
          <p:cNvPicPr>
            <a:picLocks noChangeAspect="1" noChangeArrowheads="1"/>
          </p:cNvPicPr>
          <p:nvPr/>
        </p:nvPicPr>
        <p:blipFill>
          <a:blip r:embed="rId11" cstate="print"/>
          <a:srcRect l="23151" r="20257"/>
          <a:stretch>
            <a:fillRect/>
          </a:stretch>
        </p:blipFill>
        <p:spPr bwMode="auto">
          <a:xfrm>
            <a:off x="7823200" y="4038601"/>
            <a:ext cx="1320800" cy="1046885"/>
          </a:xfrm>
          <a:prstGeom prst="rect">
            <a:avLst/>
          </a:prstGeom>
          <a:noFill/>
        </p:spPr>
      </p:pic>
      <p:pic>
        <p:nvPicPr>
          <p:cNvPr id="25644" name="Picture 44" descr="http://myfijourney.com/wp-content/uploads/2013/04/P_and_G-logo-E26FBC2148-seeklogo.com_.gif"/>
          <p:cNvPicPr>
            <a:picLocks noChangeAspect="1" noChangeArrowheads="1"/>
          </p:cNvPicPr>
          <p:nvPr/>
        </p:nvPicPr>
        <p:blipFill>
          <a:blip r:embed="rId12" cstate="print"/>
          <a:srcRect t="20000" b="24000"/>
          <a:stretch>
            <a:fillRect/>
          </a:stretch>
        </p:blipFill>
        <p:spPr bwMode="auto">
          <a:xfrm>
            <a:off x="6807200" y="2743200"/>
            <a:ext cx="2133600" cy="896112"/>
          </a:xfrm>
          <a:prstGeom prst="rect">
            <a:avLst/>
          </a:prstGeom>
          <a:noFill/>
        </p:spPr>
      </p:pic>
      <p:pic>
        <p:nvPicPr>
          <p:cNvPr id="25646" name="Picture 46" descr="http://www.jbgc.com/images/Logo1234.jpg"/>
          <p:cNvPicPr>
            <a:picLocks noChangeAspect="1" noChangeArrowheads="1"/>
          </p:cNvPicPr>
          <p:nvPr/>
        </p:nvPicPr>
        <p:blipFill>
          <a:blip r:embed="rId13" cstate="print"/>
          <a:srcRect/>
          <a:stretch>
            <a:fillRect/>
          </a:stretch>
        </p:blipFill>
        <p:spPr bwMode="auto">
          <a:xfrm>
            <a:off x="6118412" y="4830673"/>
            <a:ext cx="1524000" cy="1053830"/>
          </a:xfrm>
          <a:prstGeom prst="rect">
            <a:avLst/>
          </a:prstGeom>
          <a:noFill/>
        </p:spPr>
      </p:pic>
      <p:sp>
        <p:nvSpPr>
          <p:cNvPr id="30" name="Rectangle 29"/>
          <p:cNvSpPr/>
          <p:nvPr/>
        </p:nvSpPr>
        <p:spPr>
          <a:xfrm>
            <a:off x="2519082" y="4450976"/>
            <a:ext cx="2844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Times New Roman" pitchFamily="18" charset="0"/>
                <a:cs typeface="Times New Roman" pitchFamily="18" charset="0"/>
              </a:rPr>
              <a:t>Trichy Distilleries &amp; Chemicals  Ltd.</a:t>
            </a:r>
            <a:endParaRPr lang="en-US" b="1" dirty="0">
              <a:latin typeface="Times New Roman" pitchFamily="18" charset="0"/>
              <a:cs typeface="Times New Roman" pitchFamily="18" charset="0"/>
            </a:endParaRPr>
          </a:p>
        </p:txBody>
      </p:sp>
      <p:pic>
        <p:nvPicPr>
          <p:cNvPr id="25648" name="Picture 48" descr="Piramal Group"/>
          <p:cNvPicPr>
            <a:picLocks noChangeAspect="1" noChangeArrowheads="1"/>
          </p:cNvPicPr>
          <p:nvPr/>
        </p:nvPicPr>
        <p:blipFill>
          <a:blip r:embed="rId14" cstate="print"/>
          <a:srcRect/>
          <a:stretch>
            <a:fillRect/>
          </a:stretch>
        </p:blipFill>
        <p:spPr bwMode="auto">
          <a:xfrm>
            <a:off x="3433482" y="2658037"/>
            <a:ext cx="1981200" cy="819151"/>
          </a:xfrm>
          <a:prstGeom prst="rect">
            <a:avLst/>
          </a:prstGeom>
          <a:noFill/>
        </p:spPr>
      </p:pic>
      <p:pic>
        <p:nvPicPr>
          <p:cNvPr id="25650" name="Picture 50" descr="Thermax - home of sustainable solutions, energy &amp; environment"/>
          <p:cNvPicPr>
            <a:picLocks noChangeAspect="1" noChangeArrowheads="1"/>
          </p:cNvPicPr>
          <p:nvPr/>
        </p:nvPicPr>
        <p:blipFill>
          <a:blip r:embed="rId15" cstate="print"/>
          <a:srcRect/>
          <a:stretch>
            <a:fillRect/>
          </a:stretch>
        </p:blipFill>
        <p:spPr bwMode="auto">
          <a:xfrm>
            <a:off x="9753600" y="4114801"/>
            <a:ext cx="1727200" cy="1127479"/>
          </a:xfrm>
          <a:prstGeom prst="rect">
            <a:avLst/>
          </a:prstGeom>
          <a:noFill/>
        </p:spPr>
      </p:pic>
      <p:sp>
        <p:nvSpPr>
          <p:cNvPr id="27" name="Title 1"/>
          <p:cNvSpPr>
            <a:spLocks/>
          </p:cNvSpPr>
          <p:nvPr/>
        </p:nvSpPr>
        <p:spPr bwMode="auto">
          <a:xfrm>
            <a:off x="0" y="1"/>
            <a:ext cx="12192000" cy="815975"/>
          </a:xfrm>
          <a:prstGeom prst="rect">
            <a:avLst/>
          </a:prstGeom>
          <a:solidFill>
            <a:schemeClr val="accent4"/>
          </a:solidFill>
          <a:ln/>
          <a:extLst/>
        </p:spPr>
        <p:style>
          <a:lnRef idx="2">
            <a:schemeClr val="accent6">
              <a:shade val="50000"/>
            </a:schemeClr>
          </a:lnRef>
          <a:fillRef idx="1">
            <a:schemeClr val="accent6"/>
          </a:fillRef>
          <a:effectRef idx="0">
            <a:schemeClr val="accent6"/>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600" b="1" dirty="0" smtClean="0"/>
              <a:t>Companies Supporting the Scheme</a:t>
            </a:r>
            <a:endParaRPr lang="en-US" altLang="en-US" sz="3600" b="1" dirty="0">
              <a:solidFill>
                <a:srgbClr val="FFC000"/>
              </a:solidFill>
            </a:endParaRPr>
          </a:p>
        </p:txBody>
      </p:sp>
      <p:sp>
        <p:nvSpPr>
          <p:cNvPr id="28" name="Title 1"/>
          <p:cNvSpPr>
            <a:spLocks/>
          </p:cNvSpPr>
          <p:nvPr/>
        </p:nvSpPr>
        <p:spPr bwMode="auto">
          <a:xfrm>
            <a:off x="0" y="6027982"/>
            <a:ext cx="12192000" cy="815975"/>
          </a:xfrm>
          <a:prstGeom prst="rect">
            <a:avLst/>
          </a:prstGeom>
          <a:solidFill>
            <a:schemeClr val="accent2">
              <a:lumMod val="50000"/>
            </a:schemeClr>
          </a:solidFill>
          <a:ln/>
          <a:extLst/>
        </p:spPr>
        <p:style>
          <a:lnRef idx="3">
            <a:schemeClr val="lt1"/>
          </a:lnRef>
          <a:fillRef idx="1">
            <a:schemeClr val="accent3"/>
          </a:fillRef>
          <a:effectRef idx="1">
            <a:schemeClr val="accent3"/>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Tree>
    <p:extLst>
      <p:ext uri="{BB962C8B-B14F-4D97-AF65-F5344CB8AC3E}">
        <p14:creationId xmlns:p14="http://schemas.microsoft.com/office/powerpoint/2010/main" val="39438660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p:cNvPicPr>
            <a:picLocks noChangeAspect="1" noChangeArrowheads="1"/>
          </p:cNvPicPr>
          <p:nvPr/>
        </p:nvPicPr>
        <p:blipFill>
          <a:blip r:embed="rId2" cstate="print"/>
          <a:srcRect t="11458" r="72656" b="76042"/>
          <a:stretch>
            <a:fillRect/>
          </a:stretch>
        </p:blipFill>
        <p:spPr bwMode="auto">
          <a:xfrm>
            <a:off x="226191" y="4828904"/>
            <a:ext cx="3149600" cy="809897"/>
          </a:xfrm>
          <a:prstGeom prst="rect">
            <a:avLst/>
          </a:prstGeom>
          <a:noFill/>
          <a:ln w="9525">
            <a:noFill/>
            <a:miter lim="800000"/>
            <a:headEnd/>
            <a:tailEnd/>
          </a:ln>
        </p:spPr>
      </p:pic>
      <p:pic>
        <p:nvPicPr>
          <p:cNvPr id="27660" name="Picture 12" descr="http://www.iiserpune.ac.in/~arnabm/includes/image/iiserpunelogo.gif"/>
          <p:cNvPicPr>
            <a:picLocks noChangeAspect="1" noChangeArrowheads="1"/>
          </p:cNvPicPr>
          <p:nvPr/>
        </p:nvPicPr>
        <p:blipFill>
          <a:blip r:embed="rId3" cstate="print"/>
          <a:srcRect/>
          <a:stretch>
            <a:fillRect/>
          </a:stretch>
        </p:blipFill>
        <p:spPr bwMode="auto">
          <a:xfrm>
            <a:off x="9840350" y="4459166"/>
            <a:ext cx="1930399" cy="1310765"/>
          </a:xfrm>
          <a:prstGeom prst="rect">
            <a:avLst/>
          </a:prstGeom>
          <a:noFill/>
        </p:spPr>
      </p:pic>
      <p:pic>
        <p:nvPicPr>
          <p:cNvPr id="35842" name="Picture 2" descr="http://t1.gstatic.com/images?q=tbn:ANd9GcRaP-D_dp5R_MmpoguNTmSfcz3Iz5DLTSFtrG_eCjOkXvwDYs9Q"/>
          <p:cNvPicPr>
            <a:picLocks noChangeAspect="1" noChangeArrowheads="1"/>
          </p:cNvPicPr>
          <p:nvPr/>
        </p:nvPicPr>
        <p:blipFill>
          <a:blip r:embed="rId4" cstate="print"/>
          <a:srcRect/>
          <a:stretch>
            <a:fillRect/>
          </a:stretch>
        </p:blipFill>
        <p:spPr bwMode="auto">
          <a:xfrm>
            <a:off x="304800" y="1219200"/>
            <a:ext cx="2235200" cy="1676400"/>
          </a:xfrm>
          <a:prstGeom prst="rect">
            <a:avLst/>
          </a:prstGeom>
          <a:noFill/>
        </p:spPr>
      </p:pic>
      <p:pic>
        <p:nvPicPr>
          <p:cNvPr id="35844" name="Picture 4" descr="http://t0.gstatic.com/images?q=tbn:ANd9GcR0hNQV80rTREjNyJlrUzLPxQ78F1LYVb35IliJtp-9nYii3w4dqA"/>
          <p:cNvPicPr>
            <a:picLocks noChangeAspect="1" noChangeArrowheads="1"/>
          </p:cNvPicPr>
          <p:nvPr/>
        </p:nvPicPr>
        <p:blipFill>
          <a:blip r:embed="rId5" cstate="print"/>
          <a:srcRect/>
          <a:stretch>
            <a:fillRect/>
          </a:stretch>
        </p:blipFill>
        <p:spPr bwMode="auto">
          <a:xfrm>
            <a:off x="2743200" y="2057400"/>
            <a:ext cx="2326640" cy="1676400"/>
          </a:xfrm>
          <a:prstGeom prst="rect">
            <a:avLst/>
          </a:prstGeom>
          <a:noFill/>
        </p:spPr>
      </p:pic>
      <p:pic>
        <p:nvPicPr>
          <p:cNvPr id="35846" name="Picture 6" descr="http://www.daadndnews.org/daad/images/Research_logo.gif"/>
          <p:cNvPicPr>
            <a:picLocks noChangeAspect="1" noChangeArrowheads="1"/>
          </p:cNvPicPr>
          <p:nvPr/>
        </p:nvPicPr>
        <p:blipFill>
          <a:blip r:embed="rId6" cstate="print"/>
          <a:srcRect/>
          <a:stretch>
            <a:fillRect/>
          </a:stretch>
        </p:blipFill>
        <p:spPr bwMode="auto">
          <a:xfrm>
            <a:off x="113323" y="3563815"/>
            <a:ext cx="4419600" cy="895351"/>
          </a:xfrm>
          <a:prstGeom prst="rect">
            <a:avLst/>
          </a:prstGeom>
          <a:noFill/>
        </p:spPr>
      </p:pic>
      <p:sp>
        <p:nvSpPr>
          <p:cNvPr id="35848" name="AutoShape 8" descr="data:image/jpeg;base64,/9j/4AAQSkZJRgABAQAAAQABAAD/2wCEAAkGBhMSDxQQEBQVFRUWGBwXFxcWFxgVIBQgGSUaFB8aHBkjGygeIxovGhoXHzshIyspLTgtFiozNTAtNiY3LSkBCQoKDQsNGQ4OGTUkHiQ1LzU0NTI2NTU1NjU0NDUxNTUyLjUsNTQyNjQ2LC8vNS8uNCw0NDA1NDUyMzEvNC80NP/AABEIAFQAUgMBIgACEQEDEQH/xAAcAAACAwEBAQEAAAAAAAAAAAAABQQGBwECAwj/xAA4EAACAgAEBQIEAwcDBQAAAAABAgMRAAQSIQUGEyIxQVEHMmFxFCNCFYGRkqHB8DOisSRDUlNi/8QAGQEAAwEBAQAAAAAAAAAAAAAAAAQFAwEC/8QALBEAAQQBAgQFAwUAAAAAAAAAAQACAxEEITESIkFhBRNxgfBRsdEUQnKRof/aAAwDAQACEQMRAD8A3DBgOOXgQoB47B1xl+ovUP6f61fjVXp5xH5szTx5KR42KsNIBHkWQDX7jjM+M5I5bMSRE1pbUrEhdj3K2okAff3GGnEOZJ5YOlmJEjBBJGm2ZUXrByoP6lSQjuT/AE9rvFF+OyIseHWDVqJHmTZDZYiynCwK/KZ8h8YczPFLIzaxqXWxbceQLPsfH0xP59400apDGxVn7mKkggDwLG4s/wDGKFnGhRQEk1Sa9DKzKNHy1sFNsbsC/AsE4+X4uAKS8oDjZl1sNA3YMajc7gEVXkj03LDhjmT9R0uqrqlWDMEJw/3Vd30v0Wi8gcTklilErl9DgAtuRaq1X6+f64f5zjEMTqksioz/ACgmr9P3fc4zbg3FZcqXOWZZFZ9BRwAXZSYRpCt8xZWUA6SRGTppcQA8uczIBOqWRtO4IC7E0R6KFBNe33xiMdk8j3h1N3+BMuy5cSGOIsJft2/tbHeO3iLw3JiGGOIMW0KF1NuWoVZ+uJN4mK2Nl3BgwYF1LOZZ5Uykr5cXIFJHv9SB6sFsge4xlPBuaJoDqhktW3KsS6ve9+bv6gjGm5rnTJxytDJMFdDTAhqB9rqrxRJsjDPnp5MnGGiULsql1eSSwW0al7B3OQpB7CRZ2NLFcI2OErNN1Gzo3TPYYZKcDW6g53jewzcqo8wJLN1RtszIqx94VtIPcFJUqLUgs4QZ7MS5iShlzUjEdOxK0p3NvpWhZ1PSitTMRWojEbM5uNnGjXIiOQlEyKDVGRRpBIsGmKhvWvXDrhfDzIOqSQt9uklS1euobhb9tz7158TyQYsZnld6D12FL3EMjIlbjRM/kfTQm/hS6Th80T/nCNXFnphlZkve5DbaF2ui1+w9RM5b5ezGb1NAEOkCUGWgDrJ07Ue5l1PW3aw8Xhe2ajmYogX8OhO24GYYe9C+je53tq8gb4vvDueMtlcmY8usjTElmaRQvUdvLmiRWwAUeAAB4xnEcuZvFwkApqf9BBbAQSNz+PmpVTkyOZy0lZiNkey2k6VWWzJdMhLAfmSbqf1X60fUnGwirNckUiNohCKhZivd2020QUkaSKVdABJLBo2bz7SOZZG1M3lj/nj6YkZnhskEkT5mIoGplLae5QQxU7GvQkEHY+D4xUdjNa1tnm7dfZQmZkj3uAbbD9ene/XVPOJc9ZqRQhYRVs2gFSxHmyfH2FYtXw55kOZheJyWeEimO5dG+Uk+pBDLfrQPrjPOJGORY5GJGtoxI4bWaYrpZoSzSX0izapCpPRB09xA0XhPMXC8sgiglQAkeA5LE0ts1efvhCZzZIw2KOvqqmPE6GVzppb6AdlbsGPOrBieqqyfmXkDOCaWaICdHdn7SFcaiWoodjXi1JuvAxVHzv8A0rwtlzIpJk19ISgH/S3tlKKBtrBPzEVi/wDMHxbVHkhy0LOyMyF5CEUFSVJCi2IsHzp8YouSzwTh8iO6qO/TccRY1pJMbSMEDV1Vo79p0ixis50vkVKNLFKUyGIZBdEdaNqzfCLhIaeSYgVCion0LArt9lVv58Q+Kqf2I5TZ41EEoHmNg4hkB9tiT9mvD74MTAwZkeokUn7FB/cN/DCf4o8NigzRny2YeObMLU0CHtdaK9Rh43HbTA3vVb3IzsI5mQ1oOrXA9jXQ+ydx5vIx+LslXAOT55tFRmOHY63BAYCjQSwxsbXsKN45xzl2fLM7NGTFZIkQEqAdwCLLCr077bed8e+WeatUsWUnywl1FUEyOwKj5dUib/zAgfTHnmLmF3nlyOWywy5UP1MzLJIAiLs0iqKsUaB3ssABZwqfEvFYvEix4HDW1Cqve+K79vZLDw/Ekx+Xr16/ZWj4f8qBpHfNwsGj0NGr1R1ajZUeoK+D4I8YsHxNyQfhzufMTLIP4hG/2scVz4Q8bgLTZdGYHt6XU+acLreSQ7kajI7sVB2BHmicWn4kSAcKzH1Cr99TotYqiSZ07XS72PlarRsEUeO5ke1FZhJDpyLEx6WNTNI+lHk/M0agunUyaWKAlvAB0014S5MzZh+nlYZZWsC1XZTtuT4HvuRjk3BQ0LZ19DW9t2mR9tCINakhAS4GltNaPBxcOSviLFkoFy0sJ6alj1EIJ7iWJZTV+fIN0Pph4ecxj/Ko6m0o5kL5GGUEaClr8Y7Rfmt8GBHsAjcEWD74MR1YWVczfC6eTOSy5cgxyN1N3VdLNuw+U7arP78Jcpk5cnmjkcyyparJG4CsVI1sO8aWqjMNyADvVbHVedOLy5XITZiBA7oL3shRYBcgbkKLavpjBIuMSnNfiXBzEwbqEOT3MPlLUKCg127DasPxcc0buM6Af70S7mtY4Fo1KfcI5qfITTywBZFzKXGxJZdQOrVqKqX0l3U0ACTQNDFdzOaaR2llYu7HU7t5Y+5+lengAUMd4lxmbNSB5QLAEcaRpqJ1Mo0XYpQb0rW3irOrH0y+XWOYDM3oBGpodMwTcobo6dQYEUT53AbbD0ThEziI5/ul5YjIavlU7hGQ4lJG37PeZFBDOse3nYE7eaHy+a32x74hwHi7ZeRszJmnhUapFdSBpUhidwCQKBoD9N+mNc5b5l4YsKxZXMQqo/S7iNiTuSwamLH1OJuf5yyManq5qCvbqK5N/wDyCSf4YkO5pvNMY4vTVNiMNZwA6L8+wTFCrxsVZSGRlNFSNwQf8/ri08xc8y5/LwZV00sGLSlBq6hGwZUHdQBZivvVYWcdTKz5uuFRyBH1drBUQsoMh6VnYaQTpNfQb4Upmmhe/DAkPHJFYpdJpwwo922mgwK2D7WnlsgD65hskmRGO23ylMc0FaOGKPd5nDNeXSCVVhLR6H09pBmrTdn8s2dsWLNfB7PX2SQlSNwXNr9L6f8AXFLzGclMxmktJCQV0kjpBd0VDdivO+9kk7nG2fDPm587l2Wc3LEaLAV1FOyv7XYYGv8Axv1xOeJIow9rtDumuFj3U4bKx8K4OsWXih89ONUseukBf7YMMMGEEwvEkYYEMAQRRB3BvaiPbFX4V8Ncll2LBC4BtVeiqewCgAGvFtZxa8cZbFHAhfm7mzicUmfnmyyiOPX2FO2zHQ6grwSy6rHsDj45LiQi1LPE5EjK76KiDqtnSYQoUllLpsRQlYlSQCL7nPg44ztwsv4ZmsX/ANgea0ndq8LvXi/GGPxQ4Jl8vwkCOJQVkjRXoahZskt5JNb374ouljkLIwPoLXiiLKy7i2cyzQQrClTBWMzaWAJCq1BN9jI5UH0EfqDtJabIRqzL3SpJaKT1EkCSQNTD0tGlTe1Okg0Rv3k/l453NrBdCiSdzW12QCL2Hi/LDDPn3kb9nNCyvrSXUL0ldLLTV8x8rf8ALjXTjEPGVzpdJdxLmIyZgvk42AUxvqaJIvzIzJ3iJewDpuIqb5gtnfCfLZinWSRnkIYF2ZizNppTRN70DXsQPbGjfBnhcMxzDSormNlKahYF3ZrxfaP4Ybc6/Cnr5gZjJ6VLn82OxGpP/sB0mj7gVfkb3eTZY4XuY4drXSLFq1NytkczlI4+kjQ6AYyNiAwsEN53uzfk+cTOXuW4snEYobonUWaiSfA8ACgAAABg5Y4N+EykWW1a+mKuqG5LUo9FF0B7AYa4nL2u4MGDAhGDBgwIRWI3EOHpPE8Mq6kdSrD3BwYMCEk5a5Ky+SmkeDVbDTTEEKD3GqUeSBub+UYm8z8BizeWaGYWuzAirUruCLBF+njwSPXHcGO3raF8OV+VIckrdHUS9aixHhboAAAAWxOw9cPMGDHEIwYMGBCMGDBgQv/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0" name="AutoShape 10" descr="data:image/jpeg;base64,/9j/4AAQSkZJRgABAQAAAQABAAD/2wCEAAkGBhMSDxQQEBQVFRUWGBwXFxcWFxgVIBQgGSUaFB8aHBkjGygeIxovGhoXHzshIyspLTgtFiozNTAtNiY3LSkBCQoKDQsNGQ4OGTUkHiQ1LzU0NTI2NTU1NjU0NDUxNTUyLjUsNTQyNjQ2LC8vNS8uNCw0NDA1NDUyMzEvNC80NP/AABEIAFQAUgMBIgACEQEDEQH/xAAcAAACAwEBAQEAAAAAAAAAAAAABQQGBwECAwj/xAA4EAACAgAEBQIEAwcDBQAAAAABAgMRAAQSIQUGEyIxQVEHMmFxFCNCFYGRkqHB8DOisSRDUlNi/8QAGQEAAwEBAQAAAAAAAAAAAAAAAAQFAwEC/8QALBEAAQQBAgQFAwUAAAAAAAAAAQACAxEEITESIkFhBRNxgfBRsdEUQnKRof/aAAwDAQACEQMRAD8A3DBgOOXgQoB47B1xl+ovUP6f61fjVXp5xH5szTx5KR42KsNIBHkWQDX7jjM+M5I5bMSRE1pbUrEhdj3K2okAff3GGnEOZJ5YOlmJEjBBJGm2ZUXrByoP6lSQjuT/AE9rvFF+OyIseHWDVqJHmTZDZYiynCwK/KZ8h8YczPFLIzaxqXWxbceQLPsfH0xP59400apDGxVn7mKkggDwLG4s/wDGKFnGhRQEk1Sa9DKzKNHy1sFNsbsC/AsE4+X4uAKS8oDjZl1sNA3YMajc7gEVXkj03LDhjmT9R0uqrqlWDMEJw/3Vd30v0Wi8gcTklilErl9DgAtuRaq1X6+f64f5zjEMTqksioz/ACgmr9P3fc4zbg3FZcqXOWZZFZ9BRwAXZSYRpCt8xZWUA6SRGTppcQA8uczIBOqWRtO4IC7E0R6KFBNe33xiMdk8j3h1N3+BMuy5cSGOIsJft2/tbHeO3iLw3JiGGOIMW0KF1NuWoVZ+uJN4mK2Nl3BgwYF1LOZZ5Uykr5cXIFJHv9SB6sFsge4xlPBuaJoDqhktW3KsS6ve9+bv6gjGm5rnTJxytDJMFdDTAhqB9rqrxRJsjDPnp5MnGGiULsql1eSSwW0al7B3OQpB7CRZ2NLFcI2OErNN1Gzo3TPYYZKcDW6g53jewzcqo8wJLN1RtszIqx94VtIPcFJUqLUgs4QZ7MS5iShlzUjEdOxK0p3NvpWhZ1PSitTMRWojEbM5uNnGjXIiOQlEyKDVGRRpBIsGmKhvWvXDrhfDzIOqSQt9uklS1euobhb9tz7158TyQYsZnld6D12FL3EMjIlbjRM/kfTQm/hS6Th80T/nCNXFnphlZkve5DbaF2ui1+w9RM5b5ezGb1NAEOkCUGWgDrJ07Ue5l1PW3aw8Xhe2ajmYogX8OhO24GYYe9C+je53tq8gb4vvDueMtlcmY8usjTElmaRQvUdvLmiRWwAUeAAB4xnEcuZvFwkApqf9BBbAQSNz+PmpVTkyOZy0lZiNkey2k6VWWzJdMhLAfmSbqf1X60fUnGwirNckUiNohCKhZivd2020QUkaSKVdABJLBo2bz7SOZZG1M3lj/nj6YkZnhskEkT5mIoGplLae5QQxU7GvQkEHY+D4xUdjNa1tnm7dfZQmZkj3uAbbD9ene/XVPOJc9ZqRQhYRVs2gFSxHmyfH2FYtXw55kOZheJyWeEimO5dG+Uk+pBDLfrQPrjPOJGORY5GJGtoxI4bWaYrpZoSzSX0izapCpPRB09xA0XhPMXC8sgiglQAkeA5LE0ts1efvhCZzZIw2KOvqqmPE6GVzppb6AdlbsGPOrBieqqyfmXkDOCaWaICdHdn7SFcaiWoodjXi1JuvAxVHzv8A0rwtlzIpJk19ISgH/S3tlKKBtrBPzEVi/wDMHxbVHkhy0LOyMyF5CEUFSVJCi2IsHzp8YouSzwTh8iO6qO/TccRY1pJMbSMEDV1Vo79p0ixis50vkVKNLFKUyGIZBdEdaNqzfCLhIaeSYgVCion0LArt9lVv58Q+Kqf2I5TZ41EEoHmNg4hkB9tiT9mvD74MTAwZkeokUn7FB/cN/DCf4o8NigzRny2YeObMLU0CHtdaK9Rh43HbTA3vVb3IzsI5mQ1oOrXA9jXQ+ydx5vIx+LslXAOT55tFRmOHY63BAYCjQSwxsbXsKN45xzl2fLM7NGTFZIkQEqAdwCLLCr077bed8e+WeatUsWUnywl1FUEyOwKj5dUib/zAgfTHnmLmF3nlyOWywy5UP1MzLJIAiLs0iqKsUaB3ssABZwqfEvFYvEix4HDW1Cqve+K79vZLDw/Ekx+Xr16/ZWj4f8qBpHfNwsGj0NGr1R1ajZUeoK+D4I8YsHxNyQfhzufMTLIP4hG/2scVz4Q8bgLTZdGYHt6XU+acLreSQ7kajI7sVB2BHmicWn4kSAcKzH1Cr99TotYqiSZ07XS72PlarRsEUeO5ke1FZhJDpyLEx6WNTNI+lHk/M0agunUyaWKAlvAB0014S5MzZh+nlYZZWsC1XZTtuT4HvuRjk3BQ0LZ19DW9t2mR9tCINakhAS4GltNaPBxcOSviLFkoFy0sJ6alj1EIJ7iWJZTV+fIN0Pph4ecxj/Ko6m0o5kL5GGUEaClr8Y7Rfmt8GBHsAjcEWD74MR1YWVczfC6eTOSy5cgxyN1N3VdLNuw+U7arP78Jcpk5cnmjkcyyparJG4CsVI1sO8aWqjMNyADvVbHVedOLy5XITZiBA7oL3shRYBcgbkKLavpjBIuMSnNfiXBzEwbqEOT3MPlLUKCg127DasPxcc0buM6Af70S7mtY4Fo1KfcI5qfITTywBZFzKXGxJZdQOrVqKqX0l3U0ACTQNDFdzOaaR2llYu7HU7t5Y+5+lengAUMd4lxmbNSB5QLAEcaRpqJ1Mo0XYpQb0rW3irOrH0y+XWOYDM3oBGpodMwTcobo6dQYEUT53AbbD0ThEziI5/ul5YjIavlU7hGQ4lJG37PeZFBDOse3nYE7eaHy+a32x74hwHi7ZeRszJmnhUapFdSBpUhidwCQKBoD9N+mNc5b5l4YsKxZXMQqo/S7iNiTuSwamLH1OJuf5yyManq5qCvbqK5N/wDyCSf4YkO5pvNMY4vTVNiMNZwA6L8+wTFCrxsVZSGRlNFSNwQf8/ri08xc8y5/LwZV00sGLSlBq6hGwZUHdQBZivvVYWcdTKz5uuFRyBH1drBUQsoMh6VnYaQTpNfQb4Upmmhe/DAkPHJFYpdJpwwo922mgwK2D7WnlsgD65hskmRGO23ylMc0FaOGKPd5nDNeXSCVVhLR6H09pBmrTdn8s2dsWLNfB7PX2SQlSNwXNr9L6f8AXFLzGclMxmktJCQV0kjpBd0VDdivO+9kk7nG2fDPm587l2Wc3LEaLAV1FOyv7XYYGv8Axv1xOeJIow9rtDumuFj3U4bKx8K4OsWXih89ONUseukBf7YMMMGEEwvEkYYEMAQRRB3BvaiPbFX4V8Ncll2LBC4BtVeiqewCgAGvFtZxa8cZbFHAhfm7mzicUmfnmyyiOPX2FO2zHQ6grwSy6rHsDj45LiQi1LPE5EjK76KiDqtnSYQoUllLpsRQlYlSQCL7nPg44ztwsv4ZmsX/ANgea0ndq8LvXi/GGPxQ4Jl8vwkCOJQVkjRXoahZskt5JNb374ouljkLIwPoLXiiLKy7i2cyzQQrClTBWMzaWAJCq1BN9jI5UH0EfqDtJabIRqzL3SpJaKT1EkCSQNTD0tGlTe1Okg0Rv3k/l453NrBdCiSdzW12QCL2Hi/LDDPn3kb9nNCyvrSXUL0ldLLTV8x8rf8ALjXTjEPGVzpdJdxLmIyZgvk42AUxvqaJIvzIzJ3iJewDpuIqb5gtnfCfLZinWSRnkIYF2ZizNppTRN70DXsQPbGjfBnhcMxzDSormNlKahYF3ZrxfaP4Ybc6/Cnr5gZjJ6VLn82OxGpP/sB0mj7gVfkb3eTZY4XuY4drXSLFq1NytkczlI4+kjQ6AYyNiAwsEN53uzfk+cTOXuW4snEYobonUWaiSfA8ACgAAABg5Y4N+EykWW1a+mKuqG5LUo9FF0B7AYa4nL2u4MGDAhGDBgwIRWI3EOHpPE8Mq6kdSrD3BwYMCEk5a5Ky+SmkeDVbDTTEEKD3GqUeSBub+UYm8z8BizeWaGYWuzAirUruCLBF+njwSPXHcGO3raF8OV+VIckrdHUS9aixHhboAAAAWxOw9cPMGDHEIwYMGBCMGDBgQv/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2" name="AutoShape 12" descr="data:image/jpeg;base64,/9j/4AAQSkZJRgABAQAAAQABAAD/2wCEAAkGBhMSDxQQEBQVFRUWGBwXFxcWFxgVIBQgGSUaFB8aHBkjGygeIxovGhoXHzshIyspLTgtFiozNTAtNiY3LSkBCQoKDQsNGQ4OGTUkHiQ1LzU0NTI2NTU1NjU0NDUxNTUyLjUsNTQyNjQ2LC8vNS8uNCw0NDA1NDUyMzEvNC80NP/AABEIAFQAUgMBIgACEQEDEQH/xAAcAAACAwEBAQEAAAAAAAAAAAAABQQGBwECAwj/xAA4EAACAgAEBQIEAwcDBQAAAAABAgMRAAQSIQUGEyIxQVEHMmFxFCNCFYGRkqHB8DOisSRDUlNi/8QAGQEAAwEBAQAAAAAAAAAAAAAAAAQFAwEC/8QALBEAAQQBAgQFAwUAAAAAAAAAAQACAxEEITESIkFhBRNxgfBRsdEUQnKRof/aAAwDAQACEQMRAD8A3DBgOOXgQoB47B1xl+ovUP6f61fjVXp5xH5szTx5KR42KsNIBHkWQDX7jjM+M5I5bMSRE1pbUrEhdj3K2okAff3GGnEOZJ5YOlmJEjBBJGm2ZUXrByoP6lSQjuT/AE9rvFF+OyIseHWDVqJHmTZDZYiynCwK/KZ8h8YczPFLIzaxqXWxbceQLPsfH0xP59400apDGxVn7mKkggDwLG4s/wDGKFnGhRQEk1Sa9DKzKNHy1sFNsbsC/AsE4+X4uAKS8oDjZl1sNA3YMajc7gEVXkj03LDhjmT9R0uqrqlWDMEJw/3Vd30v0Wi8gcTklilErl9DgAtuRaq1X6+f64f5zjEMTqksioz/ACgmr9P3fc4zbg3FZcqXOWZZFZ9BRwAXZSYRpCt8xZWUA6SRGTppcQA8uczIBOqWRtO4IC7E0R6KFBNe33xiMdk8j3h1N3+BMuy5cSGOIsJft2/tbHeO3iLw3JiGGOIMW0KF1NuWoVZ+uJN4mK2Nl3BgwYF1LOZZ5Uykr5cXIFJHv9SB6sFsge4xlPBuaJoDqhktW3KsS6ve9+bv6gjGm5rnTJxytDJMFdDTAhqB9rqrxRJsjDPnp5MnGGiULsql1eSSwW0al7B3OQpB7CRZ2NLFcI2OErNN1Gzo3TPYYZKcDW6g53jewzcqo8wJLN1RtszIqx94VtIPcFJUqLUgs4QZ7MS5iShlzUjEdOxK0p3NvpWhZ1PSitTMRWojEbM5uNnGjXIiOQlEyKDVGRRpBIsGmKhvWvXDrhfDzIOqSQt9uklS1euobhb9tz7158TyQYsZnld6D12FL3EMjIlbjRM/kfTQm/hS6Th80T/nCNXFnphlZkve5DbaF2ui1+w9RM5b5ezGb1NAEOkCUGWgDrJ07Ue5l1PW3aw8Xhe2ajmYogX8OhO24GYYe9C+je53tq8gb4vvDueMtlcmY8usjTElmaRQvUdvLmiRWwAUeAAB4xnEcuZvFwkApqf9BBbAQSNz+PmpVTkyOZy0lZiNkey2k6VWWzJdMhLAfmSbqf1X60fUnGwirNckUiNohCKhZivd2020QUkaSKVdABJLBo2bz7SOZZG1M3lj/nj6YkZnhskEkT5mIoGplLae5QQxU7GvQkEHY+D4xUdjNa1tnm7dfZQmZkj3uAbbD9ene/XVPOJc9ZqRQhYRVs2gFSxHmyfH2FYtXw55kOZheJyWeEimO5dG+Uk+pBDLfrQPrjPOJGORY5GJGtoxI4bWaYrpZoSzSX0izapCpPRB09xA0XhPMXC8sgiglQAkeA5LE0ts1efvhCZzZIw2KOvqqmPE6GVzppb6AdlbsGPOrBieqqyfmXkDOCaWaICdHdn7SFcaiWoodjXi1JuvAxVHzv8A0rwtlzIpJk19ISgH/S3tlKKBtrBPzEVi/wDMHxbVHkhy0LOyMyF5CEUFSVJCi2IsHzp8YouSzwTh8iO6qO/TccRY1pJMbSMEDV1Vo79p0ixis50vkVKNLFKUyGIZBdEdaNqzfCLhIaeSYgVCion0LArt9lVv58Q+Kqf2I5TZ41EEoHmNg4hkB9tiT9mvD74MTAwZkeokUn7FB/cN/DCf4o8NigzRny2YeObMLU0CHtdaK9Rh43HbTA3vVb3IzsI5mQ1oOrXA9jXQ+ydx5vIx+LslXAOT55tFRmOHY63BAYCjQSwxsbXsKN45xzl2fLM7NGTFZIkQEqAdwCLLCr077bed8e+WeatUsWUnywl1FUEyOwKj5dUib/zAgfTHnmLmF3nlyOWywy5UP1MzLJIAiLs0iqKsUaB3ssABZwqfEvFYvEix4HDW1Cqve+K79vZLDw/Ekx+Xr16/ZWj4f8qBpHfNwsGj0NGr1R1ajZUeoK+D4I8YsHxNyQfhzufMTLIP4hG/2scVz4Q8bgLTZdGYHt6XU+acLreSQ7kajI7sVB2BHmicWn4kSAcKzH1Cr99TotYqiSZ07XS72PlarRsEUeO5ke1FZhJDpyLEx6WNTNI+lHk/M0agunUyaWKAlvAB0014S5MzZh+nlYZZWsC1XZTtuT4HvuRjk3BQ0LZ19DW9t2mR9tCINakhAS4GltNaPBxcOSviLFkoFy0sJ6alj1EIJ7iWJZTV+fIN0Pph4ecxj/Ko6m0o5kL5GGUEaClr8Y7Rfmt8GBHsAjcEWD74MR1YWVczfC6eTOSy5cgxyN1N3VdLNuw+U7arP78Jcpk5cnmjkcyyparJG4CsVI1sO8aWqjMNyADvVbHVedOLy5XITZiBA7oL3shRYBcgbkKLavpjBIuMSnNfiXBzEwbqEOT3MPlLUKCg127DasPxcc0buM6Af70S7mtY4Fo1KfcI5qfITTywBZFzKXGxJZdQOrVqKqX0l3U0ACTQNDFdzOaaR2llYu7HU7t5Y+5+lengAUMd4lxmbNSB5QLAEcaRpqJ1Mo0XYpQb0rW3irOrH0y+XWOYDM3oBGpodMwTcobo6dQYEUT53AbbD0ThEziI5/ul5YjIavlU7hGQ4lJG37PeZFBDOse3nYE7eaHy+a32x74hwHi7ZeRszJmnhUapFdSBpUhidwCQKBoD9N+mNc5b5l4YsKxZXMQqo/S7iNiTuSwamLH1OJuf5yyManq5qCvbqK5N/wDyCSf4YkO5pvNMY4vTVNiMNZwA6L8+wTFCrxsVZSGRlNFSNwQf8/ri08xc8y5/LwZV00sGLSlBq6hGwZUHdQBZivvVYWcdTKz5uuFRyBH1drBUQsoMh6VnYaQTpNfQb4Upmmhe/DAkPHJFYpdJpwwo922mgwK2D7WnlsgD65hskmRGO23ylMc0FaOGKPd5nDNeXSCVVhLR6H09pBmrTdn8s2dsWLNfB7PX2SQlSNwXNr9L6f8AXFLzGclMxmktJCQV0kjpBd0VDdivO+9kk7nG2fDPm587l2Wc3LEaLAV1FOyv7XYYGv8Axv1xOeJIow9rtDumuFj3U4bKx8K4OsWXih89ONUseukBf7YMMMGEEwvEkYYEMAQRRB3BvaiPbFX4V8Ncll2LBC4BtVeiqewCgAGvFtZxa8cZbFHAhfm7mzicUmfnmyyiOPX2FO2zHQ6grwSy6rHsDj45LiQi1LPE5EjK76KiDqtnSYQoUllLpsRQlYlSQCL7nPg44ztwsv4ZmsX/ANgea0ndq8LvXi/GGPxQ4Jl8vwkCOJQVkjRXoahZskt5JNb374ouljkLIwPoLXiiLKy7i2cyzQQrClTBWMzaWAJCq1BN9jI5UH0EfqDtJabIRqzL3SpJaKT1EkCSQNTD0tGlTe1Okg0Rv3k/l453NrBdCiSdzW12QCL2Hi/LDDPn3kb9nNCyvrSXUL0ldLLTV8x8rf8ALjXTjEPGVzpdJdxLmIyZgvk42AUxvqaJIvzIzJ3iJewDpuIqb5gtnfCfLZinWSRnkIYF2ZizNppTRN70DXsQPbGjfBnhcMxzDSormNlKahYF3ZrxfaP4Ybc6/Cnr5gZjJ6VLn82OxGpP/sB0mj7gVfkb3eTZY4XuY4drXSLFq1NytkczlI4+kjQ6AYyNiAwsEN53uzfk+cTOXuW4snEYobonUWaiSfA8ACgAAABg5Y4N+EykWW1a+mKuqG5LUo9FF0B7AYa4nL2u4MGDAhGDBgwIRWI3EOHpPE8Mq6kdSrD3BwYMCEk5a5Ky+SmkeDVbDTTEEKD3GqUeSBub+UYm8z8BizeWaGYWuzAirUruCLBF+njwSPXHcGO3raF8OV+VIckrdHUS9aixHhboAAAAWxOw9cPMGDHEIwYMGBCMGDBgQv/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8" descr="csir"/>
          <p:cNvPicPr>
            <a:picLocks noChangeAspect="1" noChangeArrowheads="1"/>
          </p:cNvPicPr>
          <p:nvPr/>
        </p:nvPicPr>
        <p:blipFill>
          <a:blip r:embed="rId7" cstate="print"/>
          <a:srcRect/>
          <a:stretch>
            <a:fillRect/>
          </a:stretch>
        </p:blipFill>
        <p:spPr bwMode="auto">
          <a:xfrm>
            <a:off x="3566459" y="4424702"/>
            <a:ext cx="1930400" cy="1475913"/>
          </a:xfrm>
          <a:prstGeom prst="rect">
            <a:avLst/>
          </a:prstGeom>
          <a:noFill/>
        </p:spPr>
      </p:pic>
      <p:pic>
        <p:nvPicPr>
          <p:cNvPr id="35854" name="Picture 14" descr="http://www.jobsvision.co.in/Logos/NIT_Trichy.JPG"/>
          <p:cNvPicPr>
            <a:picLocks noChangeAspect="1" noChangeArrowheads="1"/>
          </p:cNvPicPr>
          <p:nvPr/>
        </p:nvPicPr>
        <p:blipFill>
          <a:blip r:embed="rId8" cstate="print"/>
          <a:srcRect/>
          <a:stretch>
            <a:fillRect/>
          </a:stretch>
        </p:blipFill>
        <p:spPr bwMode="auto">
          <a:xfrm>
            <a:off x="5029201" y="3202597"/>
            <a:ext cx="1993900" cy="1428750"/>
          </a:xfrm>
          <a:prstGeom prst="rect">
            <a:avLst/>
          </a:prstGeom>
          <a:noFill/>
        </p:spPr>
      </p:pic>
      <p:pic>
        <p:nvPicPr>
          <p:cNvPr id="35856" name="Picture 16" descr="http://t2.gstatic.com/images?q=tbn:ANd9GcRMCuzuHLvQJT-nVcEMOdw3Khp-8ZSVidVdfiCHbsbP77vDZp33"/>
          <p:cNvPicPr>
            <a:picLocks noChangeAspect="1" noChangeArrowheads="1"/>
          </p:cNvPicPr>
          <p:nvPr/>
        </p:nvPicPr>
        <p:blipFill>
          <a:blip r:embed="rId9" cstate="print"/>
          <a:srcRect l="7111" t="3556" r="7556" b="7556"/>
          <a:stretch>
            <a:fillRect/>
          </a:stretch>
        </p:blipFill>
        <p:spPr bwMode="auto">
          <a:xfrm>
            <a:off x="5355722" y="1174869"/>
            <a:ext cx="2133600" cy="1666875"/>
          </a:xfrm>
          <a:prstGeom prst="rect">
            <a:avLst/>
          </a:prstGeom>
          <a:noFill/>
        </p:spPr>
      </p:pic>
      <p:sp>
        <p:nvSpPr>
          <p:cNvPr id="35858" name="AutoShape 18" descr="data:image/jpeg;base64,/9j/4AAQSkZJRgABAQAAAQABAAD/2wCEAAkGBhQSEBQUExMWFBQWFxgYGRgVFR4bGxcfHyIYGCEcGSEcGygfGCAmHhscITAgJScqLC0sGR8xODAqNSk3LDUBCQoKDgwOGg8PGjUkHyU0LDQ1NTUpLDQsLzUvLS0wLC0qNSosLCksNCoqLCwsLC0sKSwpLCwwKSw0LCwsLCkpLP/AABEIAGwAbAMBIgACEQEDEQH/xAAbAAACAgMBAAAAAAAAAAAAAAAFBgQHAQIDAP/EADwQAAICAAQEBAMFBgYCAwAAAAECAxEABBIhBRMxQQYiUWEycYEHFCNCkVJygqGxwTNikqLR8BWyFlNj/8QAGQEBAQEBAQEAAAAAAAAAAAAABAMFAgEA/8QAKxEAAgIBAwEGBgMAAAAAAAAAAQIAAxESITEEIjJhccHwE0GBobHRUVKR/9oADAMBAAIRAxEAPwC8cex7GC2Pp9PXhe8SeN8tkvLI+qWrEUfmkPuRdKPdqGFPxZ9o7SyHLZBgDurT7bkAkrDfl2o3IfKNJ9LC3keCwLlpMz95SRkP47mNpWUsVClEYqJSxJ/FdqFbKDiJs3wssKwBloS4n9pucmA5KplY2OxIMj1uNRJXQF2O6hqo7mscsl4dzeckUTZvNlXDHWAwjoAmwGkjJBqgRGQbHbfEPxO2sguymYKiSEbc0aQ8UwU700Z0sv5WUDobPLiXHITmBmY43GYMkchZ2RkTQdWmPSNZViAvm6KCBW1F+IVchz6S+klQUHvzgaThULE0hI3Asq0l+rDbuDuBW4G5xL4JwpGjmYSTwPCnMJiNKQWCgACSNg24ItqOIpnBFdrJ27fF0N2BTEV0PpYGJU/iGZ4ljeTWENrqN3QAVX7SKtEgN0LH6ErsAYkmJcOVwIfXimfyqxPFnlkWRA6x5kiyvqeYBputvxb364YOGfawFbl56Bsu/wC2oJT5sCNaD38w98Jub4pBmHmadHAKAQiJlUoIxQhA0stOAfN+VjQ9cEDzcwVlIi+76gmh5BpyqoAossVZLQBw6G29rC4atpPdOYUr/YS38pmklQPG6ujC1ZSCCPYjY47jFFZHicmSlllyEjPCrEyRSjTa3Qd1HqCKlQAgkB1He2/C3iyLPRa47V1oSRt8UZ9D6g9mGxwpLA0O9enccQ3j2MXjOKSc1OKw+07xoSWycDUBtO4NHfflKb61uxG9EAbnDh428R/csm8goyN5Ige7tdX6gbsfZcVT4XdY9U0kwUqbVpY2cGZtTBnC+ZtldiexKnBrrCMIvJiKUGC7TrwrIQ/h5Z40dc15RMhBZGDBAYdihjVtifz6Wb4QoO3FON6JJo4guqZ/xGRzIsgGtOWI2QcsEs4Mb6jsBuoUmTns/LBGhhURBieS2X5c0LF7UmEuDJlWNHyg0SpAF2cTuDcJGVG++YPxNd8q/wAqH9r9pvXYe4upvWhPf2l6aza2/vzgzI+EGNNm5HBIH4YOqU0KGtmsJsBtudugw2cG4NCv+HBGvuy62/V7/kBjYZZhGSiFRXmdzTN8r6DG+Sz6RIWd1VR1JIAH174wbuosLAcA+G/7jWrAQkcw5BE42BNegoD+Qxwz2SDA8xUf9+NW/qMDx48jRqEUjj9oAUfYb9sdT4yy8vUmM9KcVZq/l+uFaVWrUrnV/G8FoszkrtFfiXhrLOTSmBuzR7p9UY7fwsPlhY4pwubLUWpkJLI60yFqG4seVwANmF0OhGHluJRcyzpkF9NVf9+WJE+ZgZGCRtpYeZG3jf5+h9GG4xLp+oOM2Eev6Mc9fyA/UXuIhZjz4JMtBlwy6XaEI8TaQWWtAaYm2tVZkZWoisB5M4uWnGa4efKr6SG8vUajC66jSMAWTexR7pjvnMgclMs0ILo+oQsRqaJyV2IohnA1VtuWDdVNEpvx4ohnMzBHM3NifW6mUqSjQlhHfmSTezVAsLGo430b4oyOeZnkGs7yy/DnH485l0mi6NsVPVGHVW9wf7HocFMU/wCC883D88sbOrZfNUupbAEgZ41NMAynVG0bD930xb14ZW2ob8wti6TtxKi+07PmfPLCK0ZZAxF1bybmvUhAB/G2AWV4vLBG0cLhUZi7Bo42B+FRfMVroKNuos9cROJZ/mZvMy0G5k0tH0AYoCP4UH644zTjeie9Xew27Hp3xi32v8YlTNZEUVhTGXw1G8rvnJvO0dRRHSoo1+UKoChFN0ABqcHBuPi3J+FAznqxF6foe/0wKM5y8UKCTRy0TUDVM0v4jE2OwZP9OIOb45KzaC5JDUW0pQG5vdbO23zOBX6nszniVqCqvHMIZrxC7y6WsqPiYsepBAAFUN6JPyGA/iXJFvR9G41turC/Sip2FVjrl5Q1LCyD1tfN+8DdE33rDFw3hKxguEEsim21E0Aa16B01emrbrvvjmqshww29Z9a4AxFrguZkaNZXIoqD3AA9CL/AO1iNnM4xkPMIC8ykAH0D72GOxPp16b4L57ly+QBVBAVStgnT3cVQW6A79d8KHFs4FuN7DKdqI6j09MVSo6+OftOTYNMaPvbaEGpSFFGlUXW1joO399sSMrnUADF6JNdd/kBf/P98IGf42zAUAlDY3uevptf07434RxHTSsDubBF6r9+31x03RNp1GeDqVziWPEyyo8LuGhlGkkrurflcdQdLfT4hvgAnEpcuzIscELxkrawKxBXbrJzCTY63iJkuLRgNUi6gPhLV+mkbUfkMSeOkSmGewedECxBBtkJibptvpB+uOqjZWpHGJ5YEZs/zI3H+JNmWLyNchC0ybBaA6D8pDW1+pJ74uvwjxv71koZj8TL5/Z18rfLzA/SsUksIrdR0YAk1e4q/cWcOX2eeJBlsvNE7DyzsV+TLG//ALFsN6K4ljqMh1FXZGkRP8LQxuoEjxLrjajKCEVzdFyN6FsQO7Bcd/ETZcspy3wlTZ1FrIZgrNqoh2UWyjYWvTHvCgWLNcublcqNp0k5wtaQutja9VgVjHH3gZwMupVQlPu2hn7mIOzMi7jZiD02Hf5his8c/Wek5thnxlATLIq0CrqV99I0geo64W5JtbBvzDa63+u1Hp39MMnG31TczqJY45B3+JQT/Ox9MAs6pJ77e3X6/wDOMzVhyPExQ3QHynfgmVua4+uzEbb12wZ4x4+GWZWWNXRrDr+Yg7389unscCuGs0SEiNjZ+LSQAtV1HTfa/bAzOZ7LpHI2kNKtCj0UtY296G59WxarOqRfibcP8RQLmWkhQLCqMx/CKEMXJorrbUFWgCKobdNsQli/8hPK0Yro24sEdBdH64Ws3xK9VLYYad/n1X67/rh3+yDhrCd3YUpjb+2NCxFQGw7HaEViTpEXM94fzCONcZP7vQ388Mc/gkpw155SyypbKunyhQUBtqsGi2wNdPkbKzLo4bSoOlHN+h7f0JxRvEi5kvVKRps+Zq21FhX6YR0uLtxwPWTtBQYMgqPS+v6YdIUP/jsre5EuZUetfgn+pOI+b8HMUSSJidSqxXvZAO3tv0wR4jAYctlYm2IE0xHddRA3+keB2XpapCnOIlamQgsJDWUrvyyCSp3UgaSLG1fmU377EYAZ/iDRvS9wDtt7f2w9Z3ip5QyzQKDCChadeZLG3lY6Cp0xgWKVbAHrvQjh3hU5oyOpJCvosCr8qN6f5sc1Iq2EJvLLYSuWhrj2UTLcYlEilo3ljm0Bb1o/xCu9OrGu9V3xp4lzglVbzZzDKT5Y8sYo41OxN7aTsBW91V4aftf4JcMebUbwnTJX/wBbHr/C9H2DNgBwbxNGmUETjVZZTDl0VC6hGW8wTvJzS92NxpB3IIwp0wzKeDvCBsqrDkTPCMws2SXUPNlzoPWwjEsh27BtS4hSqjDfp9f+MQchO+VlBeNtLJplRhpLo2xPTYmiQfUe2Omd4CEcENqifzROAQGX39GHRh2PoMY1tOTr9+zNCuwjs4hIcVdYjCr6UIrYXXy298Z4fmkihePeRnN6nTcbEbBVFCzfv64jZTgyOCzu2kEKNAtmY/lUHboCbJAABxniXA4UQNzmhs1U6VfrRj1X/wB3x7TVZYMIZ5bYi96Cv/i8LSCWWV3YdQIgq/pp29bO+DeQEEKFRKKb9pqve/b+uAqQRg752M+yxTmv0X+2J+W4fGwoZ50bfoswUV3bVGAo9zitvSXMO0dpwnUVjgQ5ks0kazOraUKEO4Oq7vy72LPqKwltnG+4mIQkoUdhNROkb3vVD4aO+NOMxyZeYCcRz0a88SEkbd9N9O4PfDpkeJuMsmWTLj7vyuSpMwtkYbsRou/8tblrsVjS6Nqemq0k7+P4EJeHufIHvxnXgsYkig0NqDIgB9wBer5f0wvcVzIzWeJTSVDKkYdwisiVQZj8OsA/PVibxPLw5KLlwxqMw6BLCqGjjIo2QAdbj/aSe4uFwGKB0ZZCeazKI4gSrSCifwrqMlmGku9qqg+uB10obc1DGd95ZrGCYffG07+KuI5ouy5mCONmYsH5ADgE/CsgNSKAQpIu9t98Pf2WcKCcOR2XeZ3l360dl/2qv0rFc5jhgzGbXJwM7KZSiMZNQRKDSMK8oqm8y0GKqfTF65bLiNFRAAqgKo9AAAAPoMaPTqSzMfKGtbSgUTOZyyyIyOAysCrA9CCKIP0xS7xy8IzwjthESCrhbM0OoWp/zICQaINlTfmxdtYD+KvDEWeg5UnlIOpHA80bdmH9COhFjF7E1DI5EjU+k4PBlVzZd8+7SazDGqBYeaC+tBJyhvdinYGSQ3RcEgqMD+G8VMOqKRebCWOuOxaMNiyH8rD5UR6ijjecZnJGTKTlYwyuL5YcMjlQ5gZvMFYC2S72o0dyU4vFlmyvNj5iLGGy8CUgOYexJzWNagASSysNug3NYA9erJHeHOYxSV2PB4nMcD58DCKYzRFhIGiOjMQMtgFkO3RiDuAfbrjj4e4cont3zDzfCMxOgPKX/wDManon9skkdtIJOIk/BZsusU6N5XClJIi123lArZ1JNgCqNdTjrF4qk1fixw5hh+Zk0vt2LxkE9B1vE1tNWx2E+NYcZXePJiWAkNPNIpA3DsSl9Ph2o/y9CN8KvGs45HKcySJrVheYCMaDrpO5qwxBW96FV0xrJ4ticU+VfufJmmA9DtoPpiCOORDeLJRj3kkd/wCQKj9Rit3Uqe76zhKCOZBzPCHzeZL6WlagBHCp0oB5QpY7ACvbpg7Hx1cpEFTRLmFFKV80cA+fSR9u3lFdWwH4hxyeVCGY8lRbRwrpRR08wUV128/fHeLgWmRopCscoCMiPXLmDANp5gekJGynpeoX6ECGwg8/iXyFB+X5nCHKyNWYdTIGclgxbVMFIaSqBOlVsOxoLYAJJC4KeLeOQSwJpAkUq5VpHYPl7YMVIUiJkC0E+IUp+u3F+N/dHzWUMccmW5hZI3NLEbWUAhdigJownykr23BKeB/BUmZcZvOA8vXzI42Fc1jvzHFbLe4Svf2w1E20J9ZAnPaf5cQt9lvhIwxnNTKVllFIpFGOPY0R2ZiAxHYBR2OH+seAxnD1UKMCDZixyZ7GDjOPY6nMGcd8Pw5yLlToHXqD0ZT+0jDdT7j5YqbxJ9mmZyxZoh95i9VH4qj/ADqPj+aem64uzGmJvUtg3lEtZOJRmQ8SxnOR5mai0Yao0Qjl8tSscdHzIoJs30O/c4nZrNQZvNQanRY44BJJI8pD9S7RszAMzBhoUCyFe/bFn8b8K5XNf48COegaqcfJhTfzwi+Jvs0y8KF4pZ1oE6dasO37aE/zxA0uARnIiFZXIxsYveIMiqTWgqKSKKUCJ9YAYbhWbqNaub9/piVk+FwcgTaU5RyTiQmTZMwtDoW1B2PQAd9vXCBxLiTxvQIO+myos1vvQFn3wxeEuCDNvTyOnvGEv/chwZUKuTgbxLoSo34jIPEWWWFFlhGt8o0EhiGlgQaBcbI6mlYG7UlhuLoFw+bM5wQxQxc4wLo1KNtN2FlcnQAtkAdaPfFmcL+zDIoFZ0ec7f47lh/pFJ9Kw3QZZUUKihVGwVQAAPQAbDCvgMww5/yENqoeyN4jeFPssjhZZc0VmlB1Kiiooj12B+MjsSAO4AO+H4YwvTG2EKoUYEg7ljkz2PY9j2OpxP/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20" descr="SAURASHTRA UNIVERSITY"/>
          <p:cNvPicPr>
            <a:picLocks noChangeAspect="1" noChangeArrowheads="1"/>
          </p:cNvPicPr>
          <p:nvPr/>
        </p:nvPicPr>
        <p:blipFill>
          <a:blip r:embed="rId10" cstate="print"/>
          <a:srcRect/>
          <a:stretch>
            <a:fillRect/>
          </a:stretch>
        </p:blipFill>
        <p:spPr bwMode="auto">
          <a:xfrm>
            <a:off x="6435969" y="4471851"/>
            <a:ext cx="2032000" cy="1524000"/>
          </a:xfrm>
          <a:prstGeom prst="rect">
            <a:avLst/>
          </a:prstGeom>
          <a:noFill/>
        </p:spPr>
      </p:pic>
      <p:sp>
        <p:nvSpPr>
          <p:cNvPr id="35860" name="AutoShape 20" descr="data:image/jpeg;base64,/9j/4AAQSkZJRgABAQAAAQABAAD/2wCEAAkGBxQTEhUUExQWFBQXGBkYFxcYGB8ZHBgZHSIYHhodGBkYHCggHyExIhkYIjEhJikrLi4uGB8zODMtNygtLysBCgoKDg0OGxAQGy0mICQ0LCw0MDQ4NDAsNTcsLCw0NCw0LCwsLCwvLCw0Lyw0LDQsLCw0LCwsLCwsLCwsLCwsLP/AABEIAG8AdAMBEQACEQEDEQH/xAAbAAABBQEBAAAAAAAAAAAAAAAFAAEDBAYHAv/EAD4QAAIAAwUEBgcGBgMBAAAAAAECAAMRBAUSITEGIkFREzJSYYGSFkJTcZGhsRQVYnLB0SMzQ6LS8FRj4TT/xAAaAQACAwEBAAAAAAAAAAAAAAAABAEDBQIG/8QANBEAAgECBAUBBwMEAwEAAAAAAQIAAxEEEiExExRBUWEiUnGRobHB8DLR8TNCgeEFI1MV/9oADAMBAAIRAxEAPwDuMEIoIRQQighGBrBCPBCANp7/APswWiYixIGdBlStTQ8xlDNChxL6xbE4jggaXvKFxbYCdMCOmAnq72IHu0FI7rYUotwbyqhjRUbKRYzXAwnHoxMEIlYHQ1ghHghFBCKCEUEIoIRQQighMlthtC8gqkulWBJJzoNBQceOvKHMNQD6mI4vEmlYLuZQ2R2imPOwTmxYhumgBqNRlrUfSLcTh1VbrKsJimd8rmbO0W5EFWYKOZIHwrCAQnaaJYDeYTbi8JU/o+icOVLVAzoCF4+EaOERkvmEy8dURwMpvvAtwMJc+U8zdSp3iDTQjLnwi+tdkIG8Ww1lqBm2nTLJfsiZ1Zik8qgH4GMpqLruJtLWptsRB22F9dBKGDrtkvdzbPl9TFmGo5212lWKr8JNNzMxcO1c5ZirMbGrMASdVrllTUd0N1sKuW66RLD4x8wD63nSEaojLM156ghFBCKCEUEIoIRQQmU25uxZkvpAQGl1OZ1B1X38R4w5hKhVrd4ljKQdM3UTn9najKcRWhG8NVz1EaTaiZCaMDtD827AXtMt2LzVTHLmE5kDM/EEfCFhUsFYaDYiOmjdnVtTuDDVk6J+grhlsZJocgHUgq6nvBofEwu2YZuusaTI2XobfzADzR0diGIFkmODnpvpSsMgep/I+xiZPppDsT9RLV+XeqzZiYRMnz5hwD2a11NOJ+gjmk5Kg7AfOd16ShiLXZjp4lPaK7llUHSzCVAADg0bSplNpTujuhULdBr2+8rxVIJ/cdO/2k+x92A2is3dZQGRWFC1fWFeWvjHOJqHJ6Z1g6I4l23G06WumWkZU2I8EIoIRQQjEwQmUv8A2uEl+jRcbCmLOgHdlmT9Ico4XOLkxLEYwU2ygXMuWTaqS8ouWClRmppiHuHHwitsM4a1pYmKpsua/wC8ztkvP7XOmLMlhxhJlSyaAEa1PaI48KQ01PhKCp95ilOrx3IYe4fnWCb3u+SGAs8wzCWw9HTEQe5hkw4RdTqOR6xbzF61KmDamb+Jee1mXLCT5oxYcBWWoaZh7LTDkvuzMVhQxug+O3wlxcotqja7ab+68HvecoUCWdKDTpGZz+g+UWim3VvhpKDXQaBB/nWeBe68bPIPuUj5honhH2jORiB1QQvZHlKFtBDWZydyp6UTOZwtvUHOsUMGPo3Hwt9o0hQAVT6T8b/eRTQktxOdMUlQTLCMXltMy4nqcDhPKJGZhlB169Db7yGyo2dhoNrai/2ku0lqLMkpQ7TywmDeBMssOohAr3xFBQAWO23v8ycU5JCC+bf3eIcujaIopS1/wpiiu9kHHNace4QvUoXN6eojNLEWFquhHzg5tvR0mUs9HXM4qN7wtKeEW8kcu+so/wDojNtpNtZ5oZQQa9448jCBFjNIG8liJM8TRummtMokbwM5jtPc0yXNeZhJRmLYhnSudG5RrYesrKF6zExWHdXLdDKNySJTzQJszohqG/FwzOQiyqzBfSLyrDqjP6zaaa9CgK5TPtdR0ThApmHvIqrDvhOncjpl6/m80KuUEb5+nn7QFbLUJGKXKYGYa9LOHE8Vl8hzPGGVXieptug/eKO4pXVN+p+wgakXxSMYmRGgkTb30RKs0qfLGGa4lri1IAXRa5DwjPpeuoUO2s2K5yUw67m0zaX7OrVnxrShRuqw4gqPrDXAS2gtEBiql9Tfx0hi7Gkp/FU4FZ0YMRjMplriltxoQcm40iipnb0n+fMapGmvrGxI828ftKl6Wd5yl8pciWZhlM+6XDGtADmdMospsENtybXlVZGqDNsova/W8E3Zdk2e1Jak8zwHvMXVKioPVFaNF6h9InV7isJkyURjiKgCv+++Maq4diRPQUkyIF7QhFcsighKF82gS5TOaZKx9/d8SIspKWYCV1GCqSZlbksq9AoLraBSpkqiEqTmRViDDdVjn2t51idBBwxrm8aQfOtGFXmIjJVjJkSySSh/qkDgdBlzi0LchSfJP0lLPYFgLdAO3eK69k3ZS86stQCQvrGg+UTUxQBsusilgiRmfSBLvu6ZONJaFuZ4D3nQRe9RUFyYrTotUNlEvX7cBsySyzBmckEAZLSnHjrFdGuKhIA2luIw3CUEneQ2S4pro0zDhRVLYmyrTs846asqkL1nCYZ2Utawmsv275k6y2dJa4juV5AYdTyEJUaipUYmaWIpM9JVXx9IHvfZlbPZi7MWmVUZZKK6+/3xfTxBqVLDaK1cItKlmJuZ52VuebMD1GGS60JbifVKjuPH3xOIqqtu4hhKDkG+xle0WfpGx2u1KGUlcFMTDCaEBRQAZR0rZRams4ZMxzVn26f6mg2XtSLaZsuWR0b4ZqAeqTkwpwOendCtdSUDHcaRzDsoqMq7HUTZQlHooIQLfG0UqzkBjmeAFTTmcxSL6dBqguJRVxCUtGmb2h2nlT5RlqWBYqDVaALXPj/tIao4Zka5idfFo6ZR1tEl2WeXLebLl/aMABDF61PGqqKrTXOA1HZgrG15Io0lUuozW8wtcXRS5VnD/wAxlJU0JzY50PDhFNXMzNbaMUMqooO/7wobdLYTBWoQb+R0zHLPjpFORhaXZ1N/Ejk22SkoMgpLrQBUOv5QK+MSUctY7yA6KtxtHtjyS0sOuI9ZNwsBXKpyoPGBQwBtBshIuJ7mzkmFpJDZgg7pApxo1KRABUBhJJDEoY1mtgKtSXNAQCgKEEj8NddIGTXUjWCvcaA6SG1zFmSwWkTHGLqFc6jQlSdI6UFToROWIZdVJktptbKEwyXfFqBQYNOtU9/yiFUG9zOmci1gTMftDYJH2qYZs0ygcLABMWKozz4afOHaLvwxlF5m4ilS4pLtbaRT7XLs8+VMlqnQgMAZbYmYcS5OjZjIx0FaohB38yGqLSqKygZddvvCY2+GIVlMF4nEKgc6U/WKeRNt5aP+RW+xtNrKmYhWESLTSmC24uyYZquiMwK4ThFaEE0qB3GNHCVFC2JmVjqTFgwF5mJ9gmouJpbqvMqQPmIbDqTYGINSdRcgyORPZCSrFSRQ0NKjkY6ZQd5CuV2M6Tdd6yUs8nHMVCZYoCeWX6Rk1KbF2sOs3KdZFprc20ltb7s5/ry/NHHBf2TLOPT9oT198yPby/MIjhP7JhxqftCL74ke3l+YQcJ+xhxqftCP97yPbS/OIOE/Yw41P2hF97SPbS/OIOG/YyeKntCMb2ke2lecfvBw37GRxaftCN96yPbS/OP3g4b9jJ4tP2hMFtxODWnI1GBcx8f1jSwgtT1mPj2vV07CA7PIZ2CopZjoBqYZZgouYoiljZRcwrZdmbQ7BTLKA6s1KDwrWKGxNMC4N4ymDqk2ItOqWWUVUAmtAPoIx2NzN0DSSFAeERJgfamyY7PMUDPCT4ih/Qxfh2s4MoxCZqZE5RWNmeehdj0llUjrSGKt+R81PgwI8Yo/TU9/2jR9dEHqv0MGhqRdKAZtpD4ps1JaIiqEKlEWtGFcyytGcdFBJmuursoAG3zlm0zCsp88WFSc8LCo5jCPoI5UXYTtjZDKdkmqzFZaLJ3EmbiBmYtmQCQaAcgOMdsCBcm+4+ErQgmyi2gOm+suTFYasTXTHKU/VFjgW6fX+ZYQRv8AMfxM7fNqrIphQYpzBSqBThQZk072+UNUls/+PrEa73p7Df6QNd9l6WYqVoCczyXVj8Kxe7ZFJilJOI4WNe1q6Wc7jJSd0clGS/ICJprlUCFapnqFhDewFkx2gtwRfm2Q+VYXxjWS3eNf8el6hbt9500CMmbUeCEYmCEzl+7UypNUpjcaqOH5joPnDVHDM+vSKVsWlPTc9pzOawJJAoCTQcu6NYbTDY3Okt3VbeiepGJGGF17SnXx4jviuomYeZZRqZDrtsZ6vGwdGQQcct85b8GH6EcRBTfMPM6q0sh01B2M0d2uMSswqHkJwJzUleEKVAbWHQmaFIi4J6gS/eH8mZTFTAfUamnM1EVp+oS2p+g27djK11pvsP8ApkZU7jrlT4x1UOg95nFIeojwsvGiAkZUBORUaV/DFf6pb+kXmPvttyQnES8Z/NMOI/pD9Hdj5+ky8SdEXxf4x5q/ZpZX+vMFGHsk7J/EePICIH/Y1+g+f8QP/Slv7j8h295gYwxE4e2W2h+ykgoGViCSOsKZeI7oWxFDiagx3CYrhaEaGdMu+3JOQOhqp0MZLoVNjNtHDi4lqOZ1PMxagjmIBCc12uuWYs4zFVnWYScgWKtxBp8o1cNWUpY9JjYzDsHzAXvPF37HznRmf+GabqnUn8XZiXxaKbDWRTwDspLaTPzZTIxVgVYGhB1BhoEEXESZSpsd5du+8cAKMomSm6yH6qfVbvit6d9RoZdSrZRlIuO0O2eeCiCzhJpUEKHYpNAJqRRWAbPlCzDU59PmI6raAU7G3fQ/7lW0XkQaTrLg4EqXlt4Ekg+MdrT0urfQypqxvZ0t8QZNar3lIwMgTJhZFRqkoAFFAKLmTzPwjlaLkeqw+c7euim6Am4A7bSezWyawxNZwidqZNdV/vOfhHLIoNg2vgD7TtajkXK2HkkD5wdb70RXLyqPNIAx0oksAUHRKc6/iMWpSYizaD5n3yirXVWzJqe/Qe6AZjliSSSSaknUwyBbaIkkm5he5dm5loRnXdA6tR1zxA7u+KKuIWmQDGaGEaqpbbt5lH7rnCb0RltjJoBT510p3xbxUy5r6SrgVA+S2s6ps9dgkSVQGtK1PMnU+7lGNWqZ2Jm/RpCmgUQpFUtgJ9rbKCQXNQSDunUZHhDAwtQ9IscXSBsTI22tsh9c+U/tE8rV7SOco94htfZO3l+U/tBytXtDnKPeZ/aK02K07yzMEwaNhOY5MAPgeEM0VrU9CLiK4hqFbXNYzMiyr7VP7v8AGG8x7GI8NfaE9CzL7VPg3+MRmPYycg9oS5JtkxRRbVQcquR81jgop3SWLUddqn1ntrzm/wDKA9wI+ixHDX2Z0az/APp+fCUp64zV7QGPNsZ+ojsabL9JUwzfqf6yI2VPbJ8G/wAY6zHtOOGvtD5yzd9ls+MGdOqg9VVard1aZCOHepb0rLKdOlm9baTcSNrrIihVJAAoAFI+EIHC1SbmaYxlEaXj+mFk5t5TEcpVhztHvPXprZe03lMHJ1ZPPUe8PWO0iYiuvVYVHuhdlKmxjKsGFxOWLdyzGctMCEzmRRStTX/35RrmoVAAHS8xBRDkkm2pE9/cQOk3I6NTdA3es1cq1y50MRxz2nXKjo37fnaM9xAYquRQVUECp6/Cv4fnBx9tIHCDXX81nt9nwC4xtu0oStAdc8zpllziOY0BtJ5MXIvtKNssAlzQhY4TTOmefdFi1Cy3lL0Qj5b6S8LjWv8ANyBbUZ5Nhrr4xXxz2/LS7lV9r8vaMLjT2u6fWoMIG71jXU4sudInjntDlV9r80/BIvuSgNWOICpFBu9Y79TkDTKJ4+u055UW1Ov5vKt7WASqUcPUuPdhIH6x3TqZ+naVVqIp2sb7/KERs+mPD0w1ADZUJqQRrqAK+IirmDa9oxyi3tmkUq5pZALTSopWpAowoCxTPMCtM+MSazdBOBhktctb86RjcO+q4yVqwdhQhWABAGfGsTx9CbSOU9QF9Nbz0txpQEzCtT62EcaYRn1uMRxzfb8/adcqttTb8298htl0KktnDMSPVyyyU71NDmfhHS1iWAnFTDhULA/nmdK2a/8Alk/kWMqv/UM2aH9NfdOf2rZu0M7kKtC7Eb3AkmNJcRTAAmS+EqliR3Mi9GLT2V80dczTnPJ1fEcbL2nsr5ojmacOTq+JINmbR2V80RzFOdjCVIjsxaOyvmg5hIcpU8RNsvaT6q+aAYmnIOEqntG9EbUfVXziJ5qnOeRreIvQ+1dhfOIObpQ5Gt4j+h9q7K+cRHNU51yNXxF6H2rsL5xBzVPvDkq3YRvQ21dhPOInm6fec8jW7CN6GWrsJ5xBzdLvI5Ct2EQ2MtXZTzCDm6UnkK3iL0MtXZTzCDnKUOQreJ0e5LO0uRKRusqgH3iMuqwZyRNmkpVADP/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62" name="Picture 22" descr="http://upload.wikimedia.org/wikipedia/en/7/78/Anna_University,_Chennai_logo.gif"/>
          <p:cNvPicPr>
            <a:picLocks noChangeAspect="1" noChangeArrowheads="1"/>
          </p:cNvPicPr>
          <p:nvPr/>
        </p:nvPicPr>
        <p:blipFill>
          <a:blip r:embed="rId11" cstate="print"/>
          <a:srcRect/>
          <a:stretch>
            <a:fillRect/>
          </a:stretch>
        </p:blipFill>
        <p:spPr bwMode="auto">
          <a:xfrm>
            <a:off x="7826638" y="3147877"/>
            <a:ext cx="1841500" cy="1323975"/>
          </a:xfrm>
          <a:prstGeom prst="rect">
            <a:avLst/>
          </a:prstGeom>
          <a:noFill/>
        </p:spPr>
      </p:pic>
      <p:pic>
        <p:nvPicPr>
          <p:cNvPr id="35866" name="Picture 26" descr="http://academic.ncl.res.in/images/heavy/logo.png"/>
          <p:cNvPicPr>
            <a:picLocks noChangeAspect="1" noChangeArrowheads="1"/>
          </p:cNvPicPr>
          <p:nvPr/>
        </p:nvPicPr>
        <p:blipFill>
          <a:blip r:embed="rId12" cstate="print"/>
          <a:srcRect/>
          <a:stretch>
            <a:fillRect/>
          </a:stretch>
        </p:blipFill>
        <p:spPr bwMode="auto">
          <a:xfrm>
            <a:off x="9728200" y="2971800"/>
            <a:ext cx="2463800" cy="1076326"/>
          </a:xfrm>
          <a:prstGeom prst="rect">
            <a:avLst/>
          </a:prstGeom>
          <a:noFill/>
        </p:spPr>
      </p:pic>
      <p:pic>
        <p:nvPicPr>
          <p:cNvPr id="35868" name="Picture 28" descr="http://t1.gstatic.com/images?q=tbn:ANd9GcSN2IowFRKFa7n3l6BLZpanSH-9dPWpKoBQ_0SRrJJJ0PAsPCsAAg"/>
          <p:cNvPicPr>
            <a:picLocks noChangeAspect="1" noChangeArrowheads="1"/>
          </p:cNvPicPr>
          <p:nvPr/>
        </p:nvPicPr>
        <p:blipFill>
          <a:blip r:embed="rId13" cstate="print"/>
          <a:srcRect/>
          <a:stretch>
            <a:fillRect/>
          </a:stretch>
        </p:blipFill>
        <p:spPr bwMode="auto">
          <a:xfrm>
            <a:off x="7831319" y="1624749"/>
            <a:ext cx="1869988" cy="1371600"/>
          </a:xfrm>
          <a:prstGeom prst="rect">
            <a:avLst/>
          </a:prstGeom>
          <a:noFill/>
        </p:spPr>
      </p:pic>
      <p:pic>
        <p:nvPicPr>
          <p:cNvPr id="35870" name="Picture 30" descr="http://www.iiitd.ac.in/sites/default/files/images/graphicidentity/style.jpg"/>
          <p:cNvPicPr>
            <a:picLocks noChangeAspect="1" noChangeArrowheads="1"/>
          </p:cNvPicPr>
          <p:nvPr/>
        </p:nvPicPr>
        <p:blipFill>
          <a:blip r:embed="rId14" cstate="print"/>
          <a:srcRect r="73333" b="32824"/>
          <a:stretch>
            <a:fillRect/>
          </a:stretch>
        </p:blipFill>
        <p:spPr bwMode="auto">
          <a:xfrm>
            <a:off x="9855200" y="1447800"/>
            <a:ext cx="2032000" cy="838200"/>
          </a:xfrm>
          <a:prstGeom prst="rect">
            <a:avLst/>
          </a:prstGeom>
          <a:noFill/>
        </p:spPr>
      </p:pic>
      <p:sp>
        <p:nvSpPr>
          <p:cNvPr id="23" name="Title 1"/>
          <p:cNvSpPr>
            <a:spLocks/>
          </p:cNvSpPr>
          <p:nvPr/>
        </p:nvSpPr>
        <p:spPr bwMode="auto">
          <a:xfrm>
            <a:off x="0" y="1"/>
            <a:ext cx="12192000" cy="815975"/>
          </a:xfrm>
          <a:prstGeom prst="rect">
            <a:avLst/>
          </a:prstGeom>
          <a:solidFill>
            <a:schemeClr val="accent4"/>
          </a:solidFill>
          <a:ln/>
          <a:extLst/>
        </p:spPr>
        <p:style>
          <a:lnRef idx="2">
            <a:schemeClr val="accent6">
              <a:shade val="50000"/>
            </a:schemeClr>
          </a:lnRef>
          <a:fillRef idx="1">
            <a:schemeClr val="accent6"/>
          </a:fillRef>
          <a:effectRef idx="0">
            <a:schemeClr val="accent6"/>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4400" b="1" dirty="0" smtClean="0"/>
              <a:t> Institute Partners</a:t>
            </a:r>
            <a:endParaRPr lang="en-US" altLang="en-US" sz="4400" b="1" dirty="0">
              <a:solidFill>
                <a:srgbClr val="FFC000"/>
              </a:solidFill>
            </a:endParaRPr>
          </a:p>
        </p:txBody>
      </p:sp>
      <p:sp>
        <p:nvSpPr>
          <p:cNvPr id="24" name="Title 1"/>
          <p:cNvSpPr>
            <a:spLocks/>
          </p:cNvSpPr>
          <p:nvPr/>
        </p:nvSpPr>
        <p:spPr bwMode="auto">
          <a:xfrm>
            <a:off x="0" y="6027982"/>
            <a:ext cx="12192000" cy="815975"/>
          </a:xfrm>
          <a:prstGeom prst="rect">
            <a:avLst/>
          </a:prstGeom>
          <a:solidFill>
            <a:schemeClr val="accent2">
              <a:lumMod val="50000"/>
            </a:schemeClr>
          </a:solidFill>
          <a:ln/>
          <a:extLst/>
        </p:spPr>
        <p:style>
          <a:lnRef idx="3">
            <a:schemeClr val="lt1"/>
          </a:lnRef>
          <a:fillRef idx="1">
            <a:schemeClr val="accent3"/>
          </a:fillRef>
          <a:effectRef idx="1">
            <a:schemeClr val="accent3"/>
          </a:effectRef>
          <a:fontRef idx="minor">
            <a:schemeClr val="lt1"/>
          </a:fontRef>
        </p:style>
        <p:txBody>
          <a:bodyPr lIns="91340" tIns="45672" rIns="91340" bIns="4567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4400" b="1">
              <a:solidFill>
                <a:srgbClr val="FFC000"/>
              </a:solidFill>
            </a:endParaRPr>
          </a:p>
        </p:txBody>
      </p:sp>
    </p:spTree>
    <p:extLst>
      <p:ext uri="{BB962C8B-B14F-4D97-AF65-F5344CB8AC3E}">
        <p14:creationId xmlns:p14="http://schemas.microsoft.com/office/powerpoint/2010/main" val="17810450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978" y="1008529"/>
            <a:ext cx="10998926" cy="4031873"/>
          </a:xfrm>
          <a:prstGeom prst="rect">
            <a:avLst/>
          </a:prstGeom>
          <a:noFill/>
        </p:spPr>
        <p:txBody>
          <a:bodyPr wrap="square" rtlCol="0">
            <a:spAutoFit/>
          </a:bodyPr>
          <a:lstStyle/>
          <a:p>
            <a:pPr algn="ctr">
              <a:spcBef>
                <a:spcPts val="0"/>
              </a:spcBef>
              <a:defRPr/>
            </a:pPr>
            <a:r>
              <a:rPr lang="en-US" sz="9600" dirty="0" smtClean="0">
                <a:solidFill>
                  <a:srgbClr val="FF0000"/>
                </a:solidFill>
                <a:latin typeface="AR DELANEY" pitchFamily="2" charset="0"/>
                <a:cs typeface="Aharoni" pitchFamily="2" charset="-79"/>
              </a:rPr>
              <a:t>NEW</a:t>
            </a:r>
          </a:p>
          <a:p>
            <a:pPr algn="ctr">
              <a:spcBef>
                <a:spcPts val="0"/>
              </a:spcBef>
              <a:defRPr/>
            </a:pPr>
            <a:r>
              <a:rPr lang="en-US" sz="8000" dirty="0" smtClean="0">
                <a:latin typeface="AR DELANEY" pitchFamily="2" charset="0"/>
                <a:cs typeface="Aharoni" pitchFamily="2" charset="-79"/>
              </a:rPr>
              <a:t>programs &amp; </a:t>
            </a:r>
          </a:p>
          <a:p>
            <a:pPr algn="ctr">
              <a:spcBef>
                <a:spcPts val="0"/>
              </a:spcBef>
              <a:defRPr/>
            </a:pPr>
            <a:r>
              <a:rPr lang="en-US" sz="8000" dirty="0" smtClean="0">
                <a:latin typeface="AR DELANEY" pitchFamily="2" charset="0"/>
                <a:cs typeface="Aharoni" pitchFamily="2" charset="-79"/>
              </a:rPr>
              <a:t>fellowships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03412"/>
            <a:ext cx="11308976" cy="1577789"/>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rPr>
              <a:t>OVERSEAS DOCTORAL FELLOWSHIP</a:t>
            </a:r>
          </a:p>
          <a:p>
            <a:pPr algn="ctr"/>
            <a:r>
              <a:rPr lang="en-US" sz="2400" b="1" dirty="0" smtClean="0">
                <a:solidFill>
                  <a:schemeClr val="tx1"/>
                </a:solidFill>
              </a:rPr>
              <a:t>(In select areas) </a:t>
            </a:r>
          </a:p>
          <a:p>
            <a:pPr algn="ctr"/>
            <a:r>
              <a:rPr lang="en-US" sz="2000" b="1" dirty="0" smtClean="0">
                <a:solidFill>
                  <a:srgbClr val="C00000"/>
                </a:solidFill>
                <a:latin typeface="Arial Black" pitchFamily="34" charset="0"/>
                <a:ea typeface="Arial Unicode MS" pitchFamily="34" charset="-128"/>
                <a:cs typeface="Arial Unicode MS" pitchFamily="34" charset="-128"/>
              </a:rPr>
              <a:t>$2000 per month for 5 years</a:t>
            </a:r>
          </a:p>
          <a:p>
            <a:pPr algn="ctr"/>
            <a:r>
              <a:rPr lang="en-US" sz="2000" b="1" dirty="0" smtClean="0">
                <a:solidFill>
                  <a:srgbClr val="C00000"/>
                </a:solidFill>
                <a:latin typeface="Arial Black" pitchFamily="34" charset="0"/>
                <a:ea typeface="Arial Unicode MS" pitchFamily="34" charset="-128"/>
                <a:cs typeface="Arial Unicode MS" pitchFamily="34" charset="-128"/>
              </a:rPr>
              <a:t>Contingency Allowance: Rs. 60,000/-</a:t>
            </a:r>
            <a:endParaRPr lang="en-US" sz="2000" b="1" dirty="0">
              <a:solidFill>
                <a:srgbClr val="C00000"/>
              </a:solidFill>
              <a:latin typeface="Arial Black" pitchFamily="34" charset="0"/>
              <a:ea typeface="Arial Unicode MS" pitchFamily="34" charset="-128"/>
              <a:cs typeface="Arial Unicode MS" pitchFamily="34" charset="-128"/>
            </a:endParaRPr>
          </a:p>
        </p:txBody>
      </p:sp>
      <p:sp>
        <p:nvSpPr>
          <p:cNvPr id="5" name="Rectangle 4"/>
          <p:cNvSpPr/>
          <p:nvPr/>
        </p:nvSpPr>
        <p:spPr>
          <a:xfrm>
            <a:off x="457200" y="2126973"/>
            <a:ext cx="11308976" cy="1517180"/>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rPr>
              <a:t>OVERSEAS POST-DOCTORAL FELLOWSHIP</a:t>
            </a:r>
          </a:p>
          <a:p>
            <a:pPr algn="ctr"/>
            <a:r>
              <a:rPr lang="en-US" sz="2400" b="1" dirty="0" smtClean="0">
                <a:solidFill>
                  <a:schemeClr val="tx1"/>
                </a:solidFill>
              </a:rPr>
              <a:t>(In select areas)</a:t>
            </a:r>
          </a:p>
          <a:p>
            <a:pPr algn="ctr"/>
            <a:r>
              <a:rPr lang="en-US" sz="2000" b="1" dirty="0" smtClean="0">
                <a:solidFill>
                  <a:srgbClr val="C00000"/>
                </a:solidFill>
                <a:latin typeface="Arial Black" pitchFamily="34" charset="0"/>
                <a:ea typeface="Arial Unicode MS" pitchFamily="34" charset="-128"/>
                <a:cs typeface="Arial Unicode MS" pitchFamily="34" charset="-128"/>
              </a:rPr>
              <a:t>$3000 per month </a:t>
            </a:r>
          </a:p>
          <a:p>
            <a:pPr algn="ctr"/>
            <a:r>
              <a:rPr lang="en-US" sz="2000" b="1" dirty="0" smtClean="0">
                <a:solidFill>
                  <a:srgbClr val="C00000"/>
                </a:solidFill>
                <a:latin typeface="Arial Black" pitchFamily="34" charset="0"/>
                <a:ea typeface="Arial Unicode MS" pitchFamily="34" charset="-128"/>
                <a:cs typeface="Arial Unicode MS" pitchFamily="34" charset="-128"/>
              </a:rPr>
              <a:t>Contingency Allowance: Rs. 60,000/-</a:t>
            </a:r>
          </a:p>
        </p:txBody>
      </p:sp>
      <p:sp>
        <p:nvSpPr>
          <p:cNvPr id="6" name="Rectangle 5"/>
          <p:cNvSpPr/>
          <p:nvPr/>
        </p:nvSpPr>
        <p:spPr>
          <a:xfrm>
            <a:off x="457200" y="3733801"/>
            <a:ext cx="11308976" cy="1066800"/>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rPr>
              <a:t>SN BOSE SCHOLARS PROGRAM</a:t>
            </a:r>
          </a:p>
          <a:p>
            <a:pPr algn="ctr"/>
            <a:r>
              <a:rPr lang="en-US" sz="2000" b="1" dirty="0" smtClean="0">
                <a:solidFill>
                  <a:srgbClr val="C00000"/>
                </a:solidFill>
                <a:latin typeface="Arial Black" pitchFamily="34" charset="0"/>
                <a:ea typeface="Arial Unicode MS" pitchFamily="34" charset="-128"/>
                <a:cs typeface="Arial Unicode MS" pitchFamily="34" charset="-128"/>
              </a:rPr>
              <a:t>Student exchange program developed in partner ship with IUSSTF and University </a:t>
            </a:r>
            <a:r>
              <a:rPr lang="en-US" sz="2000" b="1" smtClean="0">
                <a:solidFill>
                  <a:srgbClr val="C00000"/>
                </a:solidFill>
                <a:latin typeface="Arial Black" pitchFamily="34" charset="0"/>
                <a:ea typeface="Arial Unicode MS" pitchFamily="34" charset="-128"/>
                <a:cs typeface="Arial Unicode MS" pitchFamily="34" charset="-128"/>
              </a:rPr>
              <a:t>of Wisconsin</a:t>
            </a:r>
            <a:endParaRPr lang="en-US" sz="2000" b="1" dirty="0" smtClean="0">
              <a:solidFill>
                <a:srgbClr val="C00000"/>
              </a:solidFill>
              <a:latin typeface="Arial Black" pitchFamily="34" charset="0"/>
              <a:ea typeface="Arial Unicode MS" pitchFamily="34" charset="-128"/>
              <a:cs typeface="Arial Unicode MS" pitchFamily="34" charset="-128"/>
            </a:endParaRPr>
          </a:p>
        </p:txBody>
      </p:sp>
      <p:sp>
        <p:nvSpPr>
          <p:cNvPr id="7" name="Rectangle 6"/>
          <p:cNvSpPr/>
          <p:nvPr/>
        </p:nvSpPr>
        <p:spPr>
          <a:xfrm>
            <a:off x="457200" y="4953001"/>
            <a:ext cx="11308976" cy="1259541"/>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rPr>
              <a:t>SERB-NSF Graduate Student Exchange Program </a:t>
            </a:r>
          </a:p>
          <a:p>
            <a:pPr algn="ctr"/>
            <a:r>
              <a:rPr lang="en-US" sz="2400" b="1" dirty="0" smtClean="0">
                <a:solidFill>
                  <a:schemeClr val="tx1"/>
                </a:solidFill>
              </a:rPr>
              <a:t>(In partnership with NSF)</a:t>
            </a:r>
          </a:p>
          <a:p>
            <a:pPr algn="ctr"/>
            <a:r>
              <a:rPr lang="en-US" sz="2000" b="1" dirty="0" smtClean="0">
                <a:solidFill>
                  <a:srgbClr val="C00000"/>
                </a:solidFill>
                <a:latin typeface="Arial Black" pitchFamily="34" charset="0"/>
                <a:ea typeface="Arial Unicode MS" pitchFamily="34" charset="-128"/>
                <a:cs typeface="Arial Unicode MS" pitchFamily="34" charset="-128"/>
              </a:rPr>
              <a:t>“Graduate Research Opportunities Worldwide” GROW program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793375"/>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rgbClr val="FFFF00"/>
                </a:solidFill>
              </a:rPr>
              <a:t>S.N. Bose Scholars Program</a:t>
            </a:r>
          </a:p>
        </p:txBody>
      </p:sp>
      <p:sp>
        <p:nvSpPr>
          <p:cNvPr id="5" name="TextBox 4"/>
          <p:cNvSpPr txBox="1"/>
          <p:nvPr/>
        </p:nvSpPr>
        <p:spPr>
          <a:xfrm>
            <a:off x="0" y="874060"/>
            <a:ext cx="12192000" cy="5914440"/>
          </a:xfrm>
          <a:prstGeom prst="rect">
            <a:avLst/>
          </a:prstGeom>
          <a:noFill/>
        </p:spPr>
        <p:txBody>
          <a:bodyPr wrap="square" rtlCol="0">
            <a:spAutoFit/>
          </a:bodyPr>
          <a:lstStyle/>
          <a:p>
            <a:pPr>
              <a:lnSpc>
                <a:spcPts val="2100"/>
              </a:lnSpc>
            </a:pPr>
            <a:r>
              <a:rPr lang="en-US" sz="2200" b="1" dirty="0" smtClean="0">
                <a:solidFill>
                  <a:srgbClr val="000000"/>
                </a:solidFill>
                <a:latin typeface="Arial" charset="0"/>
              </a:rPr>
              <a:t>Partners: </a:t>
            </a:r>
            <a:r>
              <a:rPr lang="en-US" sz="2200" b="1" dirty="0" smtClean="0">
                <a:solidFill>
                  <a:srgbClr val="17375E"/>
                </a:solidFill>
                <a:latin typeface="Arial Unicode MS" pitchFamily="34" charset="-128"/>
                <a:ea typeface="Arial Unicode MS" pitchFamily="34" charset="-128"/>
                <a:cs typeface="Arial Unicode MS" pitchFamily="34" charset="-128"/>
              </a:rPr>
              <a:t>SERB, IUSSTF and University of Wisconsin – Madison</a:t>
            </a:r>
          </a:p>
          <a:p>
            <a:pPr>
              <a:lnSpc>
                <a:spcPts val="2100"/>
              </a:lnSpc>
            </a:pPr>
            <a:endParaRPr lang="en-US" sz="1050" b="1" dirty="0" smtClean="0">
              <a:solidFill>
                <a:srgbClr val="17375E"/>
              </a:solidFill>
              <a:latin typeface="Arial Unicode MS" pitchFamily="34" charset="-128"/>
              <a:ea typeface="Arial Unicode MS" pitchFamily="34" charset="-128"/>
              <a:cs typeface="Arial Unicode MS" pitchFamily="34" charset="-128"/>
            </a:endParaRPr>
          </a:p>
          <a:p>
            <a:pPr algn="just">
              <a:lnSpc>
                <a:spcPts val="2400"/>
              </a:lnSpc>
            </a:pPr>
            <a:r>
              <a:rPr lang="en-US" sz="2200" b="1" dirty="0" smtClean="0">
                <a:solidFill>
                  <a:srgbClr val="000000"/>
                </a:solidFill>
                <a:latin typeface="Arial" charset="0"/>
              </a:rPr>
              <a:t>Objective: </a:t>
            </a:r>
            <a:r>
              <a:rPr lang="en-US" sz="2200" b="1" dirty="0" smtClean="0">
                <a:solidFill>
                  <a:srgbClr val="17375E"/>
                </a:solidFill>
                <a:latin typeface="Arial Unicode MS" pitchFamily="34" charset="-128"/>
                <a:ea typeface="Arial Unicode MS" pitchFamily="34" charset="-128"/>
                <a:cs typeface="Arial Unicode MS" pitchFamily="34" charset="-128"/>
              </a:rPr>
              <a:t>To promote research and capacity building in frontline areas of science and engineering through Indo-US cooperation, encourage post-graduate students to take up research as a career, and pave the way for the next generation scientists and technologists from India to interact with their American counterparts towards building long-term sustainable R&amp;D linkages and collaborations.</a:t>
            </a:r>
          </a:p>
          <a:p>
            <a:pPr>
              <a:lnSpc>
                <a:spcPts val="2100"/>
              </a:lnSpc>
            </a:pPr>
            <a:endParaRPr lang="en-US" sz="2200" b="1" dirty="0" smtClean="0">
              <a:solidFill>
                <a:srgbClr val="000000"/>
              </a:solidFill>
              <a:latin typeface="Arial" charset="0"/>
            </a:endParaRPr>
          </a:p>
          <a:p>
            <a:pPr>
              <a:lnSpc>
                <a:spcPts val="2100"/>
              </a:lnSpc>
            </a:pPr>
            <a:r>
              <a:rPr lang="en-US" sz="2200" b="1" dirty="0" smtClean="0">
                <a:solidFill>
                  <a:srgbClr val="000000"/>
                </a:solidFill>
                <a:latin typeface="Arial" charset="0"/>
              </a:rPr>
              <a:t>Scholarship includes: </a:t>
            </a:r>
            <a:r>
              <a:rPr lang="en-US" sz="2200" b="1" dirty="0" smtClean="0">
                <a:solidFill>
                  <a:srgbClr val="17375E"/>
                </a:solidFill>
                <a:latin typeface="Arial Unicode MS" pitchFamily="34" charset="-128"/>
                <a:ea typeface="Arial Unicode MS" pitchFamily="34" charset="-128"/>
                <a:cs typeface="Arial Unicode MS" pitchFamily="34" charset="-128"/>
              </a:rPr>
              <a:t>Stipend, Accommodation, Air-fare</a:t>
            </a:r>
          </a:p>
          <a:p>
            <a:pPr>
              <a:lnSpc>
                <a:spcPts val="2100"/>
              </a:lnSpc>
            </a:pPr>
            <a:endParaRPr lang="en-US" sz="1200" b="1" dirty="0" smtClean="0">
              <a:solidFill>
                <a:srgbClr val="000000"/>
              </a:solidFill>
              <a:latin typeface="Arial" charset="0"/>
            </a:endParaRPr>
          </a:p>
          <a:p>
            <a:pPr>
              <a:lnSpc>
                <a:spcPts val="2100"/>
              </a:lnSpc>
            </a:pPr>
            <a:r>
              <a:rPr lang="en-US" sz="2200" b="1" dirty="0" smtClean="0">
                <a:solidFill>
                  <a:srgbClr val="000000"/>
                </a:solidFill>
                <a:latin typeface="Arial" charset="0"/>
              </a:rPr>
              <a:t>Progress thus far: </a:t>
            </a:r>
          </a:p>
          <a:p>
            <a:pPr lvl="1" algn="just">
              <a:lnSpc>
                <a:spcPts val="2600"/>
              </a:lnSpc>
              <a:buFont typeface="Wingdings" pitchFamily="2" charset="2"/>
              <a:buChar char="v"/>
            </a:pPr>
            <a:r>
              <a:rPr lang="en-US" sz="2200" b="1" dirty="0" smtClean="0">
                <a:solidFill>
                  <a:srgbClr val="17375E"/>
                </a:solidFill>
                <a:latin typeface="Arial Unicode MS" pitchFamily="34" charset="-128"/>
                <a:ea typeface="Arial Unicode MS" pitchFamily="34" charset="-128"/>
                <a:cs typeface="Arial Unicode MS" pitchFamily="34" charset="-128"/>
              </a:rPr>
              <a:t>44 Indian students and 11 American students interned under this program in 2013. </a:t>
            </a:r>
          </a:p>
          <a:p>
            <a:pPr lvl="1" algn="just">
              <a:lnSpc>
                <a:spcPts val="2600"/>
              </a:lnSpc>
              <a:buFont typeface="Wingdings" pitchFamily="2" charset="2"/>
              <a:buChar char="v"/>
            </a:pPr>
            <a:r>
              <a:rPr lang="en-US" sz="2200" b="1" dirty="0" smtClean="0">
                <a:solidFill>
                  <a:srgbClr val="17375E"/>
                </a:solidFill>
                <a:latin typeface="Arial Unicode MS" pitchFamily="34" charset="-128"/>
                <a:ea typeface="Arial Unicode MS" pitchFamily="34" charset="-128"/>
                <a:cs typeface="Arial Unicode MS" pitchFamily="34" charset="-128"/>
              </a:rPr>
              <a:t>In 2014, 43 students have been placed at premier U.S. Universities (University of Wisconsin-Madison, University of Minnesota, University of Southern California, Purdue University, University of Texas-Austin, University of Michigan, Washington University St. Louis, University of Illinois at Urbana Champaign, Michigan State University, MIT, Carnegie Mellon University, Oklahoma State University, University of California-Berkeley, Georgetown University, University of Akron, University of California-Davis, Rice University, University of North Carolina and Northwestern University).</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103542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3200" b="1" dirty="0" smtClean="0">
                <a:solidFill>
                  <a:srgbClr val="FFFF00"/>
                </a:solidFill>
              </a:rPr>
              <a:t>Graduate Research Opportunities Worldwide (GROW) Program</a:t>
            </a:r>
          </a:p>
        </p:txBody>
      </p:sp>
      <p:sp>
        <p:nvSpPr>
          <p:cNvPr id="5" name="TextBox 4"/>
          <p:cNvSpPr txBox="1"/>
          <p:nvPr/>
        </p:nvSpPr>
        <p:spPr>
          <a:xfrm>
            <a:off x="161365" y="1102660"/>
            <a:ext cx="11833411" cy="5298886"/>
          </a:xfrm>
          <a:prstGeom prst="rect">
            <a:avLst/>
          </a:prstGeom>
          <a:noFill/>
        </p:spPr>
        <p:txBody>
          <a:bodyPr wrap="square" rtlCol="0">
            <a:spAutoFit/>
          </a:bodyPr>
          <a:lstStyle/>
          <a:p>
            <a:pPr>
              <a:lnSpc>
                <a:spcPts val="2100"/>
              </a:lnSpc>
            </a:pPr>
            <a:r>
              <a:rPr lang="en-US" sz="2400" b="1" dirty="0" smtClean="0">
                <a:latin typeface="Arial" pitchFamily="34" charset="0"/>
                <a:cs typeface="Arial" pitchFamily="34" charset="0"/>
              </a:rPr>
              <a:t>Partners:</a:t>
            </a:r>
            <a:r>
              <a:rPr lang="en-US" sz="2400" dirty="0" smtClean="0">
                <a:latin typeface="Arial" pitchFamily="34" charset="0"/>
                <a:cs typeface="Arial" pitchFamily="34" charset="0"/>
              </a:rPr>
              <a:t> </a:t>
            </a:r>
            <a:r>
              <a:rPr lang="en-US" sz="2400" b="1" dirty="0" smtClean="0">
                <a:solidFill>
                  <a:srgbClr val="17375E"/>
                </a:solidFill>
                <a:latin typeface="Arial Unicode MS" pitchFamily="34" charset="-128"/>
                <a:ea typeface="Arial Unicode MS" pitchFamily="34" charset="-128"/>
                <a:cs typeface="Arial Unicode MS" pitchFamily="34" charset="-128"/>
              </a:rPr>
              <a:t>SERB, NSF and IUSSTF </a:t>
            </a:r>
          </a:p>
          <a:p>
            <a:pPr>
              <a:lnSpc>
                <a:spcPts val="2100"/>
              </a:lnSpc>
            </a:pPr>
            <a:endParaRPr lang="en-US" sz="2400" dirty="0" smtClean="0">
              <a:latin typeface="Arial" pitchFamily="34" charset="0"/>
              <a:cs typeface="Arial" pitchFamily="34" charset="0"/>
            </a:endParaRPr>
          </a:p>
          <a:p>
            <a:pPr algn="just">
              <a:lnSpc>
                <a:spcPts val="2600"/>
              </a:lnSpc>
            </a:pPr>
            <a:r>
              <a:rPr lang="en-US" sz="2400" b="1" dirty="0" smtClean="0">
                <a:latin typeface="Arial" pitchFamily="34" charset="0"/>
                <a:cs typeface="Arial" pitchFamily="34" charset="0"/>
              </a:rPr>
              <a:t>Objective: </a:t>
            </a:r>
            <a:r>
              <a:rPr lang="en-US" sz="2400" b="1" dirty="0" smtClean="0">
                <a:solidFill>
                  <a:srgbClr val="17375E"/>
                </a:solidFill>
                <a:latin typeface="Arial Unicode MS" pitchFamily="34" charset="-128"/>
                <a:ea typeface="Arial Unicode MS" pitchFamily="34" charset="-128"/>
                <a:cs typeface="Arial Unicode MS" pitchFamily="34" charset="-128"/>
              </a:rPr>
              <a:t>To pave way for the next generation scientists and technologists from the United States to interact with their Indian peers, thus helping to build long-term R&amp;D linkages and collaborations; and, bring talented American students to research laboratories and academic institutions in India to build a deeper appreciation of the culture of innovation and long-standing tradition of scientific enquiry in India.</a:t>
            </a:r>
          </a:p>
          <a:p>
            <a:pPr>
              <a:lnSpc>
                <a:spcPts val="2100"/>
              </a:lnSpc>
            </a:pPr>
            <a:endParaRPr lang="en-US" sz="2400" dirty="0" smtClean="0">
              <a:latin typeface="Arial" pitchFamily="34" charset="0"/>
              <a:cs typeface="Arial" pitchFamily="34" charset="0"/>
            </a:endParaRPr>
          </a:p>
          <a:p>
            <a:pPr>
              <a:lnSpc>
                <a:spcPts val="2500"/>
              </a:lnSpc>
            </a:pPr>
            <a:r>
              <a:rPr lang="en-US" sz="2400" b="1" dirty="0" smtClean="0">
                <a:latin typeface="Arial" pitchFamily="34" charset="0"/>
                <a:cs typeface="Arial" pitchFamily="34" charset="0"/>
              </a:rPr>
              <a:t>Scholarship includes: </a:t>
            </a:r>
            <a:r>
              <a:rPr lang="en-US" sz="2400" b="1" dirty="0" smtClean="0">
                <a:solidFill>
                  <a:srgbClr val="17375E"/>
                </a:solidFill>
                <a:latin typeface="Arial Unicode MS" pitchFamily="34" charset="-128"/>
                <a:ea typeface="Arial Unicode MS" pitchFamily="34" charset="-128"/>
                <a:cs typeface="Arial Unicode MS" pitchFamily="34" charset="-128"/>
              </a:rPr>
              <a:t>NSF provides a lump-sum amount to cover travel and other related costs and SERB provides monthly living allowance in INR</a:t>
            </a:r>
          </a:p>
          <a:p>
            <a:pPr>
              <a:lnSpc>
                <a:spcPts val="2100"/>
              </a:lnSpc>
            </a:pPr>
            <a:endParaRPr lang="en-US" sz="2400" dirty="0" smtClean="0">
              <a:latin typeface="Arial" pitchFamily="34" charset="0"/>
              <a:cs typeface="Arial" pitchFamily="34" charset="0"/>
            </a:endParaRPr>
          </a:p>
          <a:p>
            <a:pPr algn="just">
              <a:lnSpc>
                <a:spcPts val="2500"/>
              </a:lnSpc>
            </a:pPr>
            <a:r>
              <a:rPr lang="en-US" sz="2400" b="1" dirty="0" smtClean="0">
                <a:latin typeface="Arial" pitchFamily="34" charset="0"/>
                <a:cs typeface="Arial" pitchFamily="34" charset="0"/>
              </a:rPr>
              <a:t>Eligibility: </a:t>
            </a:r>
            <a:r>
              <a:rPr lang="en-US" sz="2400" b="1" dirty="0" smtClean="0">
                <a:solidFill>
                  <a:srgbClr val="17375E"/>
                </a:solidFill>
                <a:latin typeface="Arial Unicode MS" pitchFamily="34" charset="-128"/>
                <a:ea typeface="Arial Unicode MS" pitchFamily="34" charset="-128"/>
                <a:cs typeface="Arial Unicode MS" pitchFamily="34" charset="-128"/>
              </a:rPr>
              <a:t>Applicants should have completed at least one year of their graduate program at the time of application; Applicants must be enrolled at U.S. institutions, making satisfactory progress towards their degrees, and have fulfilled all GRFP reporting requirements; and, Open to MS - and Ph.D. seeking Fellows.</a:t>
            </a:r>
          </a:p>
          <a:p>
            <a:pPr>
              <a:lnSpc>
                <a:spcPts val="2100"/>
              </a:lnSpc>
            </a:pPr>
            <a:endParaRPr lang="en-US" sz="2400" dirty="0" smtClean="0">
              <a:latin typeface="Arial" pitchFamily="34" charset="0"/>
              <a:cs typeface="Arial" pitchFamily="34" charset="0"/>
            </a:endParaRPr>
          </a:p>
          <a:p>
            <a:pPr>
              <a:lnSpc>
                <a:spcPts val="2100"/>
              </a:lnSpc>
            </a:pPr>
            <a:r>
              <a:rPr lang="en-US" sz="2400" b="1" dirty="0" smtClean="0">
                <a:latin typeface="Arial" pitchFamily="34" charset="0"/>
                <a:cs typeface="Arial" pitchFamily="34" charset="0"/>
              </a:rPr>
              <a:t>Duration: </a:t>
            </a:r>
            <a:r>
              <a:rPr lang="en-US" sz="2400" b="1" dirty="0" smtClean="0">
                <a:solidFill>
                  <a:srgbClr val="17375E"/>
                </a:solidFill>
                <a:latin typeface="Arial Unicode MS" pitchFamily="34" charset="-128"/>
                <a:ea typeface="Arial Unicode MS" pitchFamily="34" charset="-128"/>
                <a:cs typeface="Arial Unicode MS" pitchFamily="34" charset="-128"/>
              </a:rPr>
              <a:t>3-12 months</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574577"/>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lvl="0" algn="just" defTabSz="1422400">
                <a:lnSpc>
                  <a:spcPct val="90000"/>
                </a:lnSpc>
                <a:spcBef>
                  <a:spcPct val="0"/>
                </a:spcBef>
                <a:spcAft>
                  <a:spcPct val="35000"/>
                </a:spcAft>
              </a:pPr>
              <a:r>
                <a:rPr lang="en-US" sz="4000" b="1" dirty="0" smtClean="0">
                  <a:solidFill>
                    <a:schemeClr val="accent3"/>
                  </a:solidFill>
                  <a:latin typeface="Berlin Sans FB Demi" pitchFamily="34" charset="0"/>
                  <a:ea typeface="Arial Unicode MS" pitchFamily="34" charset="-128"/>
                  <a:cs typeface="Arial Unicode MS" pitchFamily="34" charset="-128"/>
                </a:rPr>
                <a:t>                </a:t>
              </a:r>
              <a:r>
                <a:rPr lang="en-US" sz="4000" b="1" dirty="0" smtClean="0">
                  <a:solidFill>
                    <a:schemeClr val="accent3"/>
                  </a:solidFill>
                  <a:latin typeface="David" pitchFamily="34" charset="-79"/>
                  <a:ea typeface="Arial Unicode MS" pitchFamily="34" charset="-128"/>
                  <a:cs typeface="David" pitchFamily="34" charset="-79"/>
                </a:rPr>
                <a:t>MANDATE</a:t>
              </a:r>
              <a:endParaRPr lang="en-US" sz="4000" b="1" kern="1200" dirty="0">
                <a:solidFill>
                  <a:schemeClr val="accent3"/>
                </a:solidFill>
                <a:latin typeface="David" pitchFamily="34" charset="-79"/>
                <a:ea typeface="Arial Unicode MS" pitchFamily="34" charset="-128"/>
                <a:cs typeface="David" pitchFamily="34" charset="-79"/>
              </a:endParaRPr>
            </a:p>
          </p:txBody>
        </p:sp>
      </p:grpSp>
      <p:graphicFrame>
        <p:nvGraphicFramePr>
          <p:cNvPr id="9" name="Table 8"/>
          <p:cNvGraphicFramePr>
            <a:graphicFrameLocks noGrp="1"/>
          </p:cNvGraphicFramePr>
          <p:nvPr/>
        </p:nvGraphicFramePr>
        <p:xfrm>
          <a:off x="416859" y="1472697"/>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800" b="1" i="0" spc="0" dirty="0" smtClean="0">
                          <a:latin typeface="Arial Unicode MS" pitchFamily="34" charset="-128"/>
                          <a:ea typeface="Arial Unicode MS" pitchFamily="34" charset="-128"/>
                          <a:cs typeface="Arial Unicode MS" pitchFamily="34" charset="-128"/>
                        </a:rPr>
                        <a:t>Science and Engineering Research Board (SERB) is a statutory body established through an Act of Parliament. </a:t>
                      </a:r>
                      <a:endParaRPr lang="en-US" sz="2800" b="1" dirty="0" smtClean="0"/>
                    </a:p>
                  </a:txBody>
                  <a:tcPr/>
                </a:tc>
              </a:tr>
            </a:tbl>
          </a:graphicData>
        </a:graphic>
      </p:graphicFrame>
      <p:graphicFrame>
        <p:nvGraphicFramePr>
          <p:cNvPr id="10" name="Table 9"/>
          <p:cNvGraphicFramePr>
            <a:graphicFrameLocks noGrp="1"/>
          </p:cNvGraphicFramePr>
          <p:nvPr/>
        </p:nvGraphicFramePr>
        <p:xfrm>
          <a:off x="421341" y="2687417"/>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IN" sz="2800" b="1" i="0" kern="1200" spc="0" dirty="0" smtClean="0">
                          <a:solidFill>
                            <a:schemeClr val="tx1"/>
                          </a:solidFill>
                          <a:latin typeface="Arial Unicode MS" pitchFamily="34" charset="-128"/>
                          <a:ea typeface="Arial Unicode MS" pitchFamily="34" charset="-128"/>
                          <a:cs typeface="Arial Unicode MS" pitchFamily="34" charset="-128"/>
                        </a:rPr>
                        <a:t>Supports basic research in emerging  areas of Science &amp; Engineering. </a:t>
                      </a:r>
                      <a:endParaRPr lang="en-US" sz="2800" b="1" i="0" kern="1200" spc="0" dirty="0" smtClean="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1" name="Table 10"/>
          <p:cNvGraphicFramePr>
            <a:graphicFrameLocks noGrp="1"/>
          </p:cNvGraphicFramePr>
          <p:nvPr/>
        </p:nvGraphicFramePr>
        <p:xfrm>
          <a:off x="412377" y="3875242"/>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IN" sz="2800" b="1" i="0" kern="1200" spc="0" dirty="0" smtClean="0">
                          <a:solidFill>
                            <a:schemeClr val="tx1"/>
                          </a:solidFill>
                          <a:latin typeface="Arial Unicode MS" pitchFamily="34" charset="-128"/>
                          <a:ea typeface="Arial Unicode MS" pitchFamily="34" charset="-128"/>
                          <a:cs typeface="Arial Unicode MS" pitchFamily="34" charset="-128"/>
                        </a:rPr>
                        <a:t>Board has both financial and administrative powers to enable quick decision making. </a:t>
                      </a:r>
                      <a:endParaRPr lang="en-US" sz="2800" b="1" i="0" kern="1200" spc="0" dirty="0" smtClean="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2" name="Table 11"/>
          <p:cNvGraphicFramePr>
            <a:graphicFrameLocks noGrp="1"/>
          </p:cNvGraphicFramePr>
          <p:nvPr/>
        </p:nvGraphicFramePr>
        <p:xfrm>
          <a:off x="403412" y="5197536"/>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IN" sz="2800" b="1" i="0" kern="1200" spc="0" dirty="0" smtClean="0">
                          <a:solidFill>
                            <a:schemeClr val="tx1"/>
                          </a:solidFill>
                          <a:latin typeface="Arial Unicode MS" pitchFamily="34" charset="-128"/>
                          <a:ea typeface="Arial Unicode MS" pitchFamily="34" charset="-128"/>
                          <a:cs typeface="Arial Unicode MS" pitchFamily="34" charset="-128"/>
                        </a:rPr>
                        <a:t>Improves responsiveness to the genuine needs of scientists.</a:t>
                      </a:r>
                      <a:endParaRPr lang="en-US" sz="2800" b="1" i="0" kern="1200" spc="0" dirty="0" smtClean="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766481"/>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3200" b="1" dirty="0" smtClean="0">
                <a:solidFill>
                  <a:schemeClr val="accent3"/>
                </a:solidFill>
              </a:rPr>
              <a:t>WOMEN SCIENTIST PROGRAMS</a:t>
            </a:r>
          </a:p>
        </p:txBody>
      </p:sp>
      <p:graphicFrame>
        <p:nvGraphicFramePr>
          <p:cNvPr id="4" name="Table 3"/>
          <p:cNvGraphicFramePr>
            <a:graphicFrameLocks noGrp="1"/>
          </p:cNvGraphicFramePr>
          <p:nvPr/>
        </p:nvGraphicFramePr>
        <p:xfrm>
          <a:off x="267380" y="995083"/>
          <a:ext cx="11687055" cy="5075585"/>
        </p:xfrm>
        <a:graphic>
          <a:graphicData uri="http://schemas.openxmlformats.org/drawingml/2006/table">
            <a:tbl>
              <a:tblPr firstRow="1" bandRow="1">
                <a:tableStyleId>{2D5ABB26-0587-4C30-8999-92F81FD0307C}</a:tableStyleId>
              </a:tblPr>
              <a:tblGrid>
                <a:gridCol w="626092"/>
                <a:gridCol w="11060963"/>
              </a:tblGrid>
              <a:tr h="1158990">
                <a:tc>
                  <a:txBody>
                    <a:bodyPr/>
                    <a:lstStyle/>
                    <a:p>
                      <a:pPr>
                        <a:buFont typeface="Wingdings" pitchFamily="2" charset="2"/>
                        <a:buChar char="q"/>
                      </a:pPr>
                      <a:r>
                        <a:rPr lang="en-US" sz="2800" b="0" dirty="0" smtClean="0">
                          <a:latin typeface="Comic Sans MS" pitchFamily="66" charset="0"/>
                        </a:rPr>
                        <a:t> </a:t>
                      </a:r>
                      <a:r>
                        <a:rPr lang="en-US" b="0" dirty="0" smtClean="0">
                          <a:latin typeface="Comic Sans MS" pitchFamily="66" charset="0"/>
                        </a:rPr>
                        <a:t> </a:t>
                      </a:r>
                      <a:endParaRPr lang="en-US" b="0" dirty="0">
                        <a:latin typeface="Comic Sans MS" pitchFamily="66" charset="0"/>
                      </a:endParaRPr>
                    </a:p>
                  </a:txBody>
                  <a:tcPr anchor="ctr"/>
                </a:tc>
                <a:tc>
                  <a:txBody>
                    <a:bodyPr/>
                    <a:lstStyle/>
                    <a:p>
                      <a:pPr algn="just"/>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Provides opportunities to women scientists &amp; Technologists for pursuing research in basic or applied sciences.</a:t>
                      </a:r>
                      <a:endParaRPr lang="en-US" sz="2800" b="0" i="0" kern="1200" spc="0" dirty="0">
                        <a:solidFill>
                          <a:schemeClr val="tx2">
                            <a:lumMod val="50000"/>
                          </a:schemeClr>
                        </a:solidFill>
                        <a:latin typeface="Arial Unicode MS" pitchFamily="34" charset="-128"/>
                        <a:ea typeface="Arial Unicode MS" pitchFamily="34" charset="-128"/>
                        <a:cs typeface="Arial Unicode MS" pitchFamily="34" charset="-128"/>
                      </a:endParaRPr>
                    </a:p>
                  </a:txBody>
                  <a:tcPr anchor="ctr"/>
                </a:tc>
              </a:tr>
              <a:tr h="1104119">
                <a:tc>
                  <a:txBody>
                    <a:bodyPr/>
                    <a:lstStyle/>
                    <a:p>
                      <a:pPr>
                        <a:buFont typeface="Wingdings" pitchFamily="2" charset="2"/>
                        <a:buChar char="q"/>
                      </a:pPr>
                      <a:r>
                        <a:rPr lang="en-US" sz="2800" b="0" dirty="0" smtClean="0">
                          <a:latin typeface="Comic Sans MS" pitchFamily="66" charset="0"/>
                        </a:rPr>
                        <a:t> </a:t>
                      </a: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Supports women who have break in career for family reason.</a:t>
                      </a:r>
                    </a:p>
                  </a:txBody>
                  <a:tcPr anchor="ctr"/>
                </a:tc>
              </a:tr>
              <a:tr h="1406238">
                <a:tc>
                  <a:txBody>
                    <a:bodyPr/>
                    <a:lstStyle/>
                    <a:p>
                      <a:pPr>
                        <a:buFont typeface="Wingdings" pitchFamily="2" charset="2"/>
                        <a:buChar char="q"/>
                      </a:pPr>
                      <a:r>
                        <a:rPr lang="en-US" sz="2800" b="0" dirty="0" smtClean="0">
                          <a:latin typeface="Comic Sans MS" pitchFamily="66" charset="0"/>
                        </a:rPr>
                        <a:t> </a:t>
                      </a:r>
                      <a:r>
                        <a:rPr lang="en-US" b="0" dirty="0" smtClean="0">
                          <a:latin typeface="Comic Sans MS" pitchFamily="66" charset="0"/>
                        </a:rPr>
                        <a:t> </a:t>
                      </a:r>
                      <a:endParaRPr lang="en-US" b="0" dirty="0">
                        <a:latin typeface="Comic Sans MS" pitchFamily="66" charset="0"/>
                      </a:endParaRPr>
                    </a:p>
                  </a:txBody>
                  <a:tcPr anchor="ctr"/>
                </a:tc>
                <a:tc>
                  <a:txBody>
                    <a:bodyPr/>
                    <a:lstStyle/>
                    <a:p>
                      <a:pPr algn="just">
                        <a:lnSpc>
                          <a:spcPct val="150000"/>
                        </a:lnSpc>
                        <a:buFont typeface="Wingdings" pitchFamily="2" charset="2"/>
                        <a:buNone/>
                      </a:pPr>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For PhD Scholars: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Rs. 23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Lakh</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research grant for 3 years</a:t>
                      </a:r>
                    </a:p>
                    <a:p>
                      <a:pPr algn="just">
                        <a:lnSpc>
                          <a:spcPct val="150000"/>
                        </a:lnSpc>
                      </a:pPr>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Rs. 35,000/- per month fellowship</a:t>
                      </a:r>
                    </a:p>
                  </a:txBody>
                  <a:tcPr anchor="ctr"/>
                </a:tc>
              </a:tr>
              <a:tr h="1406238">
                <a:tc>
                  <a:txBody>
                    <a:bodyPr/>
                    <a:lstStyle/>
                    <a:p>
                      <a:pPr>
                        <a:buFont typeface="Wingdings" pitchFamily="2" charset="2"/>
                        <a:buChar char="q"/>
                      </a:pPr>
                      <a:r>
                        <a:rPr lang="en-US" sz="2800" b="0" dirty="0" smtClean="0">
                          <a:latin typeface="Comic Sans MS" pitchFamily="66" charset="0"/>
                        </a:rPr>
                        <a:t> </a:t>
                      </a:r>
                      <a:r>
                        <a:rPr lang="en-US" b="0" dirty="0" smtClean="0">
                          <a:latin typeface="Comic Sans MS" pitchFamily="66" charset="0"/>
                        </a:rPr>
                        <a:t> </a:t>
                      </a:r>
                      <a:endParaRPr lang="en-US" b="0" dirty="0">
                        <a:latin typeface="Comic Sans MS" pitchFamily="66" charset="0"/>
                      </a:endParaRPr>
                    </a:p>
                  </a:txBody>
                  <a:tcPr anchor="ctr"/>
                </a:tc>
                <a:tc>
                  <a:txBody>
                    <a:bodyPr/>
                    <a:lstStyle/>
                    <a:p>
                      <a:pPr algn="just">
                        <a:lnSpc>
                          <a:spcPct val="150000"/>
                        </a:lnSpc>
                        <a:buFont typeface="Wingdings" pitchFamily="2" charset="2"/>
                        <a:buNone/>
                      </a:pPr>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For M.Sc. Scholars: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Rs. 20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Lakh</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research grant for 3 years </a:t>
                      </a:r>
                    </a:p>
                    <a:p>
                      <a:pPr algn="just">
                        <a:lnSpc>
                          <a:spcPct val="150000"/>
                        </a:lnSpc>
                      </a:pPr>
                      <a:r>
                        <a:rPr lang="en-US" sz="2800" b="0" i="0" kern="1200" spc="0" dirty="0" smtClean="0">
                          <a:solidFill>
                            <a:schemeClr val="tx2">
                              <a:lumMod val="50000"/>
                            </a:schemeClr>
                          </a:solidFill>
                          <a:latin typeface="Arial Unicode MS" pitchFamily="34" charset="-128"/>
                          <a:ea typeface="Arial Unicode MS" pitchFamily="34" charset="-128"/>
                          <a:cs typeface="Arial Unicode MS" pitchFamily="34" charset="-128"/>
                        </a:rPr>
                        <a:t>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Rs. 20,000/- per month fellowship</a:t>
                      </a: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1196787"/>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3200" b="1" dirty="0" smtClean="0">
                <a:solidFill>
                  <a:schemeClr val="accent3"/>
                </a:solidFill>
              </a:rPr>
              <a:t>PARTNERSHIP FOR INTERNATIONAL RESEARCH AND EDUCATION (PIRE)</a:t>
            </a:r>
          </a:p>
        </p:txBody>
      </p:sp>
      <p:sp>
        <p:nvSpPr>
          <p:cNvPr id="5" name="Rectangle 4"/>
          <p:cNvSpPr/>
          <p:nvPr/>
        </p:nvSpPr>
        <p:spPr>
          <a:xfrm>
            <a:off x="322730" y="1235386"/>
            <a:ext cx="11537576" cy="5262979"/>
          </a:xfrm>
          <a:prstGeom prst="rect">
            <a:avLst/>
          </a:prstGeom>
        </p:spPr>
        <p:txBody>
          <a:bodyPr wrap="square">
            <a:spAutoFit/>
          </a:bodyPr>
          <a:lstStyle/>
          <a:p>
            <a:pPr algn="just">
              <a:lnSpc>
                <a:spcPct val="150000"/>
              </a:lnSpc>
            </a:pPr>
            <a:r>
              <a:rPr lang="en-US" sz="3200" b="1" dirty="0" smtClean="0">
                <a:solidFill>
                  <a:schemeClr val="tx2">
                    <a:lumMod val="50000"/>
                  </a:schemeClr>
                </a:solidFill>
                <a:latin typeface="Arial Unicode MS" pitchFamily="34" charset="-128"/>
                <a:ea typeface="Arial Unicode MS" pitchFamily="34" charset="-128"/>
                <a:cs typeface="Arial Unicode MS" pitchFamily="34" charset="-128"/>
              </a:rPr>
              <a:t>PIRE is a highly prestigious international collaborative program of National Science Foundation (NSF) aimed to leverage the monetary resources of funding agencies as well as intellectual capabilities of research groups all over the world in front line areas of research and education. India has joined the PIRE program through a bilateral agreement between SERB and NSF.</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2"/>
            <a:ext cx="12192000" cy="820270"/>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ctr"/>
            <a:r>
              <a:rPr lang="en-US" sz="3200" b="1" dirty="0" smtClean="0">
                <a:solidFill>
                  <a:schemeClr val="accent3"/>
                </a:solidFill>
              </a:rPr>
              <a:t>INTERNATIONAL TRAVEL SUPPORT SCHEME</a:t>
            </a:r>
          </a:p>
        </p:txBody>
      </p:sp>
      <p:graphicFrame>
        <p:nvGraphicFramePr>
          <p:cNvPr id="4" name="Table 3"/>
          <p:cNvGraphicFramePr>
            <a:graphicFrameLocks noGrp="1"/>
          </p:cNvGraphicFramePr>
          <p:nvPr/>
        </p:nvGraphicFramePr>
        <p:xfrm>
          <a:off x="166433" y="1055499"/>
          <a:ext cx="11788002" cy="4511583"/>
        </p:xfrm>
        <a:graphic>
          <a:graphicData uri="http://schemas.openxmlformats.org/drawingml/2006/table">
            <a:tbl>
              <a:tblPr firstRow="1" bandRow="1">
                <a:tableStyleId>{2D5ABB26-0587-4C30-8999-92F81FD0307C}</a:tableStyleId>
              </a:tblPr>
              <a:tblGrid>
                <a:gridCol w="631500"/>
                <a:gridCol w="11156502"/>
              </a:tblGrid>
              <a:tr h="2225583">
                <a:tc>
                  <a:txBody>
                    <a:bodyPr/>
                    <a:lstStyle/>
                    <a:p>
                      <a:pPr>
                        <a:buFont typeface="Wingdings" pitchFamily="2" charset="2"/>
                        <a:buChar char="q"/>
                      </a:pPr>
                      <a:r>
                        <a:rPr lang="en-US" sz="3200" b="0" dirty="0" smtClean="0">
                          <a:latin typeface="Arial Unicode MS" pitchFamily="34" charset="-128"/>
                          <a:ea typeface="Arial Unicode MS" pitchFamily="34" charset="-128"/>
                          <a:cs typeface="Arial Unicode MS" pitchFamily="34" charset="-128"/>
                        </a:rPr>
                        <a:t> </a:t>
                      </a:r>
                      <a:endParaRPr lang="en-US" sz="3200" b="0" dirty="0">
                        <a:latin typeface="Arial Unicode MS" pitchFamily="34" charset="-128"/>
                        <a:ea typeface="Arial Unicode MS" pitchFamily="34" charset="-128"/>
                        <a:cs typeface="Arial Unicode MS" pitchFamily="34" charset="-128"/>
                      </a:endParaRPr>
                    </a:p>
                  </a:txBody>
                  <a:tcPr anchor="ctr"/>
                </a:tc>
                <a:tc>
                  <a:txBody>
                    <a:bodyPr/>
                    <a:lstStyle/>
                    <a:p>
                      <a:pPr algn="just"/>
                      <a:r>
                        <a:rPr lang="en-US" sz="3200" kern="1200" dirty="0" smtClean="0">
                          <a:solidFill>
                            <a:schemeClr val="tx2">
                              <a:lumMod val="50000"/>
                            </a:schemeClr>
                          </a:solidFill>
                          <a:latin typeface="Arial Unicode MS" pitchFamily="34" charset="-128"/>
                          <a:ea typeface="Arial Unicode MS" pitchFamily="34" charset="-128"/>
                          <a:cs typeface="Arial Unicode MS" pitchFamily="34" charset="-128"/>
                        </a:rPr>
                        <a:t>Supports for attending international conferences for presenting a paper, Chairing a session or delivering a keynote address.</a:t>
                      </a:r>
                      <a:endParaRPr lang="en-US" sz="3200" kern="1200" dirty="0">
                        <a:solidFill>
                          <a:schemeClr val="tx2">
                            <a:lumMod val="50000"/>
                          </a:schemeClr>
                        </a:solidFill>
                        <a:latin typeface="Arial Unicode MS" pitchFamily="34" charset="-128"/>
                        <a:ea typeface="Arial Unicode MS" pitchFamily="34" charset="-128"/>
                        <a:cs typeface="Arial Unicode MS" pitchFamily="34" charset="-128"/>
                      </a:endParaRPr>
                    </a:p>
                  </a:txBody>
                  <a:tcPr anchor="ctr"/>
                </a:tc>
              </a:tr>
              <a:tr h="2229304">
                <a:tc>
                  <a:txBody>
                    <a:bodyPr/>
                    <a:lstStyle/>
                    <a:p>
                      <a:pPr>
                        <a:buFont typeface="Wingdings" pitchFamily="2" charset="2"/>
                        <a:buChar char="q"/>
                      </a:pPr>
                      <a:r>
                        <a:rPr lang="en-US" sz="3200" b="0" dirty="0" smtClean="0">
                          <a:latin typeface="Arial Unicode MS" pitchFamily="34" charset="-128"/>
                          <a:ea typeface="Arial Unicode MS" pitchFamily="34" charset="-128"/>
                          <a:cs typeface="Arial Unicode MS" pitchFamily="34" charset="-128"/>
                        </a:rPr>
                        <a:t> </a:t>
                      </a:r>
                      <a:endParaRPr lang="en-US" sz="3200" b="0" dirty="0">
                        <a:latin typeface="Arial Unicode MS" pitchFamily="34" charset="-128"/>
                        <a:ea typeface="Arial Unicode MS" pitchFamily="34" charset="-128"/>
                        <a:cs typeface="Arial Unicode MS" pitchFamily="34" charset="-128"/>
                      </a:endParaRPr>
                    </a:p>
                  </a:txBody>
                  <a:tcPr anchor="ctr"/>
                </a:tc>
                <a:tc>
                  <a:txBody>
                    <a:bodyPr/>
                    <a:lstStyle/>
                    <a:p>
                      <a:pPr algn="just">
                        <a:lnSpc>
                          <a:spcPct val="150000"/>
                        </a:lnSpc>
                        <a:buFont typeface="Wingdings" pitchFamily="2" charset="2"/>
                        <a:buNone/>
                      </a:pPr>
                      <a:r>
                        <a:rPr lang="en-US" sz="3200" kern="1200" dirty="0" smtClean="0">
                          <a:solidFill>
                            <a:schemeClr val="tx2">
                              <a:lumMod val="50000"/>
                            </a:schemeClr>
                          </a:solidFill>
                          <a:latin typeface="Arial Unicode MS" pitchFamily="34" charset="-128"/>
                          <a:ea typeface="Arial Unicode MS" pitchFamily="34" charset="-128"/>
                          <a:cs typeface="Arial Unicode MS" pitchFamily="34" charset="-128"/>
                        </a:rPr>
                        <a:t>For young scientists (up to 35 years)</a:t>
                      </a:r>
                    </a:p>
                    <a:p>
                      <a:pPr algn="just">
                        <a:lnSpc>
                          <a:spcPct val="150000"/>
                        </a:lnSpc>
                      </a:pPr>
                      <a:r>
                        <a:rPr lang="en-US" sz="3200" kern="1200" dirty="0" smtClean="0">
                          <a:solidFill>
                            <a:schemeClr val="tx2">
                              <a:lumMod val="50000"/>
                            </a:schemeClr>
                          </a:solidFill>
                          <a:latin typeface="Arial Unicode MS" pitchFamily="34" charset="-128"/>
                          <a:ea typeface="Arial Unicode MS" pitchFamily="34" charset="-128"/>
                          <a:cs typeface="Arial Unicode MS" pitchFamily="34" charset="-128"/>
                        </a:rPr>
                        <a:t>Support is given to attending training program, workshop and summer or winter schools.</a:t>
                      </a: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872" y="2086599"/>
            <a:ext cx="10998926" cy="2585323"/>
          </a:xfrm>
          <a:prstGeom prst="rect">
            <a:avLst/>
          </a:prstGeom>
          <a:noFill/>
        </p:spPr>
        <p:txBody>
          <a:bodyPr wrap="square" rtlCol="0">
            <a:spAutoFit/>
          </a:bodyPr>
          <a:lstStyle/>
          <a:p>
            <a:pPr algn="ctr"/>
            <a:r>
              <a:rPr lang="en-US" sz="5400" smtClean="0">
                <a:latin typeface="AR DELANEY" pitchFamily="2" charset="0"/>
                <a:cs typeface="Aharoni" pitchFamily="2" charset="-79"/>
              </a:rPr>
              <a:t>OPPORTUNITIES </a:t>
            </a:r>
            <a:r>
              <a:rPr lang="en-US" sz="5400" dirty="0" smtClean="0">
                <a:latin typeface="AR DELANEY" pitchFamily="2" charset="0"/>
                <a:cs typeface="Aharoni" pitchFamily="2" charset="-79"/>
              </a:rPr>
              <a:t>FOR INDIAN SCIENTISTS FOR RESEARCH CAREER IN INDIA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4" y="542365"/>
            <a:ext cx="10730753" cy="762000"/>
          </a:xfrm>
          <a:prstGeom prst="rect">
            <a:avLst/>
          </a:prstGeom>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accent3"/>
                </a:solidFill>
                <a:latin typeface="Arial Unicode MS" pitchFamily="34" charset="-128"/>
                <a:ea typeface="Arial Unicode MS" pitchFamily="34" charset="-128"/>
                <a:cs typeface="Arial Unicode MS" pitchFamily="34" charset="-128"/>
              </a:rPr>
              <a:t>INSPIRE FACULTY FELLOWSHIP</a:t>
            </a:r>
          </a:p>
        </p:txBody>
      </p:sp>
      <p:sp>
        <p:nvSpPr>
          <p:cNvPr id="5" name="Rectangle 4"/>
          <p:cNvSpPr/>
          <p:nvPr/>
        </p:nvSpPr>
        <p:spPr>
          <a:xfrm>
            <a:off x="753033" y="1367119"/>
            <a:ext cx="10717308" cy="48006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smtClean="0">
                <a:solidFill>
                  <a:srgbClr val="C00000"/>
                </a:solidFill>
                <a:latin typeface="Arial Unicode MS" pitchFamily="34" charset="-128"/>
                <a:ea typeface="Arial Unicode MS" pitchFamily="34" charset="-128"/>
                <a:cs typeface="Arial Unicode MS" pitchFamily="34" charset="-128"/>
              </a:rPr>
              <a:t>ELIGIBILITY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PhD degree in Basic Science or Engineering</a:t>
            </a:r>
          </a:p>
          <a:p>
            <a:pPr algn="ctr"/>
            <a:endParaRPr lang="en-US" sz="12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SALARY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Rs. 80,000/- per month</a:t>
            </a:r>
          </a:p>
          <a:p>
            <a:pPr algn="ctr"/>
            <a:endParaRPr lang="en-US" sz="11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RESEARCH GRANT</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7 </a:t>
            </a:r>
            <a:r>
              <a:rPr lang="en-US" sz="2800" b="1" dirty="0" err="1" smtClean="0">
                <a:solidFill>
                  <a:schemeClr val="tx1"/>
                </a:solidFill>
                <a:latin typeface="Arial Unicode MS" pitchFamily="34" charset="-128"/>
                <a:ea typeface="Arial Unicode MS" pitchFamily="34" charset="-128"/>
                <a:cs typeface="Arial Unicode MS" pitchFamily="34" charset="-128"/>
              </a:rPr>
              <a:t>Lakh</a:t>
            </a:r>
            <a:r>
              <a:rPr lang="en-US" sz="2800" b="1" dirty="0" smtClean="0">
                <a:solidFill>
                  <a:schemeClr val="tx1"/>
                </a:solidFill>
                <a:latin typeface="Arial Unicode MS" pitchFamily="34" charset="-128"/>
                <a:ea typeface="Arial Unicode MS" pitchFamily="34" charset="-128"/>
                <a:cs typeface="Arial Unicode MS" pitchFamily="34" charset="-128"/>
              </a:rPr>
              <a:t> per year</a:t>
            </a:r>
          </a:p>
          <a:p>
            <a:pPr algn="ctr"/>
            <a:endParaRPr lang="en-US" sz="12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PERIOD</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5 years</a:t>
            </a:r>
            <a:r>
              <a:rPr lang="en-US" sz="2800" u="sng" dirty="0" smtClean="0">
                <a:solidFill>
                  <a:schemeClr val="tx1"/>
                </a:solidFill>
                <a:latin typeface="Arial Unicode MS" pitchFamily="34" charset="-128"/>
                <a:ea typeface="Arial Unicode MS" pitchFamily="34" charset="-128"/>
                <a:cs typeface="Arial Unicode MS" pitchFamily="34" charset="-128"/>
              </a:rPr>
              <a:t> </a:t>
            </a:r>
          </a:p>
          <a:p>
            <a:pPr algn="ctr"/>
            <a:endParaRPr lang="en-US" u="sng" dirty="0" smtClean="0">
              <a:solidFill>
                <a:schemeClr val="tx1"/>
              </a:solidFill>
              <a:latin typeface="Arial Unicode MS" pitchFamily="34" charset="-128"/>
              <a:ea typeface="Arial Unicode MS" pitchFamily="34" charset="-128"/>
              <a:cs typeface="Arial Unicode MS" pitchFamily="34" charset="-128"/>
            </a:endParaRPr>
          </a:p>
          <a:p>
            <a:pPr algn="ctr"/>
            <a:r>
              <a:rPr lang="en-US" sz="2800" b="1" dirty="0" smtClean="0">
                <a:solidFill>
                  <a:schemeClr val="tx1"/>
                </a:solidFill>
                <a:latin typeface="Arial Unicode MS" pitchFamily="34" charset="-128"/>
                <a:ea typeface="Arial Unicode MS" pitchFamily="34" charset="-128"/>
                <a:cs typeface="Arial Unicode MS" pitchFamily="34" charset="-128"/>
              </a:rPr>
              <a:t>The </a:t>
            </a:r>
            <a:r>
              <a:rPr lang="en-US" sz="2800" b="1" dirty="0" err="1" smtClean="0">
                <a:solidFill>
                  <a:schemeClr val="tx1"/>
                </a:solidFill>
                <a:latin typeface="Arial Unicode MS" pitchFamily="34" charset="-128"/>
                <a:ea typeface="Arial Unicode MS" pitchFamily="34" charset="-128"/>
                <a:cs typeface="Arial Unicode MS" pitchFamily="34" charset="-128"/>
              </a:rPr>
              <a:t>awardee</a:t>
            </a:r>
            <a:r>
              <a:rPr lang="en-US" sz="2800" b="1" dirty="0" smtClean="0">
                <a:solidFill>
                  <a:schemeClr val="tx1"/>
                </a:solidFill>
                <a:latin typeface="Arial Unicode MS" pitchFamily="34" charset="-128"/>
                <a:ea typeface="Arial Unicode MS" pitchFamily="34" charset="-128"/>
                <a:cs typeface="Arial Unicode MS" pitchFamily="34" charset="-128"/>
              </a:rPr>
              <a:t> can choose a place of work in India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4" y="542365"/>
            <a:ext cx="10730753" cy="762000"/>
          </a:xfrm>
          <a:prstGeom prst="rect">
            <a:avLst/>
          </a:prstGeom>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accent3"/>
                </a:solidFill>
                <a:latin typeface="Arial Unicode MS" pitchFamily="34" charset="-128"/>
                <a:ea typeface="Arial Unicode MS" pitchFamily="34" charset="-128"/>
                <a:cs typeface="Arial Unicode MS" pitchFamily="34" charset="-128"/>
              </a:rPr>
              <a:t>RAMANUJAN FELLOWSHIP</a:t>
            </a:r>
          </a:p>
        </p:txBody>
      </p:sp>
      <p:sp>
        <p:nvSpPr>
          <p:cNvPr id="5" name="Rectangle 4"/>
          <p:cNvSpPr/>
          <p:nvPr/>
        </p:nvSpPr>
        <p:spPr>
          <a:xfrm>
            <a:off x="753033" y="1367118"/>
            <a:ext cx="10717308" cy="52622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smtClean="0">
                <a:solidFill>
                  <a:srgbClr val="C00000"/>
                </a:solidFill>
                <a:latin typeface="Arial Unicode MS" pitchFamily="34" charset="-128"/>
                <a:ea typeface="Arial Unicode MS" pitchFamily="34" charset="-128"/>
                <a:cs typeface="Arial Unicode MS" pitchFamily="34" charset="-128"/>
              </a:rPr>
              <a:t>ELIGIBILITY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PhD degree in any Basic Science along with one or two years of Post Doc experience outside India</a:t>
            </a:r>
          </a:p>
          <a:p>
            <a:pPr algn="ctr"/>
            <a:endParaRPr lang="en-US" sz="16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SALARY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Rs. 85,000/- per month</a:t>
            </a:r>
          </a:p>
          <a:p>
            <a:pPr algn="ctr"/>
            <a:endParaRPr lang="en-US" sz="12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RESEARCH GRANT</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7 </a:t>
            </a:r>
            <a:r>
              <a:rPr lang="en-US" sz="2800" b="1" dirty="0" err="1" smtClean="0">
                <a:solidFill>
                  <a:schemeClr val="tx1"/>
                </a:solidFill>
                <a:latin typeface="Arial Unicode MS" pitchFamily="34" charset="-128"/>
                <a:ea typeface="Arial Unicode MS" pitchFamily="34" charset="-128"/>
                <a:cs typeface="Arial Unicode MS" pitchFamily="34" charset="-128"/>
              </a:rPr>
              <a:t>Lakh</a:t>
            </a:r>
            <a:r>
              <a:rPr lang="en-US" sz="2800" b="1" dirty="0" smtClean="0">
                <a:solidFill>
                  <a:schemeClr val="tx1"/>
                </a:solidFill>
                <a:latin typeface="Arial Unicode MS" pitchFamily="34" charset="-128"/>
                <a:ea typeface="Arial Unicode MS" pitchFamily="34" charset="-128"/>
                <a:cs typeface="Arial Unicode MS" pitchFamily="34" charset="-128"/>
              </a:rPr>
              <a:t> per year</a:t>
            </a:r>
          </a:p>
          <a:p>
            <a:pPr algn="ctr"/>
            <a:endParaRPr lang="en-US" sz="12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PERIOD</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5 years</a:t>
            </a:r>
            <a:r>
              <a:rPr lang="en-US" sz="2800" u="sng" dirty="0" smtClean="0">
                <a:solidFill>
                  <a:schemeClr val="tx1"/>
                </a:solidFill>
                <a:latin typeface="Arial Unicode MS" pitchFamily="34" charset="-128"/>
                <a:ea typeface="Arial Unicode MS" pitchFamily="34" charset="-128"/>
                <a:cs typeface="Arial Unicode MS" pitchFamily="34" charset="-128"/>
              </a:rPr>
              <a:t> </a:t>
            </a:r>
          </a:p>
          <a:p>
            <a:pPr algn="ctr"/>
            <a:endParaRPr lang="en-US" sz="2000" u="sng" dirty="0" smtClean="0">
              <a:solidFill>
                <a:schemeClr val="tx1"/>
              </a:solidFill>
              <a:latin typeface="Arial Unicode MS" pitchFamily="34" charset="-128"/>
              <a:ea typeface="Arial Unicode MS" pitchFamily="34" charset="-128"/>
              <a:cs typeface="Arial Unicode MS" pitchFamily="34" charset="-128"/>
            </a:endParaRPr>
          </a:p>
          <a:p>
            <a:pPr algn="ctr"/>
            <a:r>
              <a:rPr lang="en-US" sz="2800" b="1" dirty="0" smtClean="0">
                <a:solidFill>
                  <a:schemeClr val="tx1"/>
                </a:solidFill>
                <a:latin typeface="Arial Unicode MS" pitchFamily="34" charset="-128"/>
                <a:ea typeface="Arial Unicode MS" pitchFamily="34" charset="-128"/>
                <a:cs typeface="Arial Unicode MS" pitchFamily="34" charset="-128"/>
              </a:rPr>
              <a:t>The </a:t>
            </a:r>
            <a:r>
              <a:rPr lang="en-US" sz="2800" b="1" dirty="0" err="1" smtClean="0">
                <a:solidFill>
                  <a:schemeClr val="tx1"/>
                </a:solidFill>
                <a:latin typeface="Arial Unicode MS" pitchFamily="34" charset="-128"/>
                <a:ea typeface="Arial Unicode MS" pitchFamily="34" charset="-128"/>
                <a:cs typeface="Arial Unicode MS" pitchFamily="34" charset="-128"/>
              </a:rPr>
              <a:t>awardee</a:t>
            </a:r>
            <a:r>
              <a:rPr lang="en-US" sz="2800" b="1" dirty="0" smtClean="0">
                <a:solidFill>
                  <a:schemeClr val="tx1"/>
                </a:solidFill>
                <a:latin typeface="Arial Unicode MS" pitchFamily="34" charset="-128"/>
                <a:ea typeface="Arial Unicode MS" pitchFamily="34" charset="-128"/>
                <a:cs typeface="Arial Unicode MS" pitchFamily="34" charset="-128"/>
              </a:rPr>
              <a:t> can choose a place of work in India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4" y="259978"/>
            <a:ext cx="10730753" cy="762000"/>
          </a:xfrm>
          <a:prstGeom prst="rect">
            <a:avLst/>
          </a:prstGeom>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solidFill>
                  <a:schemeClr val="accent3"/>
                </a:solidFill>
              </a:rPr>
              <a:t>UGC-Faculty Recharge Program</a:t>
            </a:r>
          </a:p>
        </p:txBody>
      </p:sp>
      <p:sp>
        <p:nvSpPr>
          <p:cNvPr id="5" name="Rectangle 4"/>
          <p:cNvSpPr/>
          <p:nvPr/>
        </p:nvSpPr>
        <p:spPr>
          <a:xfrm>
            <a:off x="753033" y="1098178"/>
            <a:ext cx="10717308" cy="52622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chemeClr val="tx1"/>
                </a:solidFill>
              </a:rPr>
              <a:t>University Grant Commission of India offers positions for </a:t>
            </a:r>
            <a:r>
              <a:rPr lang="en-US" sz="2800" b="1" dirty="0" smtClean="0">
                <a:solidFill>
                  <a:schemeClr val="tx1"/>
                </a:solidFill>
              </a:rPr>
              <a:t>Asst. Professor, Associate Professor and Professor</a:t>
            </a:r>
            <a:r>
              <a:rPr lang="en-US" sz="2800" dirty="0" smtClean="0">
                <a:solidFill>
                  <a:schemeClr val="tx1"/>
                </a:solidFill>
              </a:rPr>
              <a:t> in areas of Basic sciences and Engineering.</a:t>
            </a:r>
          </a:p>
          <a:p>
            <a:pPr algn="ctr"/>
            <a:endParaRPr lang="en-US" sz="1200" dirty="0" smtClean="0">
              <a:solidFill>
                <a:schemeClr val="tx1"/>
              </a:solidFill>
            </a:endParaRPr>
          </a:p>
          <a:p>
            <a:pPr algn="ctr"/>
            <a:r>
              <a:rPr lang="en-US" sz="2800" dirty="0" smtClean="0">
                <a:solidFill>
                  <a:schemeClr val="tx1"/>
                </a:solidFill>
              </a:rPr>
              <a:t>Initial Appointment is for 5 years, extendible through peer evaluation by successive 5 year term.</a:t>
            </a:r>
          </a:p>
          <a:p>
            <a:pPr algn="ctr"/>
            <a:endParaRPr lang="en-US" sz="1400" dirty="0" smtClean="0">
              <a:solidFill>
                <a:schemeClr val="tx1"/>
              </a:solidFill>
            </a:endParaRPr>
          </a:p>
          <a:p>
            <a:pPr algn="ctr"/>
            <a:r>
              <a:rPr lang="en-US" sz="2800" dirty="0" smtClean="0">
                <a:solidFill>
                  <a:schemeClr val="tx1"/>
                </a:solidFill>
              </a:rPr>
              <a:t>The UGC faculty will receive emoluments at par with Central University appointees.</a:t>
            </a:r>
          </a:p>
          <a:p>
            <a:pPr algn="ctr"/>
            <a:endParaRPr lang="en-US" sz="1600" dirty="0" smtClean="0">
              <a:solidFill>
                <a:schemeClr val="tx1"/>
              </a:solidFill>
            </a:endParaRPr>
          </a:p>
          <a:p>
            <a:pPr algn="ctr"/>
            <a:r>
              <a:rPr lang="en-US" sz="2800" dirty="0" smtClean="0">
                <a:solidFill>
                  <a:schemeClr val="tx1"/>
                </a:solidFill>
              </a:rPr>
              <a:t>The UGC will synergize and coordinate with Institutions under its umbrella for placement of successful candidates</a:t>
            </a:r>
          </a:p>
          <a:p>
            <a:pPr algn="ctr"/>
            <a:r>
              <a:rPr lang="en-US" sz="2800" dirty="0" smtClean="0">
                <a:solidFill>
                  <a:schemeClr val="tx1"/>
                </a:solidFill>
              </a:rPr>
              <a:t>For more details : </a:t>
            </a:r>
            <a:r>
              <a:rPr lang="en-US" sz="2800" dirty="0" smtClean="0">
                <a:solidFill>
                  <a:srgbClr val="FF0000"/>
                </a:solidFill>
                <a:hlinkClick r:id="rId2"/>
              </a:rPr>
              <a:t>www.ugcfrp.ac.in</a:t>
            </a:r>
            <a:endParaRPr lang="en-US" sz="2800" b="1" dirty="0" smtClean="0">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4" y="542365"/>
            <a:ext cx="10730753" cy="762000"/>
          </a:xfrm>
          <a:prstGeom prst="rect">
            <a:avLst/>
          </a:prstGeom>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accent3"/>
                </a:solidFill>
                <a:latin typeface="Arial Unicode MS" pitchFamily="34" charset="-128"/>
                <a:ea typeface="Arial Unicode MS" pitchFamily="34" charset="-128"/>
                <a:cs typeface="Arial Unicode MS" pitchFamily="34" charset="-128"/>
              </a:rPr>
              <a:t>RAMALINGASWAMY FELLOWSHIP (DBT)</a:t>
            </a:r>
          </a:p>
        </p:txBody>
      </p:sp>
      <p:sp>
        <p:nvSpPr>
          <p:cNvPr id="5" name="Rectangle 4"/>
          <p:cNvSpPr/>
          <p:nvPr/>
        </p:nvSpPr>
        <p:spPr>
          <a:xfrm>
            <a:off x="753033" y="1367118"/>
            <a:ext cx="10717308" cy="526228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smtClean="0">
                <a:solidFill>
                  <a:srgbClr val="C00000"/>
                </a:solidFill>
                <a:latin typeface="Arial Unicode MS" pitchFamily="34" charset="-128"/>
                <a:ea typeface="Arial Unicode MS" pitchFamily="34" charset="-128"/>
                <a:cs typeface="Arial Unicode MS" pitchFamily="34" charset="-128"/>
              </a:rPr>
              <a:t>ELIGIBILITY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PhD , M.D., </a:t>
            </a:r>
            <a:r>
              <a:rPr lang="en-US" sz="2800" b="1" dirty="0" err="1" smtClean="0">
                <a:solidFill>
                  <a:schemeClr val="tx1"/>
                </a:solidFill>
                <a:latin typeface="Arial Unicode MS" pitchFamily="34" charset="-128"/>
                <a:ea typeface="Arial Unicode MS" pitchFamily="34" charset="-128"/>
                <a:cs typeface="Arial Unicode MS" pitchFamily="34" charset="-128"/>
              </a:rPr>
              <a:t>M.Tech</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en-US" sz="2800" b="1" dirty="0" err="1" smtClean="0">
                <a:solidFill>
                  <a:schemeClr val="tx1"/>
                </a:solidFill>
                <a:latin typeface="Arial Unicode MS" pitchFamily="34" charset="-128"/>
                <a:ea typeface="Arial Unicode MS" pitchFamily="34" charset="-128"/>
                <a:cs typeface="Arial Unicode MS" pitchFamily="34" charset="-128"/>
              </a:rPr>
              <a:t>M.VSc</a:t>
            </a:r>
            <a:r>
              <a:rPr lang="en-US" sz="2800" b="1" dirty="0" smtClean="0">
                <a:solidFill>
                  <a:schemeClr val="tx1"/>
                </a:solidFill>
                <a:latin typeface="Arial Unicode MS" pitchFamily="34" charset="-128"/>
                <a:ea typeface="Arial Unicode MS" pitchFamily="34" charset="-128"/>
                <a:cs typeface="Arial Unicode MS" pitchFamily="34" charset="-128"/>
              </a:rPr>
              <a:t> or equivalent degree with outstanding track record as reflected in publications and other recognitions</a:t>
            </a:r>
          </a:p>
          <a:p>
            <a:pPr algn="ctr"/>
            <a:endParaRPr lang="en-US" sz="12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SALARY</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Rs. 85,000/- per month</a:t>
            </a:r>
          </a:p>
          <a:p>
            <a:pPr algn="ctr"/>
            <a:endParaRPr lang="en-US" sz="16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RESEARCH GRANT</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10 </a:t>
            </a:r>
            <a:r>
              <a:rPr lang="en-US" sz="2800" b="1" dirty="0" err="1" smtClean="0">
                <a:solidFill>
                  <a:schemeClr val="tx1"/>
                </a:solidFill>
                <a:latin typeface="Arial Unicode MS" pitchFamily="34" charset="-128"/>
                <a:ea typeface="Arial Unicode MS" pitchFamily="34" charset="-128"/>
                <a:cs typeface="Arial Unicode MS" pitchFamily="34" charset="-128"/>
              </a:rPr>
              <a:t>Lakh</a:t>
            </a:r>
            <a:r>
              <a:rPr lang="en-US" sz="2800" b="1" dirty="0" smtClean="0">
                <a:solidFill>
                  <a:schemeClr val="tx1"/>
                </a:solidFill>
                <a:latin typeface="Arial Unicode MS" pitchFamily="34" charset="-128"/>
                <a:ea typeface="Arial Unicode MS" pitchFamily="34" charset="-128"/>
                <a:cs typeface="Arial Unicode MS" pitchFamily="34" charset="-128"/>
              </a:rPr>
              <a:t> for 1</a:t>
            </a:r>
            <a:r>
              <a:rPr lang="en-US" sz="2800" b="1" baseline="30000" dirty="0" smtClean="0">
                <a:solidFill>
                  <a:schemeClr val="tx1"/>
                </a:solidFill>
                <a:latin typeface="Arial Unicode MS" pitchFamily="34" charset="-128"/>
                <a:ea typeface="Arial Unicode MS" pitchFamily="34" charset="-128"/>
                <a:cs typeface="Arial Unicode MS" pitchFamily="34" charset="-128"/>
              </a:rPr>
              <a:t>st</a:t>
            </a:r>
            <a:r>
              <a:rPr lang="en-US" sz="2800" b="1" dirty="0" smtClean="0">
                <a:solidFill>
                  <a:schemeClr val="tx1"/>
                </a:solidFill>
                <a:latin typeface="Arial Unicode MS" pitchFamily="34" charset="-128"/>
                <a:ea typeface="Arial Unicode MS" pitchFamily="34" charset="-128"/>
                <a:cs typeface="Arial Unicode MS" pitchFamily="34" charset="-128"/>
              </a:rPr>
              <a:t> year, 7.5 </a:t>
            </a:r>
            <a:r>
              <a:rPr lang="en-US" sz="2800" b="1" dirty="0" err="1" smtClean="0">
                <a:solidFill>
                  <a:schemeClr val="tx1"/>
                </a:solidFill>
                <a:latin typeface="Arial Unicode MS" pitchFamily="34" charset="-128"/>
                <a:ea typeface="Arial Unicode MS" pitchFamily="34" charset="-128"/>
                <a:cs typeface="Arial Unicode MS" pitchFamily="34" charset="-128"/>
              </a:rPr>
              <a:t>Lakh</a:t>
            </a:r>
            <a:r>
              <a:rPr lang="en-US" sz="2800" b="1" dirty="0" smtClean="0">
                <a:solidFill>
                  <a:schemeClr val="tx1"/>
                </a:solidFill>
                <a:latin typeface="Arial Unicode MS" pitchFamily="34" charset="-128"/>
                <a:ea typeface="Arial Unicode MS" pitchFamily="34" charset="-128"/>
                <a:cs typeface="Arial Unicode MS" pitchFamily="34" charset="-128"/>
              </a:rPr>
              <a:t> for 2</a:t>
            </a:r>
            <a:r>
              <a:rPr lang="en-US" sz="2800" b="1" baseline="30000" dirty="0" smtClean="0">
                <a:solidFill>
                  <a:schemeClr val="tx1"/>
                </a:solidFill>
                <a:latin typeface="Arial Unicode MS" pitchFamily="34" charset="-128"/>
                <a:ea typeface="Arial Unicode MS" pitchFamily="34" charset="-128"/>
                <a:cs typeface="Arial Unicode MS" pitchFamily="34" charset="-128"/>
              </a:rPr>
              <a:t>nd</a:t>
            </a:r>
            <a:r>
              <a:rPr lang="en-US" sz="2800" b="1" dirty="0" smtClean="0">
                <a:solidFill>
                  <a:schemeClr val="tx1"/>
                </a:solidFill>
                <a:latin typeface="Arial Unicode MS" pitchFamily="34" charset="-128"/>
                <a:ea typeface="Arial Unicode MS" pitchFamily="34" charset="-128"/>
                <a:cs typeface="Arial Unicode MS" pitchFamily="34" charset="-128"/>
              </a:rPr>
              <a:t> year, 5 </a:t>
            </a:r>
            <a:r>
              <a:rPr lang="en-US" sz="2800" b="1" dirty="0" err="1" smtClean="0">
                <a:solidFill>
                  <a:schemeClr val="tx1"/>
                </a:solidFill>
                <a:latin typeface="Arial Unicode MS" pitchFamily="34" charset="-128"/>
                <a:ea typeface="Arial Unicode MS" pitchFamily="34" charset="-128"/>
                <a:cs typeface="Arial Unicode MS" pitchFamily="34" charset="-128"/>
              </a:rPr>
              <a:t>Lakh</a:t>
            </a:r>
            <a:r>
              <a:rPr lang="en-US" sz="2800" b="1" dirty="0" smtClean="0">
                <a:solidFill>
                  <a:schemeClr val="tx1"/>
                </a:solidFill>
                <a:latin typeface="Arial Unicode MS" pitchFamily="34" charset="-128"/>
                <a:ea typeface="Arial Unicode MS" pitchFamily="34" charset="-128"/>
                <a:cs typeface="Arial Unicode MS" pitchFamily="34" charset="-128"/>
              </a:rPr>
              <a:t> for subsequent 3 years</a:t>
            </a:r>
          </a:p>
          <a:p>
            <a:pPr algn="ctr"/>
            <a:endParaRPr lang="en-US" sz="1100" b="1" dirty="0" smtClean="0">
              <a:solidFill>
                <a:schemeClr val="tx1"/>
              </a:solidFill>
              <a:latin typeface="Arial Unicode MS" pitchFamily="34" charset="-128"/>
              <a:ea typeface="Arial Unicode MS" pitchFamily="34" charset="-128"/>
              <a:cs typeface="Arial Unicode MS" pitchFamily="34" charset="-128"/>
            </a:endParaRPr>
          </a:p>
          <a:p>
            <a:pPr algn="ctr"/>
            <a:r>
              <a:rPr lang="en-US" sz="2800" u="sng" dirty="0" smtClean="0">
                <a:solidFill>
                  <a:srgbClr val="C00000"/>
                </a:solidFill>
                <a:latin typeface="Arial Unicode MS" pitchFamily="34" charset="-128"/>
                <a:ea typeface="Arial Unicode MS" pitchFamily="34" charset="-128"/>
                <a:cs typeface="Arial Unicode MS" pitchFamily="34" charset="-128"/>
              </a:rPr>
              <a:t>PERIOD</a:t>
            </a:r>
          </a:p>
          <a:p>
            <a:pPr algn="ctr"/>
            <a:r>
              <a:rPr lang="en-US" sz="2800" b="1" dirty="0" smtClean="0">
                <a:solidFill>
                  <a:schemeClr val="tx1"/>
                </a:solidFill>
                <a:latin typeface="Arial Unicode MS" pitchFamily="34" charset="-128"/>
                <a:ea typeface="Arial Unicode MS" pitchFamily="34" charset="-128"/>
                <a:cs typeface="Arial Unicode MS" pitchFamily="34" charset="-128"/>
              </a:rPr>
              <a:t>5 years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35" y="542365"/>
            <a:ext cx="10650072" cy="762000"/>
          </a:xfrm>
          <a:prstGeom prst="rect">
            <a:avLst/>
          </a:prstGeom>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accent3"/>
                </a:solidFill>
                <a:latin typeface="Arial Unicode MS" pitchFamily="34" charset="-128"/>
                <a:ea typeface="Arial Unicode MS" pitchFamily="34" charset="-128"/>
                <a:cs typeface="Arial Unicode MS" pitchFamily="34" charset="-128"/>
              </a:rPr>
              <a:t>FACULTY POSITION</a:t>
            </a:r>
          </a:p>
        </p:txBody>
      </p:sp>
      <p:sp>
        <p:nvSpPr>
          <p:cNvPr id="5" name="Rectangle 4"/>
          <p:cNvSpPr/>
          <p:nvPr/>
        </p:nvSpPr>
        <p:spPr>
          <a:xfrm>
            <a:off x="753033" y="1367118"/>
            <a:ext cx="10636626" cy="458992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smtClean="0">
                <a:solidFill>
                  <a:schemeClr val="tx1"/>
                </a:solidFill>
                <a:latin typeface="Arial Unicode MS" pitchFamily="34" charset="-128"/>
                <a:ea typeface="Arial Unicode MS" pitchFamily="34" charset="-128"/>
                <a:cs typeface="Arial Unicode MS" pitchFamily="34" charset="-128"/>
              </a:rPr>
              <a:t>FACULTY POSITION IN ANY NEW INSTITUTES BY DIRECT APPLICATION</a:t>
            </a:r>
          </a:p>
          <a:p>
            <a:pPr algn="ctr"/>
            <a:endParaRPr lang="en-US" sz="2800" b="1"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7"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New Indian Research Institutes</a:t>
            </a:r>
          </a:p>
        </p:txBody>
      </p:sp>
      <p:graphicFrame>
        <p:nvGraphicFramePr>
          <p:cNvPr id="8" name="Table 7"/>
          <p:cNvGraphicFramePr>
            <a:graphicFrameLocks noGrp="1"/>
          </p:cNvGraphicFramePr>
          <p:nvPr/>
        </p:nvGraphicFramePr>
        <p:xfrm>
          <a:off x="304798" y="838200"/>
          <a:ext cx="11636190" cy="4581973"/>
        </p:xfrm>
        <a:graphic>
          <a:graphicData uri="http://schemas.openxmlformats.org/drawingml/2006/table">
            <a:tbl>
              <a:tblPr firstRow="1" bandRow="1">
                <a:tableStyleId>{912C8C85-51F0-491E-9774-3900AFEF0FD7}</a:tableStyleId>
              </a:tblPr>
              <a:tblGrid>
                <a:gridCol w="5818095"/>
                <a:gridCol w="5818095"/>
              </a:tblGrid>
              <a:tr h="429296">
                <a:tc gridSpan="2">
                  <a:txBody>
                    <a:bodyPr/>
                    <a:lstStyle/>
                    <a:p>
                      <a:pPr algn="ctr"/>
                      <a:r>
                        <a:rPr lang="en-US" sz="2400" b="1" dirty="0" smtClean="0">
                          <a:solidFill>
                            <a:srgbClr val="FFFF00"/>
                          </a:solidFill>
                          <a:latin typeface="Arial Unicode MS" pitchFamily="34" charset="-128"/>
                          <a:ea typeface="Arial Unicode MS" pitchFamily="34" charset="-128"/>
                          <a:cs typeface="Arial Unicode MS" pitchFamily="34" charset="-128"/>
                        </a:rPr>
                        <a:t>INDIAN INSTITUTE OF SCIENCE EDUCATION &amp; RESEARCH</a:t>
                      </a:r>
                      <a:endParaRPr lang="en-US" b="1" dirty="0">
                        <a:solidFill>
                          <a:srgbClr val="FFFF00"/>
                        </a:solidFill>
                        <a:latin typeface="Arial Unicode MS" pitchFamily="34" charset="-128"/>
                        <a:ea typeface="Arial Unicode MS" pitchFamily="34" charset="-128"/>
                        <a:cs typeface="Arial Unicode MS" pitchFamily="34" charset="-128"/>
                      </a:endParaRPr>
                    </a:p>
                  </a:txBody>
                  <a:tcPr anchor="ctr">
                    <a:solidFill>
                      <a:srgbClr val="002060"/>
                    </a:solidFill>
                  </a:tcPr>
                </a:tc>
                <a:tc hMerge="1">
                  <a:txBody>
                    <a:bodyPr/>
                    <a:lstStyle/>
                    <a:p>
                      <a:endParaRPr lang="en-US" dirty="0"/>
                    </a:p>
                  </a:txBody>
                  <a:tcPr/>
                </a:tc>
              </a:tr>
              <a:tr h="756615">
                <a:tc>
                  <a:txBody>
                    <a:bodyPr/>
                    <a:lstStyle/>
                    <a:p>
                      <a:r>
                        <a:rPr lang="en-US" sz="2800" b="1" kern="1200" dirty="0" smtClean="0"/>
                        <a:t>IISER Trivandrum</a:t>
                      </a:r>
                      <a:endParaRPr lang="en-US" sz="2800" b="1" kern="1200" dirty="0" smtClean="0">
                        <a:solidFill>
                          <a:schemeClr val="tx1"/>
                        </a:solidFill>
                        <a:latin typeface="Eras Light ITC" pitchFamily="34" charset="0"/>
                        <a:ea typeface="+mn-ea"/>
                        <a:cs typeface="+mn-cs"/>
                      </a:endParaRPr>
                    </a:p>
                  </a:txBody>
                  <a:tcPr anchor="ctr"/>
                </a:tc>
                <a:tc>
                  <a:txBody>
                    <a:bodyPr/>
                    <a:lstStyle/>
                    <a:p>
                      <a:r>
                        <a:rPr lang="en-US" sz="2000" b="0" kern="1200" dirty="0" err="1" smtClean="0">
                          <a:solidFill>
                            <a:srgbClr val="002060"/>
                          </a:solidFill>
                        </a:rPr>
                        <a:t>Sreekariyam</a:t>
                      </a:r>
                      <a:r>
                        <a:rPr lang="en-US" sz="2000" b="0" kern="1200" dirty="0" smtClean="0">
                          <a:solidFill>
                            <a:srgbClr val="002060"/>
                          </a:solidFill>
                        </a:rPr>
                        <a:t> </a:t>
                      </a:r>
                      <a:r>
                        <a:rPr lang="en-US" sz="2000" b="0" kern="1200" dirty="0" err="1" smtClean="0">
                          <a:solidFill>
                            <a:srgbClr val="002060"/>
                          </a:solidFill>
                        </a:rPr>
                        <a:t>Kulathoor</a:t>
                      </a:r>
                      <a:r>
                        <a:rPr lang="en-US" sz="2000" b="0" kern="1200" dirty="0" smtClean="0">
                          <a:solidFill>
                            <a:srgbClr val="002060"/>
                          </a:solidFill>
                        </a:rPr>
                        <a:t> Rd, Kerala</a:t>
                      </a:r>
                    </a:p>
                    <a:p>
                      <a:r>
                        <a:rPr lang="en-US" sz="2000" b="0" kern="1200" dirty="0" smtClean="0">
                          <a:solidFill>
                            <a:srgbClr val="002060"/>
                          </a:solidFill>
                          <a:hlinkClick r:id="rId2"/>
                        </a:rPr>
                        <a:t>www.iisertvm.ac.in</a:t>
                      </a:r>
                      <a:r>
                        <a:rPr lang="en-US" sz="2000" b="0" kern="1200" baseline="0" dirty="0" smtClean="0">
                          <a:solidFill>
                            <a:srgbClr val="002060"/>
                          </a:solidFill>
                        </a:rPr>
                        <a:t> </a:t>
                      </a:r>
                      <a:endParaRPr lang="en-US" sz="2000" b="0" i="0" kern="1200" dirty="0" smtClean="0">
                        <a:solidFill>
                          <a:srgbClr val="002060"/>
                        </a:solidFill>
                        <a:latin typeface="+mn-lt"/>
                        <a:ea typeface="+mn-ea"/>
                        <a:cs typeface="+mn-cs"/>
                      </a:endParaRPr>
                    </a:p>
                  </a:txBody>
                  <a:tcPr anchor="ctr"/>
                </a:tc>
              </a:tr>
              <a:tr h="756615">
                <a:tc>
                  <a:txBody>
                    <a:bodyPr/>
                    <a:lstStyle/>
                    <a:p>
                      <a:r>
                        <a:rPr lang="en-US" sz="2800" b="1" kern="1200" dirty="0" smtClean="0"/>
                        <a:t>IISER </a:t>
                      </a:r>
                      <a:r>
                        <a:rPr lang="en-US" sz="2800" b="1" kern="1200" dirty="0" err="1" smtClean="0"/>
                        <a:t>Pune</a:t>
                      </a:r>
                      <a:endParaRPr lang="en-US" sz="2800" b="1" kern="1200" dirty="0" smtClean="0">
                        <a:solidFill>
                          <a:schemeClr val="tx1"/>
                        </a:solidFill>
                        <a:latin typeface="Eras Light ITC" pitchFamily="34" charset="0"/>
                        <a:ea typeface="+mn-ea"/>
                        <a:cs typeface="+mn-cs"/>
                      </a:endParaRPr>
                    </a:p>
                  </a:txBody>
                  <a:tcPr anchor="ctr"/>
                </a:tc>
                <a:tc>
                  <a:txBody>
                    <a:bodyPr/>
                    <a:lstStyle/>
                    <a:p>
                      <a:r>
                        <a:rPr lang="en-US" sz="2000" b="0" kern="1200" dirty="0" smtClean="0">
                          <a:solidFill>
                            <a:srgbClr val="002060"/>
                          </a:solidFill>
                        </a:rPr>
                        <a:t>NCL Colony, </a:t>
                      </a:r>
                      <a:r>
                        <a:rPr lang="en-US" sz="2000" b="0" kern="1200" dirty="0" err="1" smtClean="0">
                          <a:solidFill>
                            <a:srgbClr val="002060"/>
                          </a:solidFill>
                        </a:rPr>
                        <a:t>Pune</a:t>
                      </a:r>
                      <a:r>
                        <a:rPr lang="en-US" sz="2000" b="0" kern="1200" dirty="0" smtClean="0">
                          <a:solidFill>
                            <a:srgbClr val="002060"/>
                          </a:solidFill>
                        </a:rPr>
                        <a:t>, Maharashtra</a:t>
                      </a:r>
                    </a:p>
                    <a:p>
                      <a:r>
                        <a:rPr lang="en-US" sz="2000" b="0" kern="1200" dirty="0" smtClean="0">
                          <a:solidFill>
                            <a:srgbClr val="002060"/>
                          </a:solidFill>
                          <a:hlinkClick r:id="rId3"/>
                        </a:rPr>
                        <a:t>www.iiserpune.ac.in</a:t>
                      </a:r>
                      <a:r>
                        <a:rPr lang="en-US" sz="2000" b="0" kern="1200" dirty="0" smtClean="0">
                          <a:solidFill>
                            <a:srgbClr val="002060"/>
                          </a:solidFill>
                        </a:rPr>
                        <a:t> </a:t>
                      </a:r>
                      <a:endParaRPr lang="en-US" sz="2000" b="0" dirty="0">
                        <a:solidFill>
                          <a:srgbClr val="002060"/>
                        </a:solidFill>
                      </a:endParaRPr>
                    </a:p>
                  </a:txBody>
                  <a:tcPr anchor="ctr"/>
                </a:tc>
              </a:tr>
              <a:tr h="1098313">
                <a:tc>
                  <a:txBody>
                    <a:bodyPr/>
                    <a:lstStyle/>
                    <a:p>
                      <a:r>
                        <a:rPr lang="en-US" sz="2800" b="1" kern="1200" dirty="0" smtClean="0"/>
                        <a:t>IISER Bhopal</a:t>
                      </a:r>
                      <a:endParaRPr lang="en-US" sz="2800" b="1" kern="1200" dirty="0" smtClean="0">
                        <a:solidFill>
                          <a:schemeClr val="tx1"/>
                        </a:solidFill>
                        <a:latin typeface="Eras Light ITC" pitchFamily="34" charset="0"/>
                        <a:ea typeface="+mn-ea"/>
                        <a:cs typeface="+mn-cs"/>
                      </a:endParaRPr>
                    </a:p>
                  </a:txBody>
                  <a:tcPr anchor="ctr"/>
                </a:tc>
                <a:tc>
                  <a:txBody>
                    <a:bodyPr/>
                    <a:lstStyle/>
                    <a:p>
                      <a:r>
                        <a:rPr lang="en-US" sz="2000" b="0" kern="1200" dirty="0" smtClean="0">
                          <a:solidFill>
                            <a:srgbClr val="002060"/>
                          </a:solidFill>
                        </a:rPr>
                        <a:t>ITI Campus (Gas </a:t>
                      </a:r>
                      <a:r>
                        <a:rPr lang="en-US" sz="2000" b="0" kern="1200" dirty="0" err="1" smtClean="0">
                          <a:solidFill>
                            <a:srgbClr val="002060"/>
                          </a:solidFill>
                        </a:rPr>
                        <a:t>Rahat</a:t>
                      </a:r>
                      <a:r>
                        <a:rPr lang="en-US" sz="2000" b="0" kern="1200" dirty="0" smtClean="0">
                          <a:solidFill>
                            <a:srgbClr val="002060"/>
                          </a:solidFill>
                        </a:rPr>
                        <a:t>) Building</a:t>
                      </a:r>
                      <a:r>
                        <a:rPr lang="en-US" sz="2000" b="0" dirty="0" smtClean="0">
                          <a:solidFill>
                            <a:srgbClr val="002060"/>
                          </a:solidFill>
                        </a:rPr>
                        <a:t/>
                      </a:r>
                      <a:br>
                        <a:rPr lang="en-US" sz="2000" b="0" dirty="0" smtClean="0">
                          <a:solidFill>
                            <a:srgbClr val="002060"/>
                          </a:solidFill>
                        </a:rPr>
                      </a:br>
                      <a:r>
                        <a:rPr lang="en-US" sz="2000" b="0" kern="1200" dirty="0" err="1" smtClean="0">
                          <a:solidFill>
                            <a:srgbClr val="002060"/>
                          </a:solidFill>
                        </a:rPr>
                        <a:t>Govindpura</a:t>
                      </a:r>
                      <a:r>
                        <a:rPr lang="en-US" sz="2000" b="0" kern="1200" baseline="0" dirty="0" smtClean="0">
                          <a:solidFill>
                            <a:srgbClr val="002060"/>
                          </a:solidFill>
                        </a:rPr>
                        <a:t>, </a:t>
                      </a:r>
                      <a:r>
                        <a:rPr lang="en-US" sz="2000" b="0" kern="1200" dirty="0" smtClean="0">
                          <a:solidFill>
                            <a:srgbClr val="002060"/>
                          </a:solidFill>
                        </a:rPr>
                        <a:t>District : Bhopal, MP</a:t>
                      </a:r>
                      <a:endParaRPr lang="en-US" sz="2000" b="0" kern="1200" dirty="0" smtClean="0">
                        <a:solidFill>
                          <a:srgbClr val="002060"/>
                        </a:solidFill>
                        <a:hlinkClick r:id="rId4"/>
                      </a:endParaRPr>
                    </a:p>
                    <a:p>
                      <a:r>
                        <a:rPr lang="en-US" sz="2000" b="0" kern="1200" dirty="0" smtClean="0">
                          <a:solidFill>
                            <a:srgbClr val="002060"/>
                          </a:solidFill>
                          <a:hlinkClick r:id="rId4"/>
                        </a:rPr>
                        <a:t>www.iiserbhopal.ac.in</a:t>
                      </a:r>
                      <a:r>
                        <a:rPr lang="en-US" sz="2000" b="0" kern="1200" dirty="0" smtClean="0">
                          <a:solidFill>
                            <a:srgbClr val="002060"/>
                          </a:solidFill>
                        </a:rPr>
                        <a:t> </a:t>
                      </a:r>
                      <a:endParaRPr lang="en-US" sz="2000" b="0" dirty="0">
                        <a:solidFill>
                          <a:srgbClr val="002060"/>
                        </a:solidFill>
                      </a:endParaRPr>
                    </a:p>
                  </a:txBody>
                  <a:tcPr anchor="ctr"/>
                </a:tc>
              </a:tr>
              <a:tr h="756615">
                <a:tc>
                  <a:txBody>
                    <a:bodyPr/>
                    <a:lstStyle/>
                    <a:p>
                      <a:r>
                        <a:rPr lang="en-US" sz="2800" b="1" dirty="0" smtClean="0"/>
                        <a:t>IISER Kolkata</a:t>
                      </a:r>
                      <a:endParaRPr lang="en-US" sz="2800" b="1" dirty="0">
                        <a:latin typeface="Eras Light ITC" pitchFamily="34" charset="0"/>
                      </a:endParaRPr>
                    </a:p>
                  </a:txBody>
                  <a:tcPr anchor="ctr"/>
                </a:tc>
                <a:tc>
                  <a:txBody>
                    <a:bodyPr/>
                    <a:lstStyle/>
                    <a:p>
                      <a:r>
                        <a:rPr lang="en-US" sz="2000" b="0" kern="1200" dirty="0" smtClean="0">
                          <a:solidFill>
                            <a:srgbClr val="002060"/>
                          </a:solidFill>
                        </a:rPr>
                        <a:t>Nadia, West Bengal</a:t>
                      </a:r>
                    </a:p>
                    <a:p>
                      <a:r>
                        <a:rPr lang="en-US" sz="2000" b="0" kern="1200" dirty="0" smtClean="0">
                          <a:solidFill>
                            <a:srgbClr val="002060"/>
                          </a:solidFill>
                          <a:hlinkClick r:id="rId5"/>
                        </a:rPr>
                        <a:t>www.iiserkol.ac.in</a:t>
                      </a:r>
                      <a:r>
                        <a:rPr lang="en-US" sz="2000" b="0" kern="1200" dirty="0" smtClean="0">
                          <a:solidFill>
                            <a:srgbClr val="002060"/>
                          </a:solidFill>
                        </a:rPr>
                        <a:t> </a:t>
                      </a:r>
                      <a:endParaRPr lang="en-US" sz="2000" b="0" dirty="0">
                        <a:solidFill>
                          <a:srgbClr val="002060"/>
                        </a:solidFill>
                      </a:endParaRPr>
                    </a:p>
                  </a:txBody>
                  <a:tcPr anchor="ctr"/>
                </a:tc>
              </a:tr>
              <a:tr h="756615">
                <a:tc>
                  <a:txBody>
                    <a:bodyPr/>
                    <a:lstStyle/>
                    <a:p>
                      <a:r>
                        <a:rPr lang="en-US" sz="2800" b="1" dirty="0" smtClean="0"/>
                        <a:t>IISER </a:t>
                      </a:r>
                      <a:r>
                        <a:rPr lang="en-US" sz="2800" b="1" dirty="0" err="1" smtClean="0"/>
                        <a:t>Mohali</a:t>
                      </a:r>
                      <a:endParaRPr lang="en-US" sz="2800" b="1" dirty="0">
                        <a:latin typeface="Eras Light ITC" pitchFamily="34" charset="0"/>
                      </a:endParaRPr>
                    </a:p>
                  </a:txBody>
                  <a:tcPr anchor="ctr"/>
                </a:tc>
                <a:tc>
                  <a:txBody>
                    <a:bodyPr/>
                    <a:lstStyle/>
                    <a:p>
                      <a:r>
                        <a:rPr lang="en-US" sz="2000" b="0" kern="1200" dirty="0" smtClean="0">
                          <a:solidFill>
                            <a:srgbClr val="002060"/>
                          </a:solidFill>
                        </a:rPr>
                        <a:t>Sector 81, </a:t>
                      </a:r>
                      <a:r>
                        <a:rPr lang="en-US" sz="2000" b="0" kern="1200" dirty="0" err="1" smtClean="0">
                          <a:solidFill>
                            <a:srgbClr val="002060"/>
                          </a:solidFill>
                        </a:rPr>
                        <a:t>Mohali</a:t>
                      </a:r>
                      <a:r>
                        <a:rPr lang="en-US" sz="2000" b="0" kern="1200" dirty="0" smtClean="0">
                          <a:solidFill>
                            <a:srgbClr val="002060"/>
                          </a:solidFill>
                        </a:rPr>
                        <a:t>, Punjab</a:t>
                      </a:r>
                    </a:p>
                    <a:p>
                      <a:r>
                        <a:rPr lang="en-US" sz="2000" b="0" kern="1200" dirty="0" smtClean="0">
                          <a:solidFill>
                            <a:srgbClr val="002060"/>
                          </a:solidFill>
                          <a:hlinkClick r:id="rId6"/>
                        </a:rPr>
                        <a:t>www.iisermohali.ac.in</a:t>
                      </a:r>
                      <a:r>
                        <a:rPr lang="en-US" sz="2000" b="0" kern="1200" dirty="0" smtClean="0">
                          <a:solidFill>
                            <a:srgbClr val="002060"/>
                          </a:solidFill>
                        </a:rPr>
                        <a:t> </a:t>
                      </a:r>
                      <a:endParaRPr lang="en-US" sz="2000" b="0" dirty="0">
                        <a:solidFill>
                          <a:srgbClr val="002060"/>
                        </a:solidFill>
                      </a:endParaRPr>
                    </a:p>
                  </a:txBody>
                  <a:tcPr anchor="ctr"/>
                </a:tc>
              </a:tr>
            </a:tbl>
          </a:graphicData>
        </a:graphic>
      </p:graphicFrame>
      <p:graphicFrame>
        <p:nvGraphicFramePr>
          <p:cNvPr id="4" name="Table 3"/>
          <p:cNvGraphicFramePr>
            <a:graphicFrameLocks noGrp="1"/>
          </p:cNvGraphicFramePr>
          <p:nvPr/>
        </p:nvGraphicFramePr>
        <p:xfrm>
          <a:off x="331694" y="5580528"/>
          <a:ext cx="11622742" cy="774700"/>
        </p:xfrm>
        <a:graphic>
          <a:graphicData uri="http://schemas.openxmlformats.org/drawingml/2006/table">
            <a:tbl>
              <a:tblPr firstRow="1" bandRow="1">
                <a:tableStyleId>{9D7B26C5-4107-4FEC-AEDC-1716B250A1EF}</a:tableStyleId>
              </a:tblPr>
              <a:tblGrid>
                <a:gridCol w="11622742"/>
              </a:tblGrid>
              <a:tr h="723901">
                <a:tc>
                  <a:txBody>
                    <a:bodyPr/>
                    <a:lstStyle/>
                    <a:p>
                      <a:pPr algn="ctr"/>
                      <a:r>
                        <a:rPr lang="en-US" sz="2400" b="1" kern="1200" dirty="0" smtClean="0">
                          <a:solidFill>
                            <a:schemeClr val="accent3"/>
                          </a:solidFill>
                          <a:latin typeface="Arial Unicode MS" pitchFamily="34" charset="-128"/>
                          <a:ea typeface="Arial Unicode MS" pitchFamily="34" charset="-128"/>
                          <a:cs typeface="Arial Unicode MS" pitchFamily="34" charset="-128"/>
                        </a:rPr>
                        <a:t>INDIAN INSTITUTE OF SPACE SCIENCE &amp; TECHNOLOGY, Trivandrum</a:t>
                      </a:r>
                    </a:p>
                    <a:p>
                      <a:pPr algn="ctr"/>
                      <a:r>
                        <a:rPr lang="en-US" sz="2000" b="0" kern="1200" dirty="0" err="1" smtClean="0">
                          <a:solidFill>
                            <a:schemeClr val="accent3"/>
                          </a:solidFill>
                          <a:latin typeface="Arial Unicode MS" pitchFamily="34" charset="-128"/>
                          <a:ea typeface="Arial Unicode MS" pitchFamily="34" charset="-128"/>
                          <a:cs typeface="Arial Unicode MS" pitchFamily="34" charset="-128"/>
                        </a:rPr>
                        <a:t>Valiamala</a:t>
                      </a:r>
                      <a:r>
                        <a:rPr lang="en-US" sz="2000" b="0" kern="1200" dirty="0" smtClean="0">
                          <a:solidFill>
                            <a:schemeClr val="accent3"/>
                          </a:solidFill>
                          <a:latin typeface="Arial Unicode MS" pitchFamily="34" charset="-128"/>
                          <a:ea typeface="Arial Unicode MS" pitchFamily="34" charset="-128"/>
                          <a:cs typeface="Arial Unicode MS" pitchFamily="34" charset="-128"/>
                        </a:rPr>
                        <a:t>, Kerala </a:t>
                      </a:r>
                      <a:r>
                        <a:rPr lang="en-US" sz="2000" b="0" kern="1200" dirty="0" smtClean="0">
                          <a:solidFill>
                            <a:schemeClr val="accent3"/>
                          </a:solidFill>
                          <a:latin typeface="Arial Unicode MS" pitchFamily="34" charset="-128"/>
                          <a:ea typeface="Arial Unicode MS" pitchFamily="34" charset="-128"/>
                          <a:cs typeface="Arial Unicode MS" pitchFamily="34" charset="-128"/>
                          <a:hlinkClick r:id="rId7"/>
                        </a:rPr>
                        <a:t>www.iist.ac.in</a:t>
                      </a:r>
                      <a:r>
                        <a:rPr lang="en-US" sz="2000" b="0" kern="1200" dirty="0" smtClean="0">
                          <a:solidFill>
                            <a:schemeClr val="accent3"/>
                          </a:solidFill>
                          <a:latin typeface="Arial Unicode MS" pitchFamily="34" charset="-128"/>
                          <a:ea typeface="Arial Unicode MS" pitchFamily="34" charset="-128"/>
                          <a:cs typeface="Arial Unicode MS" pitchFamily="34" charset="-128"/>
                        </a:rPr>
                        <a:t> </a:t>
                      </a:r>
                      <a:endParaRPr lang="en-US" sz="1400" b="0" dirty="0">
                        <a:solidFill>
                          <a:schemeClr val="accent3"/>
                        </a:solidFill>
                        <a:latin typeface="Arial Unicode MS" pitchFamily="34" charset="-128"/>
                        <a:ea typeface="Arial Unicode MS" pitchFamily="34" charset="-128"/>
                        <a:cs typeface="Arial Unicode MS" pitchFamily="34" charset="-128"/>
                      </a:endParaRPr>
                    </a:p>
                  </a:txBody>
                  <a:tcPr>
                    <a:solidFill>
                      <a:srgbClr val="002060"/>
                    </a:solidFill>
                  </a:tcPr>
                </a:tc>
              </a:tr>
            </a:tbl>
          </a:graphicData>
        </a:graphic>
      </p:graphicFrame>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2192000" cy="574577"/>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sp3d/>
          </p:spPr>
          <p:style>
            <a:lnRef idx="0">
              <a:scrgbClr r="0" g="0" b="0"/>
            </a:lnRef>
            <a:fillRef idx="0">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just" defTabSz="1422400">
                <a:lnSpc>
                  <a:spcPct val="90000"/>
                </a:lnSpc>
                <a:spcBef>
                  <a:spcPct val="0"/>
                </a:spcBef>
                <a:spcAft>
                  <a:spcPct val="35000"/>
                </a:spcAft>
              </a:pPr>
              <a:r>
                <a:rPr lang="en-US" sz="4000" b="1" dirty="0" smtClean="0">
                  <a:solidFill>
                    <a:schemeClr val="accent3"/>
                  </a:solidFill>
                  <a:latin typeface="Berlin Sans FB Demi" pitchFamily="34" charset="0"/>
                  <a:ea typeface="Arial Unicode MS" pitchFamily="34" charset="-128"/>
                  <a:cs typeface="Arial Unicode MS" pitchFamily="34" charset="-128"/>
                </a:rPr>
                <a:t>                </a:t>
              </a:r>
              <a:r>
                <a:rPr lang="en-US" sz="4000" b="1" dirty="0" smtClean="0">
                  <a:solidFill>
                    <a:schemeClr val="accent3"/>
                  </a:solidFill>
                  <a:latin typeface="David" pitchFamily="34" charset="-79"/>
                  <a:ea typeface="Arial Unicode MS" pitchFamily="34" charset="-128"/>
                  <a:cs typeface="David" pitchFamily="34" charset="-79"/>
                </a:rPr>
                <a:t>VISION</a:t>
              </a:r>
            </a:p>
          </p:txBody>
        </p:sp>
      </p:grpSp>
      <p:sp>
        <p:nvSpPr>
          <p:cNvPr id="13" name="TextBox 12"/>
          <p:cNvSpPr txBox="1"/>
          <p:nvPr/>
        </p:nvSpPr>
        <p:spPr>
          <a:xfrm>
            <a:off x="572984" y="1371600"/>
            <a:ext cx="10830121" cy="2585323"/>
          </a:xfrm>
          <a:prstGeom prst="rect">
            <a:avLst/>
          </a:prstGeom>
          <a:noFill/>
        </p:spPr>
        <p:txBody>
          <a:bodyPr wrap="square" rtlCol="0">
            <a:spAutoFit/>
          </a:bodyPr>
          <a:lstStyle/>
          <a:p>
            <a:pPr algn="just">
              <a:buFont typeface="Wingdings 2" pitchFamily="18" charset="2"/>
              <a:buNone/>
            </a:pPr>
            <a:r>
              <a:rPr lang="en-US" sz="5400" i="1" dirty="0" smtClean="0">
                <a:solidFill>
                  <a:schemeClr val="tx2">
                    <a:lumMod val="50000"/>
                  </a:schemeClr>
                </a:solidFill>
                <a:latin typeface="Brush Script MT" pitchFamily="66" charset="0"/>
              </a:rPr>
              <a:t>“ </a:t>
            </a:r>
            <a:r>
              <a:rPr lang="en-US" sz="5400" i="1" dirty="0">
                <a:solidFill>
                  <a:schemeClr val="tx2">
                    <a:lumMod val="50000"/>
                  </a:schemeClr>
                </a:solidFill>
                <a:latin typeface="Brush Script MT" pitchFamily="66" charset="0"/>
              </a:rPr>
              <a:t>To accelerate the pace of discovery and delivery of science-led solutions for faster, sustainable and inclusive growth”</a:t>
            </a:r>
          </a:p>
        </p:txBody>
      </p:sp>
      <p:sp>
        <p:nvSpPr>
          <p:cNvPr id="14" name="TextBox 13"/>
          <p:cNvSpPr txBox="1"/>
          <p:nvPr/>
        </p:nvSpPr>
        <p:spPr>
          <a:xfrm>
            <a:off x="609599" y="4648200"/>
            <a:ext cx="10780059" cy="1508105"/>
          </a:xfrm>
          <a:prstGeom prst="rect">
            <a:avLst/>
          </a:prstGeom>
          <a:noFill/>
        </p:spPr>
        <p:txBody>
          <a:bodyPr wrap="square" rtlCol="0">
            <a:spAutoFit/>
          </a:bodyPr>
          <a:lstStyle/>
          <a:p>
            <a:pPr algn="ctr"/>
            <a:endParaRPr lang="en-IN" sz="2800" b="1" dirty="0" smtClean="0">
              <a:solidFill>
                <a:schemeClr val="accent1">
                  <a:lumMod val="75000"/>
                </a:schemeClr>
              </a:solidFill>
            </a:endParaRPr>
          </a:p>
          <a:p>
            <a:pPr algn="ctr"/>
            <a:r>
              <a:rPr lang="en-US" sz="3200" b="1" dirty="0">
                <a:solidFill>
                  <a:srgbClr val="C00000"/>
                </a:solidFill>
                <a:latin typeface="David" pitchFamily="34" charset="-79"/>
                <a:cs typeface="David" pitchFamily="34" charset="-79"/>
              </a:rPr>
              <a:t>Science and Engineering Research Board ( SERB) is committed to realize this Vision</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New Indian Research Institutes</a:t>
            </a:r>
          </a:p>
        </p:txBody>
      </p:sp>
      <p:graphicFrame>
        <p:nvGraphicFramePr>
          <p:cNvPr id="4" name="Table 3"/>
          <p:cNvGraphicFramePr>
            <a:graphicFrameLocks noGrp="1"/>
          </p:cNvGraphicFramePr>
          <p:nvPr/>
        </p:nvGraphicFramePr>
        <p:xfrm>
          <a:off x="161364" y="838200"/>
          <a:ext cx="11860306" cy="1760220"/>
        </p:xfrm>
        <a:graphic>
          <a:graphicData uri="http://schemas.openxmlformats.org/drawingml/2006/table">
            <a:tbl>
              <a:tblPr firstRow="1" bandRow="1">
                <a:tableStyleId>{2A488322-F2BA-4B5B-9748-0D474271808F}</a:tableStyleId>
              </a:tblPr>
              <a:tblGrid>
                <a:gridCol w="5930153"/>
                <a:gridCol w="5930153"/>
              </a:tblGrid>
              <a:tr h="571500">
                <a:tc gridSpan="2">
                  <a:txBody>
                    <a:bodyPr/>
                    <a:lstStyle/>
                    <a:p>
                      <a:pPr marL="0" algn="ctr" defTabSz="914400" rtl="0" eaLnBrk="1" latinLnBrk="0" hangingPunct="1"/>
                      <a:r>
                        <a:rPr lang="en-US" sz="2400" b="1" kern="1200" dirty="0" smtClean="0">
                          <a:solidFill>
                            <a:srgbClr val="FFFF00"/>
                          </a:solidFill>
                          <a:latin typeface="Arial Unicode MS" pitchFamily="34" charset="-128"/>
                          <a:ea typeface="Arial Unicode MS" pitchFamily="34" charset="-128"/>
                          <a:cs typeface="Arial Unicode MS" pitchFamily="34" charset="-128"/>
                        </a:rPr>
                        <a:t>NATIONAL INSTITUTE OF SCIENCE EDUCATION &amp; RESEARCH</a:t>
                      </a:r>
                      <a:endParaRPr lang="en-US" sz="2400" b="1" kern="1200" dirty="0">
                        <a:solidFill>
                          <a:srgbClr val="FFFF00"/>
                        </a:solidFill>
                        <a:latin typeface="Arial Unicode MS" pitchFamily="34" charset="-128"/>
                        <a:ea typeface="Arial Unicode MS" pitchFamily="34" charset="-128"/>
                        <a:cs typeface="Arial Unicode MS" pitchFamily="34" charset="-128"/>
                      </a:endParaRPr>
                    </a:p>
                  </a:txBody>
                  <a:tcPr anchor="ctr">
                    <a:solidFill>
                      <a:srgbClr val="002060"/>
                    </a:solidFill>
                  </a:tcPr>
                </a:tc>
                <a:tc hMerge="1">
                  <a:txBody>
                    <a:bodyPr/>
                    <a:lstStyle/>
                    <a:p>
                      <a:endParaRPr lang="en-US" dirty="0"/>
                    </a:p>
                  </a:txBody>
                  <a:tcPr/>
                </a:tc>
              </a:tr>
              <a:tr h="800100">
                <a:tc>
                  <a:txBody>
                    <a:bodyPr/>
                    <a:lstStyle/>
                    <a:p>
                      <a:r>
                        <a:rPr lang="en-US" sz="3600" b="1" kern="1200" dirty="0" smtClean="0">
                          <a:solidFill>
                            <a:schemeClr val="tx1"/>
                          </a:solidFill>
                          <a:latin typeface="+mn-lt"/>
                          <a:ea typeface="+mn-ea"/>
                          <a:cs typeface="+mn-cs"/>
                        </a:rPr>
                        <a:t>NISER Bhubaneswar</a:t>
                      </a:r>
                      <a:endParaRPr lang="en-US" sz="3600" b="1" kern="1200" dirty="0">
                        <a:solidFill>
                          <a:schemeClr val="tx1"/>
                        </a:solidFill>
                        <a:latin typeface="+mn-lt"/>
                        <a:ea typeface="+mn-ea"/>
                        <a:cs typeface="+mn-cs"/>
                      </a:endParaRPr>
                    </a:p>
                  </a:txBody>
                  <a:tcPr anchor="ctr"/>
                </a:tc>
                <a:tc>
                  <a:txBody>
                    <a:bodyPr/>
                    <a:lstStyle/>
                    <a:p>
                      <a:r>
                        <a:rPr lang="en-US" sz="2400" kern="1200" dirty="0" smtClean="0"/>
                        <a:t>IOP Campus, </a:t>
                      </a:r>
                      <a:r>
                        <a:rPr lang="en-US" sz="2400" kern="1200" dirty="0" err="1" smtClean="0"/>
                        <a:t>PO:Sainik</a:t>
                      </a:r>
                      <a:r>
                        <a:rPr lang="en-US" sz="2400" kern="1200" baseline="0" dirty="0" smtClean="0"/>
                        <a:t> School, Bhubaneswar</a:t>
                      </a:r>
                      <a:endParaRPr lang="en-US" sz="2400" kern="1200" dirty="0" smtClean="0"/>
                    </a:p>
                    <a:p>
                      <a:r>
                        <a:rPr lang="en-US" sz="2400" kern="1200" dirty="0" smtClean="0">
                          <a:hlinkClick r:id="rId2"/>
                        </a:rPr>
                        <a:t>www.niser.ac.in</a:t>
                      </a:r>
                      <a:r>
                        <a:rPr lang="en-US" sz="2400" kern="1200" baseline="0" dirty="0" smtClean="0"/>
                        <a:t> </a:t>
                      </a:r>
                      <a:endParaRPr lang="en-US" sz="2400" dirty="0"/>
                    </a:p>
                  </a:txBody>
                  <a:tcPr anchor="ctr"/>
                </a:tc>
              </a:tr>
            </a:tbl>
          </a:graphicData>
        </a:graphic>
      </p:graphicFrame>
      <p:graphicFrame>
        <p:nvGraphicFramePr>
          <p:cNvPr id="5" name="Table 4"/>
          <p:cNvGraphicFramePr>
            <a:graphicFrameLocks noGrp="1"/>
          </p:cNvGraphicFramePr>
          <p:nvPr/>
        </p:nvGraphicFramePr>
        <p:xfrm>
          <a:off x="161364" y="2743200"/>
          <a:ext cx="11860306" cy="3863340"/>
        </p:xfrm>
        <a:graphic>
          <a:graphicData uri="http://schemas.openxmlformats.org/drawingml/2006/table">
            <a:tbl>
              <a:tblPr firstRow="1" bandRow="1">
                <a:tableStyleId>{2A488322-F2BA-4B5B-9748-0D474271808F}</a:tableStyleId>
              </a:tblPr>
              <a:tblGrid>
                <a:gridCol w="5930153"/>
                <a:gridCol w="5930153"/>
              </a:tblGrid>
              <a:tr h="571500">
                <a:tc gridSpan="2">
                  <a:txBody>
                    <a:bodyPr/>
                    <a:lstStyle/>
                    <a:p>
                      <a:pPr algn="ctr"/>
                      <a:r>
                        <a:rPr lang="en-US" sz="2400" b="1" dirty="0" smtClean="0">
                          <a:solidFill>
                            <a:schemeClr val="accent3"/>
                          </a:solidFill>
                          <a:latin typeface="Arial Unicode MS" pitchFamily="34" charset="-128"/>
                          <a:ea typeface="Arial Unicode MS" pitchFamily="34" charset="-128"/>
                          <a:cs typeface="Arial Unicode MS" pitchFamily="34" charset="-128"/>
                        </a:rPr>
                        <a:t>INDIAN INSTITUTE OF TECHNOLOGY</a:t>
                      </a:r>
                      <a:endParaRPr lang="en-US" b="1" dirty="0">
                        <a:solidFill>
                          <a:schemeClr val="accent3"/>
                        </a:solidFill>
                        <a:latin typeface="Arial Unicode MS" pitchFamily="34" charset="-128"/>
                        <a:ea typeface="Arial Unicode MS" pitchFamily="34" charset="-128"/>
                        <a:cs typeface="Arial Unicode MS" pitchFamily="34" charset="-128"/>
                      </a:endParaRPr>
                    </a:p>
                  </a:txBody>
                  <a:tcPr anchor="ctr">
                    <a:solidFill>
                      <a:srgbClr val="002060"/>
                    </a:solidFill>
                  </a:tcPr>
                </a:tc>
                <a:tc hMerge="1">
                  <a:txBody>
                    <a:bodyPr/>
                    <a:lstStyle/>
                    <a:p>
                      <a:endParaRPr lang="en-US" dirty="0"/>
                    </a:p>
                  </a:txBody>
                  <a:tcPr/>
                </a:tc>
              </a:tr>
              <a:tr h="800100">
                <a:tc>
                  <a:txBody>
                    <a:bodyPr/>
                    <a:lstStyle/>
                    <a:p>
                      <a:r>
                        <a:rPr lang="en-US" sz="3600" b="1" dirty="0" smtClean="0"/>
                        <a:t>IIT Bhubaneswar</a:t>
                      </a:r>
                      <a:endParaRPr lang="en-US" sz="3600" b="1" dirty="0">
                        <a:latin typeface="Eras Light ITC" pitchFamily="34" charset="0"/>
                      </a:endParaRPr>
                    </a:p>
                  </a:txBody>
                  <a:tcPr anchor="ctr"/>
                </a:tc>
                <a:tc>
                  <a:txBody>
                    <a:bodyPr/>
                    <a:lstStyle/>
                    <a:p>
                      <a:r>
                        <a:rPr lang="en-US" sz="2400" kern="1200" dirty="0" err="1" smtClean="0"/>
                        <a:t>Gajapati</a:t>
                      </a:r>
                      <a:r>
                        <a:rPr lang="en-US" sz="2400" kern="1200" dirty="0" smtClean="0"/>
                        <a:t> Nagar, Bhubaneswar</a:t>
                      </a:r>
                    </a:p>
                    <a:p>
                      <a:r>
                        <a:rPr lang="en-US" sz="2400" kern="1200" dirty="0" smtClean="0">
                          <a:hlinkClick r:id="rId2"/>
                        </a:rPr>
                        <a:t>www.iitbbs.ac.in</a:t>
                      </a:r>
                      <a:r>
                        <a:rPr lang="en-US" sz="2400" kern="1200" baseline="0" dirty="0" smtClean="0"/>
                        <a:t> </a:t>
                      </a:r>
                      <a:endParaRPr lang="en-US" sz="2400" dirty="0"/>
                    </a:p>
                  </a:txBody>
                  <a:tcPr anchor="ctr"/>
                </a:tc>
              </a:tr>
              <a:tr h="800100">
                <a:tc>
                  <a:txBody>
                    <a:bodyPr/>
                    <a:lstStyle/>
                    <a:p>
                      <a:r>
                        <a:rPr lang="en-US" sz="3600" b="1" dirty="0" smtClean="0"/>
                        <a:t>IIT Indore</a:t>
                      </a:r>
                      <a:endParaRPr lang="en-US" sz="3600" b="1" dirty="0">
                        <a:latin typeface="Eras Light ITC" pitchFamily="34" charset="0"/>
                      </a:endParaRPr>
                    </a:p>
                  </a:txBody>
                  <a:tcPr anchor="ctr"/>
                </a:tc>
                <a:tc>
                  <a:txBody>
                    <a:bodyPr/>
                    <a:lstStyle/>
                    <a:p>
                      <a:r>
                        <a:rPr lang="en-US" sz="2400" kern="1200" dirty="0" smtClean="0"/>
                        <a:t>NH 3, Madhya Pradesh</a:t>
                      </a:r>
                    </a:p>
                    <a:p>
                      <a:r>
                        <a:rPr lang="en-US" sz="2400" kern="1200" dirty="0" smtClean="0">
                          <a:hlinkClick r:id="rId3"/>
                        </a:rPr>
                        <a:t>www.iiti.ac.in</a:t>
                      </a:r>
                      <a:r>
                        <a:rPr lang="en-US" sz="2400" kern="1200" dirty="0" smtClean="0"/>
                        <a:t> </a:t>
                      </a:r>
                      <a:endParaRPr lang="en-US" sz="2400" dirty="0"/>
                    </a:p>
                  </a:txBody>
                  <a:tcPr anchor="ctr"/>
                </a:tc>
              </a:tr>
              <a:tr h="800100">
                <a:tc>
                  <a:txBody>
                    <a:bodyPr/>
                    <a:lstStyle/>
                    <a:p>
                      <a:r>
                        <a:rPr lang="en-US" sz="3600" b="1" dirty="0" smtClean="0"/>
                        <a:t>IIT Jodhpur</a:t>
                      </a:r>
                      <a:endParaRPr lang="en-US" sz="3600" b="1" dirty="0">
                        <a:latin typeface="Eras Light ITC" pitchFamily="34" charset="0"/>
                      </a:endParaRPr>
                    </a:p>
                  </a:txBody>
                  <a:tcPr anchor="ctr"/>
                </a:tc>
                <a:tc>
                  <a:txBody>
                    <a:bodyPr/>
                    <a:lstStyle/>
                    <a:p>
                      <a:r>
                        <a:rPr lang="en-US" sz="2400" kern="1200" dirty="0" smtClean="0"/>
                        <a:t>Jodhpur, Rajasthan</a:t>
                      </a:r>
                    </a:p>
                    <a:p>
                      <a:r>
                        <a:rPr lang="en-US" sz="2400" kern="1200" dirty="0" smtClean="0">
                          <a:hlinkClick r:id="rId4"/>
                        </a:rPr>
                        <a:t>www.iitj.ac.in</a:t>
                      </a:r>
                      <a:r>
                        <a:rPr lang="en-US" sz="2400" kern="1200" dirty="0" smtClean="0"/>
                        <a:t> </a:t>
                      </a:r>
                      <a:endParaRPr lang="en-US" sz="2400" dirty="0"/>
                    </a:p>
                  </a:txBody>
                  <a:tcPr anchor="ctr"/>
                </a:tc>
              </a:tr>
              <a:tr h="800100">
                <a:tc>
                  <a:txBody>
                    <a:bodyPr/>
                    <a:lstStyle/>
                    <a:p>
                      <a:r>
                        <a:rPr lang="en-US" sz="3600" b="1" dirty="0" smtClean="0"/>
                        <a:t>IIT </a:t>
                      </a:r>
                      <a:r>
                        <a:rPr lang="en-US" sz="3600" b="1" dirty="0" err="1" smtClean="0"/>
                        <a:t>Mandi</a:t>
                      </a:r>
                      <a:endParaRPr lang="en-US" sz="3600" b="1" dirty="0">
                        <a:latin typeface="Eras Light ITC" pitchFamily="34" charset="0"/>
                      </a:endParaRPr>
                    </a:p>
                  </a:txBody>
                  <a:tcPr anchor="ctr"/>
                </a:tc>
                <a:tc>
                  <a:txBody>
                    <a:bodyPr/>
                    <a:lstStyle/>
                    <a:p>
                      <a:r>
                        <a:rPr lang="en-US" sz="2400" kern="1200" dirty="0" smtClean="0"/>
                        <a:t>MDR 23, </a:t>
                      </a:r>
                      <a:r>
                        <a:rPr lang="en-US" sz="2400" kern="1200" dirty="0" err="1" smtClean="0"/>
                        <a:t>Suran</a:t>
                      </a:r>
                      <a:r>
                        <a:rPr lang="en-US" sz="2400" kern="1200" dirty="0" smtClean="0"/>
                        <a:t>, Himachal Pradesh</a:t>
                      </a:r>
                    </a:p>
                    <a:p>
                      <a:r>
                        <a:rPr lang="en-US" sz="2400" kern="1200" dirty="0" smtClean="0">
                          <a:hlinkClick r:id="rId5"/>
                        </a:rPr>
                        <a:t>www.iitmandi.ac.in</a:t>
                      </a:r>
                      <a:r>
                        <a:rPr lang="en-US" sz="2400" kern="1200" dirty="0" smtClean="0"/>
                        <a:t> </a:t>
                      </a:r>
                      <a:endParaRPr lang="en-US" sz="2400" dirty="0"/>
                    </a:p>
                  </a:txBody>
                  <a:tcPr anchor="ctr"/>
                </a:tc>
              </a:tr>
            </a:tbl>
          </a:graphicData>
        </a:graphic>
      </p:graphicFrame>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80998" y="990597"/>
          <a:ext cx="11519648" cy="5358318"/>
        </p:xfrm>
        <a:graphic>
          <a:graphicData uri="http://schemas.openxmlformats.org/drawingml/2006/table">
            <a:tbl>
              <a:tblPr firstRow="1" bandRow="1">
                <a:tableStyleId>{6E25E649-3F16-4E02-A733-19D2CDBF48F0}</a:tableStyleId>
              </a:tblPr>
              <a:tblGrid>
                <a:gridCol w="5759824"/>
                <a:gridCol w="5759824"/>
              </a:tblGrid>
              <a:tr h="659466">
                <a:tc gridSpan="2">
                  <a:txBody>
                    <a:bodyPr/>
                    <a:lstStyle/>
                    <a:p>
                      <a:pPr algn="ctr"/>
                      <a:r>
                        <a:rPr lang="en-US" sz="3200" dirty="0" smtClean="0">
                          <a:solidFill>
                            <a:srgbClr val="FFFF00"/>
                          </a:solidFill>
                          <a:latin typeface="Arial Unicode MS" pitchFamily="34" charset="-128"/>
                          <a:ea typeface="Arial Unicode MS" pitchFamily="34" charset="-128"/>
                          <a:cs typeface="Arial Unicode MS" pitchFamily="34" charset="-128"/>
                        </a:rPr>
                        <a:t>Indian</a:t>
                      </a:r>
                      <a:r>
                        <a:rPr lang="en-US" sz="3200" baseline="0" dirty="0" smtClean="0">
                          <a:solidFill>
                            <a:srgbClr val="FFFF00"/>
                          </a:solidFill>
                          <a:latin typeface="Arial Unicode MS" pitchFamily="34" charset="-128"/>
                          <a:ea typeface="Arial Unicode MS" pitchFamily="34" charset="-128"/>
                          <a:cs typeface="Arial Unicode MS" pitchFamily="34" charset="-128"/>
                        </a:rPr>
                        <a:t> Institute of Technology</a:t>
                      </a:r>
                      <a:endParaRPr lang="en-US" sz="2400" b="1" dirty="0">
                        <a:solidFill>
                          <a:srgbClr val="FFFF00"/>
                        </a:solidFill>
                        <a:latin typeface="Arial Unicode MS" pitchFamily="34" charset="-128"/>
                        <a:ea typeface="Arial Unicode MS" pitchFamily="34" charset="-128"/>
                        <a:cs typeface="Arial Unicode MS" pitchFamily="34" charset="-128"/>
                      </a:endParaRPr>
                    </a:p>
                  </a:txBody>
                  <a:tcPr anchor="ctr">
                    <a:solidFill>
                      <a:srgbClr val="002060"/>
                    </a:solidFill>
                  </a:tcPr>
                </a:tc>
                <a:tc hMerge="1">
                  <a:txBody>
                    <a:bodyPr/>
                    <a:lstStyle/>
                    <a:p>
                      <a:endParaRPr lang="en-US" dirty="0"/>
                    </a:p>
                  </a:txBody>
                  <a:tcPr/>
                </a:tc>
              </a:tr>
              <a:tr h="923253">
                <a:tc>
                  <a:txBody>
                    <a:bodyPr/>
                    <a:lstStyle/>
                    <a:p>
                      <a:r>
                        <a:rPr lang="en-US" sz="3200" b="1" dirty="0" smtClean="0"/>
                        <a:t>IIT Hyderabad</a:t>
                      </a:r>
                      <a:endParaRPr lang="en-US" sz="3200" b="1" dirty="0">
                        <a:latin typeface="Eras Light ITC" pitchFamily="34" charset="0"/>
                      </a:endParaRPr>
                    </a:p>
                  </a:txBody>
                  <a:tcPr anchor="ctr"/>
                </a:tc>
                <a:tc>
                  <a:txBody>
                    <a:bodyPr/>
                    <a:lstStyle/>
                    <a:p>
                      <a:r>
                        <a:rPr lang="en-US" sz="2000" b="0" kern="1200" dirty="0" err="1" smtClean="0"/>
                        <a:t>Yeddumailaram</a:t>
                      </a:r>
                      <a:r>
                        <a:rPr lang="en-US" sz="2000" b="0" kern="1200" dirty="0" smtClean="0"/>
                        <a:t>, </a:t>
                      </a:r>
                      <a:r>
                        <a:rPr lang="en-US" sz="2000" b="0" kern="1200" dirty="0" err="1" smtClean="0"/>
                        <a:t>Telangana</a:t>
                      </a:r>
                      <a:endParaRPr lang="en-US" sz="2000" b="0" kern="1200" dirty="0" smtClean="0"/>
                    </a:p>
                    <a:p>
                      <a:r>
                        <a:rPr lang="en-US" sz="2000" b="0" kern="1200" dirty="0" smtClean="0">
                          <a:hlinkClick r:id="rId2"/>
                        </a:rPr>
                        <a:t>www.iith.ac.in</a:t>
                      </a:r>
                      <a:r>
                        <a:rPr lang="en-US" sz="2000" b="0" kern="1200" dirty="0" smtClean="0"/>
                        <a:t> </a:t>
                      </a:r>
                      <a:endParaRPr lang="en-US" sz="2000" b="0" dirty="0"/>
                    </a:p>
                  </a:txBody>
                  <a:tcPr anchor="ctr"/>
                </a:tc>
              </a:tr>
              <a:tr h="923253">
                <a:tc>
                  <a:txBody>
                    <a:bodyPr/>
                    <a:lstStyle/>
                    <a:p>
                      <a:r>
                        <a:rPr lang="en-US" sz="3200" b="1" dirty="0" smtClean="0"/>
                        <a:t>IIT Patna</a:t>
                      </a:r>
                      <a:endParaRPr lang="en-US" sz="3200" b="1" dirty="0">
                        <a:latin typeface="Eras Light ITC" pitchFamily="34" charset="0"/>
                      </a:endParaRPr>
                    </a:p>
                  </a:txBody>
                  <a:tcPr anchor="ctr"/>
                </a:tc>
                <a:tc>
                  <a:txBody>
                    <a:bodyPr/>
                    <a:lstStyle/>
                    <a:p>
                      <a:r>
                        <a:rPr lang="en-US" sz="2000" b="0" kern="1200" dirty="0" err="1" smtClean="0"/>
                        <a:t>Kurji</a:t>
                      </a:r>
                      <a:r>
                        <a:rPr lang="en-US" sz="2000" b="0" kern="1200" dirty="0" smtClean="0"/>
                        <a:t>, Patna, Bihar</a:t>
                      </a:r>
                    </a:p>
                    <a:p>
                      <a:r>
                        <a:rPr lang="en-US" sz="2000" b="0" kern="1200" dirty="0" smtClean="0">
                          <a:hlinkClick r:id="rId3"/>
                        </a:rPr>
                        <a:t>www.iitp.ac.in</a:t>
                      </a:r>
                      <a:r>
                        <a:rPr lang="en-US" sz="2000" b="0" kern="1200" dirty="0" smtClean="0"/>
                        <a:t> </a:t>
                      </a:r>
                      <a:endParaRPr lang="en-US" sz="2000" b="0" dirty="0"/>
                    </a:p>
                  </a:txBody>
                  <a:tcPr anchor="ctr"/>
                </a:tc>
              </a:tr>
              <a:tr h="923253">
                <a:tc>
                  <a:txBody>
                    <a:bodyPr/>
                    <a:lstStyle/>
                    <a:p>
                      <a:r>
                        <a:rPr lang="en-US" sz="3200" b="1" dirty="0" smtClean="0"/>
                        <a:t>IIT</a:t>
                      </a:r>
                      <a:r>
                        <a:rPr lang="en-US" sz="3200" b="1" baseline="0" dirty="0" smtClean="0"/>
                        <a:t> </a:t>
                      </a:r>
                      <a:r>
                        <a:rPr lang="en-US" sz="3200" b="1" baseline="0" dirty="0" err="1" smtClean="0"/>
                        <a:t>Ropar</a:t>
                      </a:r>
                      <a:endParaRPr lang="en-US" sz="3200" b="1" dirty="0">
                        <a:latin typeface="Eras Light ITC" pitchFamily="34" charset="0"/>
                      </a:endParaRPr>
                    </a:p>
                  </a:txBody>
                  <a:tcPr anchor="ctr"/>
                </a:tc>
                <a:tc>
                  <a:txBody>
                    <a:bodyPr/>
                    <a:lstStyle/>
                    <a:p>
                      <a:r>
                        <a:rPr lang="en-US" sz="2000" b="0" kern="1200" dirty="0" err="1" smtClean="0"/>
                        <a:t>Rupnagar</a:t>
                      </a:r>
                      <a:r>
                        <a:rPr lang="en-US" sz="2000" b="0" kern="1200" dirty="0" smtClean="0"/>
                        <a:t>, Punjab</a:t>
                      </a:r>
                    </a:p>
                    <a:p>
                      <a:r>
                        <a:rPr lang="en-US" sz="2000" b="0" kern="1200" dirty="0" smtClean="0">
                          <a:hlinkClick r:id="rId4"/>
                        </a:rPr>
                        <a:t>www.iitrpr.ac.in</a:t>
                      </a:r>
                      <a:r>
                        <a:rPr lang="en-US" sz="2000" b="0" kern="1200" dirty="0" smtClean="0"/>
                        <a:t> </a:t>
                      </a:r>
                      <a:endParaRPr lang="en-US" sz="2000" b="0" dirty="0"/>
                    </a:p>
                  </a:txBody>
                  <a:tcPr anchor="ctr"/>
                </a:tc>
              </a:tr>
              <a:tr h="923253">
                <a:tc>
                  <a:txBody>
                    <a:bodyPr/>
                    <a:lstStyle/>
                    <a:p>
                      <a:r>
                        <a:rPr lang="en-US" sz="3200" b="1" dirty="0" smtClean="0"/>
                        <a:t>IIT </a:t>
                      </a:r>
                      <a:r>
                        <a:rPr lang="en-US" sz="3200" b="1" dirty="0" err="1" smtClean="0"/>
                        <a:t>Gandhinagar</a:t>
                      </a:r>
                      <a:endParaRPr lang="en-US" sz="3200" b="1" dirty="0">
                        <a:latin typeface="Eras Light ITC" pitchFamily="34" charset="0"/>
                      </a:endParaRPr>
                    </a:p>
                  </a:txBody>
                  <a:tcPr anchor="ctr"/>
                </a:tc>
                <a:tc>
                  <a:txBody>
                    <a:bodyPr/>
                    <a:lstStyle/>
                    <a:p>
                      <a:r>
                        <a:rPr lang="en-US" sz="2000" b="0" kern="1200" dirty="0" err="1" smtClean="0"/>
                        <a:t>Visat-Gandhinagar</a:t>
                      </a:r>
                      <a:r>
                        <a:rPr lang="en-US" sz="2000" b="0" kern="1200" dirty="0" smtClean="0"/>
                        <a:t> Highway, </a:t>
                      </a:r>
                      <a:r>
                        <a:rPr lang="en-US" sz="2000" b="0" kern="1200" dirty="0" err="1" smtClean="0"/>
                        <a:t>Ahmedabad</a:t>
                      </a:r>
                      <a:r>
                        <a:rPr lang="en-US" sz="2000" b="0" kern="1200" dirty="0" smtClean="0"/>
                        <a:t>, Gujarat</a:t>
                      </a:r>
                      <a:r>
                        <a:rPr lang="en-US" sz="2000" b="0" kern="1200" baseline="0" dirty="0" smtClean="0"/>
                        <a:t> </a:t>
                      </a:r>
                    </a:p>
                    <a:p>
                      <a:r>
                        <a:rPr lang="en-US" sz="2000" b="0" kern="1200" dirty="0" smtClean="0">
                          <a:hlinkClick r:id="rId5"/>
                        </a:rPr>
                        <a:t>www.iitgn.ac.in</a:t>
                      </a:r>
                      <a:r>
                        <a:rPr lang="en-US" sz="2000" b="0" kern="1200" dirty="0" smtClean="0"/>
                        <a:t> </a:t>
                      </a:r>
                      <a:endParaRPr lang="en-US" sz="2000" b="0" i="0" kern="1200" dirty="0" smtClean="0">
                        <a:solidFill>
                          <a:schemeClr val="dk1"/>
                        </a:solidFill>
                        <a:latin typeface="+mn-lt"/>
                        <a:ea typeface="+mn-ea"/>
                        <a:cs typeface="+mn-cs"/>
                      </a:endParaRPr>
                    </a:p>
                  </a:txBody>
                  <a:tcPr anchor="ctr"/>
                </a:tc>
              </a:tr>
              <a:tr h="923253">
                <a:tc>
                  <a:txBody>
                    <a:bodyPr/>
                    <a:lstStyle/>
                    <a:p>
                      <a:r>
                        <a:rPr lang="en-US" sz="3200" b="1" dirty="0" smtClean="0"/>
                        <a:t>IIT Varanasi</a:t>
                      </a:r>
                      <a:endParaRPr lang="en-US" sz="3200" b="1" dirty="0">
                        <a:latin typeface="Eras Light ITC" pitchFamily="34" charset="0"/>
                      </a:endParaRPr>
                    </a:p>
                  </a:txBody>
                  <a:tcPr anchor="ctr"/>
                </a:tc>
                <a:tc>
                  <a:txBody>
                    <a:bodyPr/>
                    <a:lstStyle/>
                    <a:p>
                      <a:r>
                        <a:rPr lang="sv-SE" sz="2000" b="0" kern="1200" dirty="0" smtClean="0"/>
                        <a:t>Banaras Hindu University, Varanasi, Uttar Pradesh</a:t>
                      </a:r>
                    </a:p>
                    <a:p>
                      <a:r>
                        <a:rPr lang="en-US" sz="2000" b="0" kern="1200" dirty="0" smtClean="0">
                          <a:hlinkClick r:id="rId6"/>
                        </a:rPr>
                        <a:t>www.iitbhu.ac.in</a:t>
                      </a:r>
                      <a:r>
                        <a:rPr lang="en-US" sz="2000" b="0" kern="1200" dirty="0" smtClean="0"/>
                        <a:t> </a:t>
                      </a:r>
                      <a:endParaRPr lang="en-US" sz="2000" b="0" i="0" kern="1200" dirty="0" smtClean="0">
                        <a:solidFill>
                          <a:schemeClr val="dk1"/>
                        </a:solidFill>
                        <a:latin typeface="+mn-lt"/>
                        <a:ea typeface="+mn-ea"/>
                        <a:cs typeface="+mn-cs"/>
                      </a:endParaRPr>
                    </a:p>
                  </a:txBody>
                  <a:tcPr anchor="ctr"/>
                </a:tc>
              </a:tr>
            </a:tbl>
          </a:graphicData>
        </a:graphic>
      </p:graphicFrame>
      <p:sp>
        <p:nvSpPr>
          <p:cNvPr id="12"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New Indian Research Institutes</a:t>
            </a:r>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1351" y="829235"/>
          <a:ext cx="11676530" cy="5485765"/>
        </p:xfrm>
        <a:graphic>
          <a:graphicData uri="http://schemas.openxmlformats.org/drawingml/2006/table">
            <a:tbl>
              <a:tblPr firstRow="1" bandRow="1">
                <a:tableStyleId>{6E25E649-3F16-4E02-A733-19D2CDBF48F0}</a:tableStyleId>
              </a:tblPr>
              <a:tblGrid>
                <a:gridCol w="6055661"/>
                <a:gridCol w="5620869"/>
              </a:tblGrid>
              <a:tr h="492125">
                <a:tc gridSpan="2">
                  <a:txBody>
                    <a:bodyPr/>
                    <a:lstStyle/>
                    <a:p>
                      <a:pPr algn="ctr"/>
                      <a:r>
                        <a:rPr lang="en-US" sz="2400" b="1" dirty="0" smtClean="0">
                          <a:solidFill>
                            <a:srgbClr val="FFFF00"/>
                          </a:solidFill>
                          <a:latin typeface="Arial Unicode MS" pitchFamily="34" charset="-128"/>
                          <a:ea typeface="Arial Unicode MS" pitchFamily="34" charset="-128"/>
                          <a:cs typeface="Arial Unicode MS" pitchFamily="34" charset="-128"/>
                        </a:rPr>
                        <a:t>ALL INDIA</a:t>
                      </a:r>
                      <a:r>
                        <a:rPr lang="en-US" sz="2400" b="1" baseline="0" dirty="0" smtClean="0">
                          <a:solidFill>
                            <a:srgbClr val="FFFF00"/>
                          </a:solidFill>
                          <a:latin typeface="Arial Unicode MS" pitchFamily="34" charset="-128"/>
                          <a:ea typeface="Arial Unicode MS" pitchFamily="34" charset="-128"/>
                          <a:cs typeface="Arial Unicode MS" pitchFamily="34" charset="-128"/>
                        </a:rPr>
                        <a:t> INSTITUTE OF MEDICAL SCIENCES</a:t>
                      </a:r>
                      <a:endParaRPr lang="en-US" b="1" dirty="0">
                        <a:solidFill>
                          <a:srgbClr val="FFFF00"/>
                        </a:solidFill>
                        <a:latin typeface="Arial Unicode MS" pitchFamily="34" charset="-128"/>
                        <a:ea typeface="Arial Unicode MS" pitchFamily="34" charset="-128"/>
                        <a:cs typeface="Arial Unicode MS" pitchFamily="34" charset="-128"/>
                      </a:endParaRPr>
                    </a:p>
                  </a:txBody>
                  <a:tcPr>
                    <a:solidFill>
                      <a:srgbClr val="002060"/>
                    </a:solidFill>
                  </a:tcPr>
                </a:tc>
                <a:tc hMerge="1">
                  <a:txBody>
                    <a:bodyPr/>
                    <a:lstStyle/>
                    <a:p>
                      <a:endParaRPr lang="en-US" dirty="0"/>
                    </a:p>
                  </a:txBody>
                  <a:tcPr/>
                </a:tc>
              </a:tr>
              <a:tr h="787400">
                <a:tc>
                  <a:txBody>
                    <a:bodyPr/>
                    <a:lstStyle/>
                    <a:p>
                      <a:r>
                        <a:rPr lang="en-US" sz="3200" b="1" dirty="0" smtClean="0"/>
                        <a:t>AIIMS New </a:t>
                      </a:r>
                      <a:r>
                        <a:rPr lang="en-US" sz="3200" b="1" dirty="0" err="1" smtClean="0"/>
                        <a:t>delhi</a:t>
                      </a:r>
                      <a:endParaRPr lang="en-US" sz="3200" b="1" dirty="0">
                        <a:latin typeface="Eras Light ITC" pitchFamily="34" charset="0"/>
                      </a:endParaRPr>
                    </a:p>
                  </a:txBody>
                  <a:tcPr anchor="ctr"/>
                </a:tc>
                <a:tc>
                  <a:txBody>
                    <a:bodyPr/>
                    <a:lstStyle/>
                    <a:p>
                      <a:r>
                        <a:rPr lang="en-US" sz="2000" dirty="0" smtClean="0"/>
                        <a:t>New Delhi</a:t>
                      </a:r>
                    </a:p>
                    <a:p>
                      <a:r>
                        <a:rPr lang="en-US" sz="2000" kern="1200" dirty="0" smtClean="0">
                          <a:hlinkClick r:id="rId2"/>
                        </a:rPr>
                        <a:t>www.aiims.edu</a:t>
                      </a:r>
                      <a:r>
                        <a:rPr lang="en-US" sz="2000" kern="1200" dirty="0" smtClean="0"/>
                        <a:t> </a:t>
                      </a:r>
                      <a:endParaRPr lang="en-US" sz="2000" dirty="0">
                        <a:solidFill>
                          <a:srgbClr val="222222"/>
                        </a:solidFill>
                      </a:endParaRPr>
                    </a:p>
                  </a:txBody>
                  <a:tcPr/>
                </a:tc>
              </a:tr>
              <a:tr h="688975">
                <a:tc>
                  <a:txBody>
                    <a:bodyPr/>
                    <a:lstStyle/>
                    <a:p>
                      <a:r>
                        <a:rPr lang="en-US" sz="3200" b="1" dirty="0" smtClean="0"/>
                        <a:t>AIIMS Bhubaneswar</a:t>
                      </a:r>
                      <a:endParaRPr lang="en-US" sz="3200" b="1" dirty="0">
                        <a:latin typeface="Eras Light ITC" pitchFamily="34" charset="0"/>
                      </a:endParaRPr>
                    </a:p>
                  </a:txBody>
                  <a:tcPr anchor="ctr"/>
                </a:tc>
                <a:tc>
                  <a:txBody>
                    <a:bodyPr/>
                    <a:lstStyle/>
                    <a:p>
                      <a:r>
                        <a:rPr lang="en-US" sz="2000" dirty="0" err="1" smtClean="0"/>
                        <a:t>Sijua</a:t>
                      </a:r>
                      <a:r>
                        <a:rPr lang="en-US" sz="2000" dirty="0"/>
                        <a:t>, </a:t>
                      </a:r>
                      <a:r>
                        <a:rPr lang="en-US" sz="2000" dirty="0" err="1"/>
                        <a:t>Patrapada</a:t>
                      </a:r>
                      <a:r>
                        <a:rPr lang="en-US" sz="2000" dirty="0"/>
                        <a:t>, </a:t>
                      </a:r>
                      <a:r>
                        <a:rPr lang="en-US" sz="2000" dirty="0" err="1" smtClean="0"/>
                        <a:t>Bhubaneshwar</a:t>
                      </a:r>
                      <a:endParaRPr lang="en-US" sz="2000" dirty="0" smtClean="0"/>
                    </a:p>
                    <a:p>
                      <a:r>
                        <a:rPr lang="en-US" sz="2000" kern="1200" dirty="0" smtClean="0">
                          <a:hlinkClick r:id="rId3"/>
                        </a:rPr>
                        <a:t>www.aiimsbhubaneswar.edu.in</a:t>
                      </a:r>
                      <a:r>
                        <a:rPr lang="en-US" sz="2000" kern="1200" dirty="0" smtClean="0"/>
                        <a:t> </a:t>
                      </a:r>
                      <a:endParaRPr lang="en-US" sz="2000" dirty="0">
                        <a:solidFill>
                          <a:srgbClr val="222222"/>
                        </a:solidFill>
                      </a:endParaRPr>
                    </a:p>
                  </a:txBody>
                  <a:tcPr/>
                </a:tc>
              </a:tr>
              <a:tr h="688975">
                <a:tc>
                  <a:txBody>
                    <a:bodyPr/>
                    <a:lstStyle/>
                    <a:p>
                      <a:r>
                        <a:rPr lang="en-US" sz="3200" b="1" dirty="0" smtClean="0"/>
                        <a:t>AIIMS Bhopal</a:t>
                      </a:r>
                      <a:endParaRPr lang="en-US" sz="3200" b="1" dirty="0">
                        <a:latin typeface="Eras Light ITC" pitchFamily="34" charset="0"/>
                      </a:endParaRPr>
                    </a:p>
                  </a:txBody>
                  <a:tcPr anchor="ctr"/>
                </a:tc>
                <a:tc>
                  <a:txBody>
                    <a:bodyPr/>
                    <a:lstStyle/>
                    <a:p>
                      <a:r>
                        <a:rPr lang="en-US" sz="2000" dirty="0" err="1" smtClean="0"/>
                        <a:t>Saket</a:t>
                      </a:r>
                      <a:r>
                        <a:rPr lang="en-US" sz="2000" baseline="0" dirty="0" smtClean="0"/>
                        <a:t> Nagar, Bhopal</a:t>
                      </a:r>
                    </a:p>
                    <a:p>
                      <a:r>
                        <a:rPr lang="en-US" sz="2000" baseline="0" dirty="0" smtClean="0">
                          <a:hlinkClick r:id="rId4"/>
                        </a:rPr>
                        <a:t>www.aiimsbhopal.edu.in</a:t>
                      </a:r>
                      <a:r>
                        <a:rPr lang="en-US" sz="2000" baseline="0" dirty="0" smtClean="0"/>
                        <a:t> </a:t>
                      </a:r>
                      <a:endParaRPr lang="en-US" sz="2000" dirty="0"/>
                    </a:p>
                  </a:txBody>
                  <a:tcPr anchor="ctr"/>
                </a:tc>
              </a:tr>
              <a:tr h="688975">
                <a:tc>
                  <a:txBody>
                    <a:bodyPr/>
                    <a:lstStyle/>
                    <a:p>
                      <a:r>
                        <a:rPr lang="en-US" sz="3200" b="1" kern="1200" dirty="0" smtClean="0">
                          <a:solidFill>
                            <a:schemeClr val="dk1"/>
                          </a:solidFill>
                          <a:latin typeface="+mn-lt"/>
                          <a:ea typeface="+mn-ea"/>
                          <a:cs typeface="+mn-cs"/>
                        </a:rPr>
                        <a:t>AIIMS Jodhpur</a:t>
                      </a:r>
                      <a:endParaRPr lang="en-US" sz="3200" b="1" kern="1200" dirty="0">
                        <a:solidFill>
                          <a:schemeClr val="dk1"/>
                        </a:solidFill>
                        <a:latin typeface="+mn-lt"/>
                        <a:ea typeface="+mn-ea"/>
                        <a:cs typeface="+mn-cs"/>
                      </a:endParaRPr>
                    </a:p>
                  </a:txBody>
                  <a:tcPr anchor="ctr"/>
                </a:tc>
                <a:tc>
                  <a:txBody>
                    <a:bodyPr/>
                    <a:lstStyle/>
                    <a:p>
                      <a:r>
                        <a:rPr lang="en-US" sz="2000" dirty="0" err="1" smtClean="0"/>
                        <a:t>Basni</a:t>
                      </a:r>
                      <a:r>
                        <a:rPr lang="en-US" sz="2000" dirty="0" smtClean="0"/>
                        <a:t>,</a:t>
                      </a:r>
                      <a:r>
                        <a:rPr lang="en-US" sz="2000" baseline="0" dirty="0" smtClean="0"/>
                        <a:t> Jodhpur</a:t>
                      </a:r>
                    </a:p>
                    <a:p>
                      <a:r>
                        <a:rPr lang="en-US" sz="2000" baseline="0" dirty="0" smtClean="0">
                          <a:hlinkClick r:id="rId5"/>
                        </a:rPr>
                        <a:t>www.aiimsjodhpur.edu.in</a:t>
                      </a:r>
                      <a:r>
                        <a:rPr lang="en-US" sz="2000" baseline="0" dirty="0" smtClean="0"/>
                        <a:t> </a:t>
                      </a:r>
                      <a:endParaRPr lang="en-US" sz="2000" dirty="0"/>
                    </a:p>
                  </a:txBody>
                  <a:tcPr anchor="ctr"/>
                </a:tc>
              </a:tr>
              <a:tr h="688975">
                <a:tc>
                  <a:txBody>
                    <a:bodyPr/>
                    <a:lstStyle/>
                    <a:p>
                      <a:r>
                        <a:rPr lang="en-US" sz="3200" b="1" kern="1200" dirty="0" smtClean="0">
                          <a:solidFill>
                            <a:schemeClr val="dk1"/>
                          </a:solidFill>
                          <a:latin typeface="+mn-lt"/>
                          <a:ea typeface="+mn-ea"/>
                          <a:cs typeface="+mn-cs"/>
                        </a:rPr>
                        <a:t>AIIMS Patna</a:t>
                      </a:r>
                      <a:endParaRPr lang="en-US" sz="3200" b="1" kern="1200" dirty="0">
                        <a:solidFill>
                          <a:schemeClr val="dk1"/>
                        </a:solidFill>
                        <a:latin typeface="+mn-lt"/>
                        <a:ea typeface="+mn-ea"/>
                        <a:cs typeface="+mn-cs"/>
                      </a:endParaRPr>
                    </a:p>
                  </a:txBody>
                  <a:tcPr anchor="ctr"/>
                </a:tc>
                <a:tc>
                  <a:txBody>
                    <a:bodyPr/>
                    <a:lstStyle/>
                    <a:p>
                      <a:r>
                        <a:rPr lang="en-US" sz="2000" b="0" i="0" kern="1200" dirty="0" smtClean="0">
                          <a:solidFill>
                            <a:schemeClr val="dk1"/>
                          </a:solidFill>
                          <a:latin typeface="+mn-lt"/>
                          <a:ea typeface="+mn-ea"/>
                          <a:cs typeface="+mn-cs"/>
                        </a:rPr>
                        <a:t>NH 98, Patna</a:t>
                      </a:r>
                    </a:p>
                    <a:p>
                      <a:r>
                        <a:rPr lang="en-US" sz="2000" b="0" i="0" kern="1200" dirty="0" smtClean="0">
                          <a:solidFill>
                            <a:schemeClr val="dk1"/>
                          </a:solidFill>
                          <a:latin typeface="+mn-lt"/>
                          <a:ea typeface="+mn-ea"/>
                          <a:cs typeface="+mn-cs"/>
                          <a:hlinkClick r:id="rId6"/>
                        </a:rPr>
                        <a:t>www.aiimspatna.org</a:t>
                      </a:r>
                      <a:r>
                        <a:rPr lang="en-US" sz="2000" b="0" i="0" kern="1200" dirty="0" smtClean="0">
                          <a:solidFill>
                            <a:schemeClr val="dk1"/>
                          </a:solidFill>
                          <a:latin typeface="+mn-lt"/>
                          <a:ea typeface="+mn-ea"/>
                          <a:cs typeface="+mn-cs"/>
                        </a:rPr>
                        <a:t> </a:t>
                      </a:r>
                    </a:p>
                  </a:txBody>
                  <a:tcPr anchor="ctr"/>
                </a:tc>
              </a:tr>
              <a:tr h="688975">
                <a:tc>
                  <a:txBody>
                    <a:bodyPr/>
                    <a:lstStyle/>
                    <a:p>
                      <a:r>
                        <a:rPr lang="en-US" sz="3200" b="1" kern="1200" dirty="0" smtClean="0">
                          <a:solidFill>
                            <a:schemeClr val="dk1"/>
                          </a:solidFill>
                          <a:latin typeface="+mn-lt"/>
                          <a:ea typeface="+mn-ea"/>
                          <a:cs typeface="+mn-cs"/>
                        </a:rPr>
                        <a:t>AIIMS Raipur</a:t>
                      </a:r>
                      <a:endParaRPr lang="en-US" sz="3200" b="1" kern="1200" dirty="0">
                        <a:solidFill>
                          <a:schemeClr val="dk1"/>
                        </a:solidFill>
                        <a:latin typeface="+mn-lt"/>
                        <a:ea typeface="+mn-ea"/>
                        <a:cs typeface="+mn-cs"/>
                      </a:endParaRPr>
                    </a:p>
                  </a:txBody>
                  <a:tcPr anchor="ctr"/>
                </a:tc>
                <a:tc>
                  <a:txBody>
                    <a:bodyPr/>
                    <a:lstStyle/>
                    <a:p>
                      <a:r>
                        <a:rPr lang="en-US" sz="2000" b="0" i="0" kern="1200" dirty="0" err="1" smtClean="0">
                          <a:solidFill>
                            <a:schemeClr val="dk1"/>
                          </a:solidFill>
                          <a:latin typeface="+mn-lt"/>
                          <a:ea typeface="+mn-ea"/>
                          <a:cs typeface="+mn-cs"/>
                        </a:rPr>
                        <a:t>Tatibandh</a:t>
                      </a:r>
                      <a:r>
                        <a:rPr lang="en-US" sz="2000" b="0" i="0" kern="1200" dirty="0" smtClean="0">
                          <a:solidFill>
                            <a:schemeClr val="dk1"/>
                          </a:solidFill>
                          <a:latin typeface="+mn-lt"/>
                          <a:ea typeface="+mn-ea"/>
                          <a:cs typeface="+mn-cs"/>
                        </a:rPr>
                        <a:t>, GE Road, Raipur</a:t>
                      </a:r>
                    </a:p>
                    <a:p>
                      <a:r>
                        <a:rPr lang="en-US" sz="2000" b="0" i="0" kern="1200" dirty="0" smtClean="0">
                          <a:solidFill>
                            <a:schemeClr val="dk1"/>
                          </a:solidFill>
                          <a:latin typeface="+mn-lt"/>
                          <a:ea typeface="+mn-ea"/>
                          <a:cs typeface="+mn-cs"/>
                          <a:hlinkClick r:id="rId7"/>
                        </a:rPr>
                        <a:t>www.aiimsraipur.edu.in</a:t>
                      </a:r>
                      <a:r>
                        <a:rPr lang="en-US" sz="2000" b="0" i="0" kern="1200" baseline="0" dirty="0" smtClean="0">
                          <a:solidFill>
                            <a:schemeClr val="dk1"/>
                          </a:solidFill>
                          <a:latin typeface="+mn-lt"/>
                          <a:ea typeface="+mn-ea"/>
                          <a:cs typeface="+mn-cs"/>
                        </a:rPr>
                        <a:t> </a:t>
                      </a:r>
                      <a:endParaRPr lang="en-US" sz="2000" b="0" i="0" kern="1200" dirty="0" smtClean="0">
                        <a:solidFill>
                          <a:schemeClr val="dk1"/>
                        </a:solidFill>
                        <a:latin typeface="+mn-lt"/>
                        <a:ea typeface="+mn-ea"/>
                        <a:cs typeface="+mn-cs"/>
                      </a:endParaRPr>
                    </a:p>
                  </a:txBody>
                  <a:tcPr anchor="ctr"/>
                </a:tc>
              </a:tr>
              <a:tr h="688975">
                <a:tc>
                  <a:txBody>
                    <a:bodyPr/>
                    <a:lstStyle/>
                    <a:p>
                      <a:r>
                        <a:rPr lang="en-US" sz="3200" b="1" kern="1200" dirty="0" smtClean="0">
                          <a:solidFill>
                            <a:schemeClr val="dk1"/>
                          </a:solidFill>
                          <a:latin typeface="+mn-lt"/>
                          <a:ea typeface="+mn-ea"/>
                          <a:cs typeface="+mn-cs"/>
                        </a:rPr>
                        <a:t>AIIMS </a:t>
                      </a:r>
                      <a:r>
                        <a:rPr lang="en-US" sz="3200" b="1" kern="1200" dirty="0" err="1" smtClean="0">
                          <a:solidFill>
                            <a:schemeClr val="dk1"/>
                          </a:solidFill>
                          <a:latin typeface="+mn-lt"/>
                          <a:ea typeface="+mn-ea"/>
                          <a:cs typeface="+mn-cs"/>
                        </a:rPr>
                        <a:t>Rishikesh</a:t>
                      </a:r>
                      <a:endParaRPr lang="en-US" sz="3200" b="1" kern="1200" dirty="0">
                        <a:solidFill>
                          <a:schemeClr val="dk1"/>
                        </a:solidFill>
                        <a:latin typeface="+mn-lt"/>
                        <a:ea typeface="+mn-ea"/>
                        <a:cs typeface="+mn-cs"/>
                      </a:endParaRPr>
                    </a:p>
                  </a:txBody>
                  <a:tcPr anchor="ctr"/>
                </a:tc>
                <a:tc>
                  <a:txBody>
                    <a:bodyPr/>
                    <a:lstStyle/>
                    <a:p>
                      <a:r>
                        <a:rPr lang="en-US" sz="2000" b="0" i="0" kern="1200" dirty="0" err="1" smtClean="0">
                          <a:solidFill>
                            <a:schemeClr val="dk1"/>
                          </a:solidFill>
                          <a:latin typeface="+mn-lt"/>
                          <a:ea typeface="+mn-ea"/>
                          <a:cs typeface="+mn-cs"/>
                        </a:rPr>
                        <a:t>Rishikesh</a:t>
                      </a:r>
                      <a:r>
                        <a:rPr lang="en-US" sz="2000" b="0" i="0" kern="1200" dirty="0" smtClean="0">
                          <a:solidFill>
                            <a:schemeClr val="dk1"/>
                          </a:solidFill>
                          <a:latin typeface="+mn-lt"/>
                          <a:ea typeface="+mn-ea"/>
                          <a:cs typeface="+mn-cs"/>
                        </a:rPr>
                        <a:t>, </a:t>
                      </a:r>
                      <a:r>
                        <a:rPr lang="en-US" sz="2000" b="0" i="0" kern="1200" dirty="0" err="1" smtClean="0">
                          <a:solidFill>
                            <a:schemeClr val="dk1"/>
                          </a:solidFill>
                          <a:latin typeface="+mn-lt"/>
                          <a:ea typeface="+mn-ea"/>
                          <a:cs typeface="+mn-cs"/>
                        </a:rPr>
                        <a:t>uttarakhand</a:t>
                      </a:r>
                      <a:endParaRPr lang="en-US" sz="2000" b="0" i="0" kern="1200" dirty="0" smtClean="0">
                        <a:solidFill>
                          <a:schemeClr val="dk1"/>
                        </a:solidFill>
                        <a:latin typeface="+mn-lt"/>
                        <a:ea typeface="+mn-ea"/>
                        <a:cs typeface="+mn-cs"/>
                      </a:endParaRPr>
                    </a:p>
                    <a:p>
                      <a:r>
                        <a:rPr lang="en-US" sz="2000" b="0" i="0" kern="1200" dirty="0" smtClean="0">
                          <a:solidFill>
                            <a:schemeClr val="dk1"/>
                          </a:solidFill>
                          <a:latin typeface="+mn-lt"/>
                          <a:ea typeface="+mn-ea"/>
                          <a:cs typeface="+mn-cs"/>
                          <a:hlinkClick r:id="rId8"/>
                        </a:rPr>
                        <a:t>www.aiimsrishikesh.edu.in</a:t>
                      </a:r>
                      <a:r>
                        <a:rPr lang="en-US" sz="2000" b="0" i="0" kern="1200" dirty="0" smtClean="0">
                          <a:solidFill>
                            <a:schemeClr val="dk1"/>
                          </a:solidFill>
                          <a:latin typeface="+mn-lt"/>
                          <a:ea typeface="+mn-ea"/>
                          <a:cs typeface="+mn-cs"/>
                        </a:rPr>
                        <a:t> </a:t>
                      </a:r>
                    </a:p>
                  </a:txBody>
                  <a:tcPr anchor="ctr"/>
                </a:tc>
              </a:tr>
            </a:tbl>
          </a:graphicData>
        </a:graphic>
      </p:graphicFrame>
      <p:sp>
        <p:nvSpPr>
          <p:cNvPr id="5"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New Indian Research Institutes</a:t>
            </a:r>
          </a:p>
        </p:txBody>
      </p:sp>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New Indian Research Institutes</a:t>
            </a:r>
          </a:p>
        </p:txBody>
      </p:sp>
      <p:graphicFrame>
        <p:nvGraphicFramePr>
          <p:cNvPr id="6" name="Table 5"/>
          <p:cNvGraphicFramePr>
            <a:graphicFrameLocks noGrp="1"/>
          </p:cNvGraphicFramePr>
          <p:nvPr/>
        </p:nvGraphicFramePr>
        <p:xfrm>
          <a:off x="67235" y="761997"/>
          <a:ext cx="12062011" cy="6119898"/>
        </p:xfrm>
        <a:graphic>
          <a:graphicData uri="http://schemas.openxmlformats.org/drawingml/2006/table">
            <a:tbl>
              <a:tblPr firstRow="1" bandRow="1">
                <a:tableStyleId>{6E25E649-3F16-4E02-A733-19D2CDBF48F0}</a:tableStyleId>
              </a:tblPr>
              <a:tblGrid>
                <a:gridCol w="6261922"/>
                <a:gridCol w="5800089"/>
              </a:tblGrid>
              <a:tr h="494270">
                <a:tc gridSpan="2">
                  <a:txBody>
                    <a:bodyPr/>
                    <a:lstStyle/>
                    <a:p>
                      <a:pPr algn="ctr"/>
                      <a:r>
                        <a:rPr lang="en-US" sz="2800" dirty="0" smtClean="0">
                          <a:solidFill>
                            <a:srgbClr val="FFFF00"/>
                          </a:solidFill>
                          <a:latin typeface="Arial Unicode MS" pitchFamily="34" charset="-128"/>
                          <a:ea typeface="Arial Unicode MS" pitchFamily="34" charset="-128"/>
                          <a:cs typeface="Arial Unicode MS" pitchFamily="34" charset="-128"/>
                        </a:rPr>
                        <a:t>Central Universities</a:t>
                      </a:r>
                      <a:endParaRPr lang="en-US" sz="2000" b="1" dirty="0">
                        <a:solidFill>
                          <a:srgbClr val="FFFF00"/>
                        </a:solidFill>
                        <a:latin typeface="Arial Unicode MS" pitchFamily="34" charset="-128"/>
                        <a:ea typeface="Arial Unicode MS" pitchFamily="34" charset="-128"/>
                        <a:cs typeface="Arial Unicode MS" pitchFamily="34" charset="-128"/>
                      </a:endParaRPr>
                    </a:p>
                  </a:txBody>
                  <a:tcPr>
                    <a:solidFill>
                      <a:srgbClr val="002060"/>
                    </a:solidFill>
                  </a:tcPr>
                </a:tc>
                <a:tc hMerge="1">
                  <a:txBody>
                    <a:bodyPr/>
                    <a:lstStyle/>
                    <a:p>
                      <a:endParaRPr lang="en-US" dirty="0"/>
                    </a:p>
                  </a:txBody>
                  <a:tcPr/>
                </a:tc>
              </a:tr>
              <a:tr h="430903">
                <a:tc>
                  <a:txBody>
                    <a:bodyPr/>
                    <a:lstStyle/>
                    <a:p>
                      <a:r>
                        <a:rPr lang="en-US" sz="2000" b="1" kern="1200" dirty="0" smtClean="0">
                          <a:solidFill>
                            <a:schemeClr val="dk1"/>
                          </a:solidFill>
                          <a:latin typeface="+mn-lt"/>
                          <a:ea typeface="+mn-ea"/>
                          <a:cs typeface="+mn-cs"/>
                        </a:rPr>
                        <a:t>Central University of Bihar</a:t>
                      </a:r>
                      <a:endParaRPr lang="en-US" sz="2000" b="1" kern="1200" dirty="0">
                        <a:solidFill>
                          <a:schemeClr val="dk1"/>
                        </a:solidFill>
                        <a:latin typeface="+mn-lt"/>
                        <a:ea typeface="+mn-ea"/>
                        <a:cs typeface="+mn-cs"/>
                      </a:endParaRPr>
                    </a:p>
                  </a:txBody>
                  <a:tcPr anchor="ctr"/>
                </a:tc>
                <a:tc>
                  <a:txBody>
                    <a:bodyPr/>
                    <a:lstStyle/>
                    <a:p>
                      <a:r>
                        <a:rPr lang="en-US" sz="1600" dirty="0" smtClean="0">
                          <a:solidFill>
                            <a:srgbClr val="222222"/>
                          </a:solidFill>
                        </a:rPr>
                        <a:t>Gaya, Bihar             </a:t>
                      </a:r>
                      <a:r>
                        <a:rPr lang="en-US" sz="1600" dirty="0" smtClean="0">
                          <a:solidFill>
                            <a:srgbClr val="222222"/>
                          </a:solidFill>
                          <a:hlinkClick r:id="rId2"/>
                        </a:rPr>
                        <a:t>www.cub.ac.in</a:t>
                      </a:r>
                      <a:r>
                        <a:rPr lang="en-US" sz="1600" baseline="0" dirty="0" smtClean="0">
                          <a:solidFill>
                            <a:srgbClr val="222222"/>
                          </a:solidFill>
                        </a:rPr>
                        <a:t> </a:t>
                      </a:r>
                      <a:endParaRPr lang="en-US" sz="1600" dirty="0" smtClean="0">
                        <a:solidFill>
                          <a:srgbClr val="222222"/>
                        </a:solidFill>
                      </a:endParaRPr>
                    </a:p>
                  </a:txBody>
                  <a:tcPr/>
                </a:tc>
              </a:tr>
              <a:tr h="430903">
                <a:tc>
                  <a:txBody>
                    <a:bodyPr/>
                    <a:lstStyle/>
                    <a:p>
                      <a:r>
                        <a:rPr lang="en-US" sz="2000" b="1" kern="1200" dirty="0" smtClean="0">
                          <a:solidFill>
                            <a:schemeClr val="dk1"/>
                          </a:solidFill>
                          <a:latin typeface="+mn-lt"/>
                          <a:ea typeface="+mn-ea"/>
                          <a:cs typeface="+mn-cs"/>
                        </a:rPr>
                        <a:t>Central University of Gujarat</a:t>
                      </a:r>
                      <a:endParaRPr lang="en-US" sz="2000" b="1" kern="1200" dirty="0">
                        <a:solidFill>
                          <a:schemeClr val="dk1"/>
                        </a:solidFill>
                        <a:latin typeface="+mn-lt"/>
                        <a:ea typeface="+mn-ea"/>
                        <a:cs typeface="+mn-cs"/>
                      </a:endParaRPr>
                    </a:p>
                  </a:txBody>
                  <a:tcPr anchor="ctr"/>
                </a:tc>
                <a:tc>
                  <a:txBody>
                    <a:bodyPr/>
                    <a:lstStyle/>
                    <a:p>
                      <a:r>
                        <a:rPr lang="en-US" sz="1600" dirty="0" err="1" smtClean="0"/>
                        <a:t>Gandhinagar</a:t>
                      </a:r>
                      <a:r>
                        <a:rPr lang="en-US" sz="1600" dirty="0" smtClean="0"/>
                        <a:t>,</a:t>
                      </a:r>
                      <a:r>
                        <a:rPr lang="en-US" sz="1600" baseline="0" dirty="0" smtClean="0"/>
                        <a:t> Gujarat     </a:t>
                      </a:r>
                      <a:r>
                        <a:rPr lang="en-US" sz="1600" baseline="0" dirty="0" smtClean="0">
                          <a:hlinkClick r:id="rId3"/>
                        </a:rPr>
                        <a:t>www.cug.ac.in</a:t>
                      </a:r>
                      <a:r>
                        <a:rPr lang="en-US" sz="1600" baseline="0" dirty="0" smtClean="0"/>
                        <a:t> </a:t>
                      </a:r>
                      <a:endParaRPr lang="en-US" sz="1600" dirty="0"/>
                    </a:p>
                  </a:txBody>
                  <a:tcPr anchor="ctr"/>
                </a:tc>
              </a:tr>
              <a:tr h="430903">
                <a:tc>
                  <a:txBody>
                    <a:bodyPr/>
                    <a:lstStyle/>
                    <a:p>
                      <a:r>
                        <a:rPr lang="en-US" sz="2000" b="1" kern="1200" dirty="0" smtClean="0">
                          <a:solidFill>
                            <a:schemeClr val="dk1"/>
                          </a:solidFill>
                          <a:latin typeface="+mn-lt"/>
                          <a:ea typeface="+mn-ea"/>
                          <a:cs typeface="+mn-cs"/>
                        </a:rPr>
                        <a:t>Central University</a:t>
                      </a:r>
                      <a:r>
                        <a:rPr lang="en-US" sz="2000" b="1" kern="1200" baseline="0" dirty="0" smtClean="0">
                          <a:solidFill>
                            <a:schemeClr val="dk1"/>
                          </a:solidFill>
                          <a:latin typeface="+mn-lt"/>
                          <a:ea typeface="+mn-ea"/>
                          <a:cs typeface="+mn-cs"/>
                        </a:rPr>
                        <a:t> of Haryana</a:t>
                      </a:r>
                      <a:endParaRPr lang="en-US" sz="2000" b="1" kern="1200" dirty="0">
                        <a:solidFill>
                          <a:schemeClr val="dk1"/>
                        </a:solidFill>
                        <a:latin typeface="+mn-lt"/>
                        <a:ea typeface="+mn-ea"/>
                        <a:cs typeface="+mn-cs"/>
                      </a:endParaRPr>
                    </a:p>
                  </a:txBody>
                  <a:tcPr anchor="ctr"/>
                </a:tc>
                <a:tc>
                  <a:txBody>
                    <a:bodyPr/>
                    <a:lstStyle/>
                    <a:p>
                      <a:r>
                        <a:rPr lang="en-US" sz="1600" dirty="0" err="1" smtClean="0"/>
                        <a:t>Mahendragarh</a:t>
                      </a:r>
                      <a:r>
                        <a:rPr lang="en-US" sz="1600" dirty="0" smtClean="0"/>
                        <a:t>, Haryana     </a:t>
                      </a:r>
                      <a:r>
                        <a:rPr lang="en-US" sz="1600" dirty="0" smtClean="0">
                          <a:hlinkClick r:id="rId4"/>
                        </a:rPr>
                        <a:t>www.cuharyana.ac.in</a:t>
                      </a:r>
                      <a:r>
                        <a:rPr lang="en-US" sz="1600" dirty="0" smtClean="0"/>
                        <a:t> </a:t>
                      </a:r>
                      <a:endParaRPr lang="en-US" sz="1600" dirty="0"/>
                    </a:p>
                  </a:txBody>
                  <a:tcPr anchor="ctr"/>
                </a:tc>
              </a:tr>
              <a:tr h="430903">
                <a:tc>
                  <a:txBody>
                    <a:bodyPr/>
                    <a:lstStyle/>
                    <a:p>
                      <a:r>
                        <a:rPr lang="en-US" sz="2000" b="1" kern="1200" dirty="0" smtClean="0">
                          <a:solidFill>
                            <a:schemeClr val="dk1"/>
                          </a:solidFill>
                          <a:latin typeface="+mn-lt"/>
                          <a:ea typeface="+mn-ea"/>
                          <a:cs typeface="+mn-cs"/>
                        </a:rPr>
                        <a:t>Central University of Himachal Pradesh</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Dharamsala</a:t>
                      </a:r>
                      <a:r>
                        <a:rPr lang="en-US" sz="1600" b="0" i="0" kern="1200" dirty="0" smtClean="0">
                          <a:solidFill>
                            <a:schemeClr val="dk1"/>
                          </a:solidFill>
                          <a:latin typeface="+mn-lt"/>
                          <a:ea typeface="+mn-ea"/>
                          <a:cs typeface="+mn-cs"/>
                        </a:rPr>
                        <a:t>, Himachal Pradesh  </a:t>
                      </a:r>
                      <a:r>
                        <a:rPr lang="en-US" sz="1600" b="0" i="0" kern="1200" dirty="0" smtClean="0">
                          <a:solidFill>
                            <a:schemeClr val="dk1"/>
                          </a:solidFill>
                          <a:latin typeface="+mn-lt"/>
                          <a:ea typeface="+mn-ea"/>
                          <a:cs typeface="+mn-cs"/>
                          <a:hlinkClick r:id="rId5"/>
                        </a:rPr>
                        <a:t>www.cuhimachal.ac.in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Jammu</a:t>
                      </a:r>
                      <a:endParaRPr lang="en-US" sz="2000" b="1" kern="1200" dirty="0">
                        <a:solidFill>
                          <a:schemeClr val="dk1"/>
                        </a:solidFill>
                        <a:latin typeface="+mn-lt"/>
                        <a:ea typeface="+mn-ea"/>
                        <a:cs typeface="+mn-cs"/>
                      </a:endParaRPr>
                    </a:p>
                  </a:txBody>
                  <a:tcPr anchor="ctr"/>
                </a:tc>
                <a:tc>
                  <a:txBody>
                    <a:bodyPr/>
                    <a:lstStyle/>
                    <a:p>
                      <a:r>
                        <a:rPr lang="en-US" sz="1600" b="0" i="0" kern="1200" dirty="0" smtClean="0">
                          <a:solidFill>
                            <a:schemeClr val="dk1"/>
                          </a:solidFill>
                          <a:latin typeface="+mn-lt"/>
                          <a:ea typeface="+mn-ea"/>
                          <a:cs typeface="+mn-cs"/>
                        </a:rPr>
                        <a:t>Jammu, J&amp;K    </a:t>
                      </a:r>
                      <a:r>
                        <a:rPr lang="en-US" sz="1600" b="0" i="0" kern="1200" dirty="0" smtClean="0">
                          <a:solidFill>
                            <a:schemeClr val="dk1"/>
                          </a:solidFill>
                          <a:latin typeface="+mn-lt"/>
                          <a:ea typeface="+mn-ea"/>
                          <a:cs typeface="+mn-cs"/>
                          <a:hlinkClick r:id="rId6"/>
                        </a:rPr>
                        <a:t>www.cujammu.in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Kashmir</a:t>
                      </a:r>
                      <a:endParaRPr lang="en-US" sz="2000" b="1" kern="1200" dirty="0">
                        <a:solidFill>
                          <a:schemeClr val="dk1"/>
                        </a:solidFill>
                        <a:latin typeface="+mn-lt"/>
                        <a:ea typeface="+mn-ea"/>
                        <a:cs typeface="+mn-cs"/>
                      </a:endParaRPr>
                    </a:p>
                  </a:txBody>
                  <a:tcPr anchor="ctr"/>
                </a:tc>
                <a:tc>
                  <a:txBody>
                    <a:bodyPr/>
                    <a:lstStyle/>
                    <a:p>
                      <a:r>
                        <a:rPr lang="en-US" sz="1600" b="0" i="0" kern="1200" dirty="0" smtClean="0">
                          <a:solidFill>
                            <a:schemeClr val="dk1"/>
                          </a:solidFill>
                          <a:latin typeface="+mn-lt"/>
                          <a:ea typeface="+mn-ea"/>
                          <a:cs typeface="+mn-cs"/>
                        </a:rPr>
                        <a:t>Kashmir, J&amp;K     </a:t>
                      </a:r>
                      <a:r>
                        <a:rPr lang="en-US" sz="1600" b="0" i="0" kern="1200" dirty="0" smtClean="0">
                          <a:solidFill>
                            <a:schemeClr val="dk1"/>
                          </a:solidFill>
                          <a:latin typeface="+mn-lt"/>
                          <a:ea typeface="+mn-ea"/>
                          <a:cs typeface="+mn-cs"/>
                          <a:hlinkClick r:id="rId7"/>
                        </a:rPr>
                        <a:t>www.cukashmir.ac.in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Jharkhand</a:t>
                      </a:r>
                      <a:endParaRPr lang="en-US" sz="2000" b="1" kern="1200" dirty="0">
                        <a:solidFill>
                          <a:schemeClr val="dk1"/>
                        </a:solidFill>
                        <a:latin typeface="+mn-lt"/>
                        <a:ea typeface="+mn-ea"/>
                        <a:cs typeface="+mn-cs"/>
                      </a:endParaRPr>
                    </a:p>
                  </a:txBody>
                  <a:tcPr anchor="ctr"/>
                </a:tc>
                <a:tc>
                  <a:txBody>
                    <a:bodyPr/>
                    <a:lstStyle/>
                    <a:p>
                      <a:r>
                        <a:rPr lang="en-US" sz="1600" b="0" i="0" kern="1200" dirty="0" smtClean="0">
                          <a:solidFill>
                            <a:schemeClr val="dk1"/>
                          </a:solidFill>
                          <a:latin typeface="+mn-lt"/>
                          <a:ea typeface="+mn-ea"/>
                          <a:cs typeface="+mn-cs"/>
                        </a:rPr>
                        <a:t>Ranchi,</a:t>
                      </a:r>
                      <a:r>
                        <a:rPr lang="en-US" sz="1600" b="0" i="0" kern="1200" baseline="0" dirty="0" smtClean="0">
                          <a:solidFill>
                            <a:schemeClr val="dk1"/>
                          </a:solidFill>
                          <a:latin typeface="+mn-lt"/>
                          <a:ea typeface="+mn-ea"/>
                          <a:cs typeface="+mn-cs"/>
                        </a:rPr>
                        <a:t> Jharkhand     </a:t>
                      </a:r>
                      <a:r>
                        <a:rPr lang="en-US" sz="1600" b="0" i="0" kern="1200" baseline="0" dirty="0" smtClean="0">
                          <a:solidFill>
                            <a:schemeClr val="dk1"/>
                          </a:solidFill>
                          <a:latin typeface="+mn-lt"/>
                          <a:ea typeface="+mn-ea"/>
                          <a:cs typeface="+mn-cs"/>
                          <a:hlinkClick r:id="rId8"/>
                        </a:rPr>
                        <a:t>www.cuj.ac.in</a:t>
                      </a:r>
                      <a:r>
                        <a:rPr lang="en-US" sz="1600" b="0" i="0" kern="1200" baseline="0" dirty="0" smtClean="0">
                          <a:solidFill>
                            <a:schemeClr val="dk1"/>
                          </a:solidFill>
                          <a:latin typeface="+mn-lt"/>
                          <a:ea typeface="+mn-ea"/>
                          <a:cs typeface="+mn-cs"/>
                        </a:rPr>
                        <a:t> </a:t>
                      </a:r>
                      <a:endParaRPr lang="en-US" sz="1600" b="0" i="0" kern="1200" dirty="0" smtClean="0">
                        <a:solidFill>
                          <a:schemeClr val="dk1"/>
                        </a:solidFill>
                        <a:latin typeface="+mn-lt"/>
                        <a:ea typeface="+mn-ea"/>
                        <a:cs typeface="+mn-cs"/>
                      </a:endParaRPr>
                    </a:p>
                  </a:txBody>
                  <a:tcPr anchor="ctr"/>
                </a:tc>
              </a:tr>
              <a:tr h="430903">
                <a:tc>
                  <a:txBody>
                    <a:bodyPr/>
                    <a:lstStyle/>
                    <a:p>
                      <a:r>
                        <a:rPr lang="en-US" sz="2000" b="1" kern="1200" dirty="0" smtClean="0">
                          <a:solidFill>
                            <a:schemeClr val="dk1"/>
                          </a:solidFill>
                          <a:latin typeface="+mn-lt"/>
                          <a:ea typeface="+mn-ea"/>
                          <a:cs typeface="+mn-cs"/>
                        </a:rPr>
                        <a:t>Central University of Karnataka</a:t>
                      </a:r>
                      <a:endParaRPr lang="en-US" sz="2000" b="1" kern="1200" dirty="0">
                        <a:solidFill>
                          <a:schemeClr val="dk1"/>
                        </a:solidFill>
                        <a:latin typeface="+mn-lt"/>
                        <a:ea typeface="+mn-ea"/>
                        <a:cs typeface="+mn-cs"/>
                      </a:endParaRPr>
                    </a:p>
                  </a:txBody>
                  <a:tcPr anchor="ctr"/>
                </a:tc>
                <a:tc>
                  <a:txBody>
                    <a:bodyPr/>
                    <a:lstStyle/>
                    <a:p>
                      <a:r>
                        <a:rPr lang="en-US" sz="1600" b="0" i="0" kern="1200" dirty="0" smtClean="0">
                          <a:solidFill>
                            <a:schemeClr val="dk1"/>
                          </a:solidFill>
                          <a:latin typeface="+mn-lt"/>
                          <a:ea typeface="+mn-ea"/>
                          <a:cs typeface="+mn-cs"/>
                        </a:rPr>
                        <a:t>Gulbarga,</a:t>
                      </a:r>
                      <a:r>
                        <a:rPr lang="en-US" sz="1600" b="0" i="0" kern="1200" baseline="0" dirty="0" smtClean="0">
                          <a:solidFill>
                            <a:schemeClr val="dk1"/>
                          </a:solidFill>
                          <a:latin typeface="+mn-lt"/>
                          <a:ea typeface="+mn-ea"/>
                          <a:cs typeface="+mn-cs"/>
                        </a:rPr>
                        <a:t> Karnataka      </a:t>
                      </a:r>
                      <a:r>
                        <a:rPr lang="en-US" sz="1600" b="0" i="0" kern="1200" baseline="0" dirty="0" smtClean="0">
                          <a:solidFill>
                            <a:schemeClr val="dk1"/>
                          </a:solidFill>
                          <a:latin typeface="+mn-lt"/>
                          <a:ea typeface="+mn-ea"/>
                          <a:cs typeface="+mn-cs"/>
                          <a:hlinkClick r:id="rId9"/>
                        </a:rPr>
                        <a:t>www.cuk.ac.in</a:t>
                      </a:r>
                      <a:r>
                        <a:rPr lang="en-US" sz="1600" b="0" i="0" kern="1200" baseline="0" dirty="0" smtClean="0">
                          <a:solidFill>
                            <a:schemeClr val="dk1"/>
                          </a:solidFill>
                          <a:latin typeface="+mn-lt"/>
                          <a:ea typeface="+mn-ea"/>
                          <a:cs typeface="+mn-cs"/>
                        </a:rPr>
                        <a:t> </a:t>
                      </a:r>
                      <a:endParaRPr lang="en-US" sz="1600" b="0" i="0" kern="1200" dirty="0" smtClean="0">
                        <a:solidFill>
                          <a:schemeClr val="dk1"/>
                        </a:solidFill>
                        <a:latin typeface="+mn-lt"/>
                        <a:ea typeface="+mn-ea"/>
                        <a:cs typeface="+mn-cs"/>
                      </a:endParaRPr>
                    </a:p>
                  </a:txBody>
                  <a:tcPr anchor="ctr"/>
                </a:tc>
              </a:tr>
              <a:tr h="430903">
                <a:tc>
                  <a:txBody>
                    <a:bodyPr/>
                    <a:lstStyle/>
                    <a:p>
                      <a:r>
                        <a:rPr lang="en-US" sz="2000" b="1" kern="1200" dirty="0" smtClean="0">
                          <a:solidFill>
                            <a:schemeClr val="dk1"/>
                          </a:solidFill>
                          <a:latin typeface="+mn-lt"/>
                          <a:ea typeface="+mn-ea"/>
                          <a:cs typeface="+mn-cs"/>
                        </a:rPr>
                        <a:t>Central University of Kerala</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Kasaragod</a:t>
                      </a:r>
                      <a:r>
                        <a:rPr lang="en-US" sz="1600" b="0" i="0" kern="1200" dirty="0" smtClean="0">
                          <a:solidFill>
                            <a:schemeClr val="dk1"/>
                          </a:solidFill>
                          <a:latin typeface="+mn-lt"/>
                          <a:ea typeface="+mn-ea"/>
                          <a:cs typeface="+mn-cs"/>
                        </a:rPr>
                        <a:t>, Kerala      </a:t>
                      </a:r>
                      <a:r>
                        <a:rPr lang="en-US" sz="1600" b="0" i="0" kern="1200" dirty="0" smtClean="0">
                          <a:solidFill>
                            <a:schemeClr val="dk1"/>
                          </a:solidFill>
                          <a:latin typeface="+mn-lt"/>
                          <a:ea typeface="+mn-ea"/>
                          <a:cs typeface="+mn-cs"/>
                          <a:hlinkClick r:id="rId10"/>
                        </a:rPr>
                        <a:t>www.cukerala.ac.in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Orissa</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Koraput</a:t>
                      </a:r>
                      <a:r>
                        <a:rPr lang="en-US" sz="1600" b="0" i="0" kern="1200" dirty="0" smtClean="0">
                          <a:solidFill>
                            <a:schemeClr val="dk1"/>
                          </a:solidFill>
                          <a:latin typeface="+mn-lt"/>
                          <a:ea typeface="+mn-ea"/>
                          <a:cs typeface="+mn-cs"/>
                        </a:rPr>
                        <a:t>,</a:t>
                      </a:r>
                      <a:r>
                        <a:rPr lang="en-US" sz="1600" b="0" i="0" kern="1200" baseline="0" dirty="0" smtClean="0">
                          <a:solidFill>
                            <a:schemeClr val="dk1"/>
                          </a:solidFill>
                          <a:latin typeface="+mn-lt"/>
                          <a:ea typeface="+mn-ea"/>
                          <a:cs typeface="+mn-cs"/>
                        </a:rPr>
                        <a:t> </a:t>
                      </a:r>
                      <a:r>
                        <a:rPr lang="en-US" sz="1600" b="0" i="0" kern="1200" baseline="0" dirty="0" err="1" smtClean="0">
                          <a:solidFill>
                            <a:schemeClr val="dk1"/>
                          </a:solidFill>
                          <a:latin typeface="+mn-lt"/>
                          <a:ea typeface="+mn-ea"/>
                          <a:cs typeface="+mn-cs"/>
                        </a:rPr>
                        <a:t>Orisaa</a:t>
                      </a:r>
                      <a:r>
                        <a:rPr lang="en-US" sz="1600" b="0" i="0" kern="1200" baseline="0" dirty="0" smtClean="0">
                          <a:solidFill>
                            <a:schemeClr val="dk1"/>
                          </a:solidFill>
                          <a:latin typeface="+mn-lt"/>
                          <a:ea typeface="+mn-ea"/>
                          <a:cs typeface="+mn-cs"/>
                        </a:rPr>
                        <a:t>     </a:t>
                      </a:r>
                      <a:r>
                        <a:rPr lang="en-US" sz="1600" b="0" i="0" kern="1200" baseline="0" dirty="0" smtClean="0">
                          <a:solidFill>
                            <a:schemeClr val="dk1"/>
                          </a:solidFill>
                          <a:latin typeface="+mn-lt"/>
                          <a:ea typeface="+mn-ea"/>
                          <a:cs typeface="+mn-cs"/>
                          <a:hlinkClick r:id="rId11"/>
                        </a:rPr>
                        <a:t>www.cuo.ac.in</a:t>
                      </a:r>
                      <a:r>
                        <a:rPr lang="en-US" sz="1600" b="0" i="0" kern="1200" baseline="0" dirty="0" smtClean="0">
                          <a:solidFill>
                            <a:schemeClr val="dk1"/>
                          </a:solidFill>
                          <a:latin typeface="+mn-lt"/>
                          <a:ea typeface="+mn-ea"/>
                          <a:cs typeface="+mn-cs"/>
                        </a:rPr>
                        <a:t> </a:t>
                      </a:r>
                      <a:endParaRPr lang="en-US" sz="1600" b="0" i="0" kern="1200" dirty="0" smtClean="0">
                        <a:solidFill>
                          <a:schemeClr val="dk1"/>
                        </a:solidFill>
                        <a:latin typeface="+mn-lt"/>
                        <a:ea typeface="+mn-ea"/>
                        <a:cs typeface="+mn-cs"/>
                      </a:endParaRPr>
                    </a:p>
                  </a:txBody>
                  <a:tcPr anchor="ctr"/>
                </a:tc>
              </a:tr>
              <a:tr h="430903">
                <a:tc>
                  <a:txBody>
                    <a:bodyPr/>
                    <a:lstStyle/>
                    <a:p>
                      <a:r>
                        <a:rPr lang="en-US" sz="2000" b="1" kern="1200" dirty="0" smtClean="0">
                          <a:solidFill>
                            <a:schemeClr val="dk1"/>
                          </a:solidFill>
                          <a:latin typeface="+mn-lt"/>
                          <a:ea typeface="+mn-ea"/>
                          <a:cs typeface="+mn-cs"/>
                        </a:rPr>
                        <a:t>Central University of Punjab</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Bathinda</a:t>
                      </a:r>
                      <a:r>
                        <a:rPr lang="en-US" sz="1600" b="0" i="0" kern="1200" dirty="0" smtClean="0">
                          <a:solidFill>
                            <a:schemeClr val="dk1"/>
                          </a:solidFill>
                          <a:latin typeface="+mn-lt"/>
                          <a:ea typeface="+mn-ea"/>
                          <a:cs typeface="+mn-cs"/>
                        </a:rPr>
                        <a:t>, Punjab      </a:t>
                      </a:r>
                      <a:r>
                        <a:rPr lang="en-US" sz="1600" b="0" i="0" kern="1200" dirty="0" smtClean="0">
                          <a:solidFill>
                            <a:schemeClr val="dk1"/>
                          </a:solidFill>
                          <a:latin typeface="+mn-lt"/>
                          <a:ea typeface="+mn-ea"/>
                          <a:cs typeface="+mn-cs"/>
                          <a:hlinkClick r:id="rId12"/>
                        </a:rPr>
                        <a:t>www.centralunipunjab.ac.in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Rajasthan</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Jaipur</a:t>
                      </a:r>
                      <a:r>
                        <a:rPr lang="en-US" sz="1600" b="0" i="0" kern="1200" dirty="0" smtClean="0">
                          <a:solidFill>
                            <a:schemeClr val="dk1"/>
                          </a:solidFill>
                          <a:latin typeface="+mn-lt"/>
                          <a:ea typeface="+mn-ea"/>
                          <a:cs typeface="+mn-cs"/>
                        </a:rPr>
                        <a:t>, Rajasthan      </a:t>
                      </a:r>
                      <a:r>
                        <a:rPr lang="en-US" sz="1600" b="0" i="0" kern="1200" dirty="0" smtClean="0">
                          <a:solidFill>
                            <a:schemeClr val="dk1"/>
                          </a:solidFill>
                          <a:latin typeface="+mn-lt"/>
                          <a:ea typeface="+mn-ea"/>
                          <a:cs typeface="+mn-cs"/>
                          <a:hlinkClick r:id="rId13"/>
                        </a:rPr>
                        <a:t>www.curaj.ac.in</a:t>
                      </a:r>
                      <a:r>
                        <a:rPr lang="en-US" sz="1600" b="0" i="0" kern="1200" dirty="0" smtClean="0">
                          <a:solidFill>
                            <a:schemeClr val="dk1"/>
                          </a:solidFill>
                          <a:latin typeface="+mn-lt"/>
                          <a:ea typeface="+mn-ea"/>
                          <a:cs typeface="+mn-cs"/>
                        </a:rPr>
                        <a:t> </a:t>
                      </a:r>
                    </a:p>
                  </a:txBody>
                  <a:tcPr anchor="ctr"/>
                </a:tc>
              </a:tr>
              <a:tr h="430903">
                <a:tc>
                  <a:txBody>
                    <a:bodyPr/>
                    <a:lstStyle/>
                    <a:p>
                      <a:r>
                        <a:rPr lang="en-US" sz="2000" b="1" kern="1200" dirty="0" smtClean="0">
                          <a:solidFill>
                            <a:schemeClr val="dk1"/>
                          </a:solidFill>
                          <a:latin typeface="+mn-lt"/>
                          <a:ea typeface="+mn-ea"/>
                          <a:cs typeface="+mn-cs"/>
                        </a:rPr>
                        <a:t>Central University of Tamil Nadu</a:t>
                      </a:r>
                      <a:endParaRPr lang="en-US" sz="2000" b="1" kern="1200" dirty="0">
                        <a:solidFill>
                          <a:schemeClr val="dk1"/>
                        </a:solidFill>
                        <a:latin typeface="+mn-lt"/>
                        <a:ea typeface="+mn-ea"/>
                        <a:cs typeface="+mn-cs"/>
                      </a:endParaRPr>
                    </a:p>
                  </a:txBody>
                  <a:tcPr anchor="ctr"/>
                </a:tc>
                <a:tc>
                  <a:txBody>
                    <a:bodyPr/>
                    <a:lstStyle/>
                    <a:p>
                      <a:r>
                        <a:rPr lang="en-US" sz="1600" b="0" i="0" kern="1200" dirty="0" err="1" smtClean="0">
                          <a:solidFill>
                            <a:schemeClr val="dk1"/>
                          </a:solidFill>
                          <a:latin typeface="+mn-lt"/>
                          <a:ea typeface="+mn-ea"/>
                          <a:cs typeface="+mn-cs"/>
                        </a:rPr>
                        <a:t>Tiruvarur</a:t>
                      </a:r>
                      <a:r>
                        <a:rPr lang="en-US" sz="1600" b="0" i="0" kern="1200" dirty="0" smtClean="0">
                          <a:solidFill>
                            <a:schemeClr val="dk1"/>
                          </a:solidFill>
                          <a:latin typeface="+mn-lt"/>
                          <a:ea typeface="+mn-ea"/>
                          <a:cs typeface="+mn-cs"/>
                        </a:rPr>
                        <a:t>, Tamil Nadu     </a:t>
                      </a:r>
                      <a:r>
                        <a:rPr lang="en-US" sz="1600" b="0" i="0" kern="1200" dirty="0" smtClean="0">
                          <a:solidFill>
                            <a:schemeClr val="dk1"/>
                          </a:solidFill>
                          <a:latin typeface="+mn-lt"/>
                          <a:ea typeface="+mn-ea"/>
                          <a:cs typeface="+mn-cs"/>
                          <a:hlinkClick r:id="rId14"/>
                        </a:rPr>
                        <a:t>www.cutn.ac.in</a:t>
                      </a:r>
                      <a:r>
                        <a:rPr lang="en-US" sz="1600" b="0" i="0" kern="1200" dirty="0" smtClean="0">
                          <a:solidFill>
                            <a:schemeClr val="dk1"/>
                          </a:solidFill>
                          <a:latin typeface="+mn-lt"/>
                          <a:ea typeface="+mn-ea"/>
                          <a:cs typeface="+mn-cs"/>
                        </a:rPr>
                        <a:t> </a:t>
                      </a:r>
                    </a:p>
                  </a:txBody>
                  <a:tcPr anchor="ctr"/>
                </a:tc>
              </a:tr>
            </a:tbl>
          </a:graphicData>
        </a:graphic>
      </p:graphicFrame>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IISER / NISER</a:t>
            </a:r>
          </a:p>
        </p:txBody>
      </p:sp>
      <p:graphicFrame>
        <p:nvGraphicFramePr>
          <p:cNvPr id="3" name="Table 2"/>
          <p:cNvGraphicFramePr>
            <a:graphicFrameLocks noGrp="1"/>
          </p:cNvGraphicFramePr>
          <p:nvPr/>
        </p:nvGraphicFramePr>
        <p:xfrm>
          <a:off x="337927" y="877956"/>
          <a:ext cx="11387907" cy="5910580"/>
        </p:xfrm>
        <a:graphic>
          <a:graphicData uri="http://schemas.openxmlformats.org/drawingml/2006/table">
            <a:tbl>
              <a:tblPr firstRow="1" bandRow="1">
                <a:tableStyleId>{6E25E649-3F16-4E02-A733-19D2CDBF48F0}</a:tableStyleId>
              </a:tblPr>
              <a:tblGrid>
                <a:gridCol w="11387907"/>
              </a:tblGrid>
              <a:tr h="571500">
                <a:tc>
                  <a:txBody>
                    <a:bodyPr/>
                    <a:lstStyle/>
                    <a:p>
                      <a:pPr algn="ctr"/>
                      <a:r>
                        <a:rPr lang="en-US" sz="2400" b="1" u="sng" dirty="0" smtClean="0">
                          <a:solidFill>
                            <a:srgbClr val="FFFF00"/>
                          </a:solidFill>
                          <a:latin typeface="Arial Unicode MS" pitchFamily="34" charset="-128"/>
                          <a:ea typeface="Arial Unicode MS" pitchFamily="34" charset="-128"/>
                          <a:cs typeface="Arial Unicode MS" pitchFamily="34" charset="-128"/>
                        </a:rPr>
                        <a:t>OFFER</a:t>
                      </a:r>
                      <a:endParaRPr lang="en-US" sz="2000" b="1" dirty="0">
                        <a:solidFill>
                          <a:srgbClr val="FFFF00"/>
                        </a:solidFill>
                        <a:latin typeface="Arial Unicode MS" pitchFamily="34" charset="-128"/>
                        <a:ea typeface="Arial Unicode MS" pitchFamily="34" charset="-128"/>
                        <a:cs typeface="Arial Unicode MS" pitchFamily="34" charset="-128"/>
                      </a:endParaRPr>
                    </a:p>
                  </a:txBody>
                  <a:tcPr>
                    <a:solidFill>
                      <a:srgbClr val="002060"/>
                    </a:solidFill>
                  </a:tcPr>
                </a:tc>
              </a:tr>
              <a:tr h="571500">
                <a:tc>
                  <a:txBody>
                    <a:bodyPr/>
                    <a:lstStyle/>
                    <a:p>
                      <a:pPr algn="ctr"/>
                      <a:endParaRPr lang="en-US" sz="1800" b="1" u="sng" dirty="0" smtClean="0">
                        <a:solidFill>
                          <a:schemeClr val="tx1"/>
                        </a:solidFill>
                        <a:latin typeface="Arial Unicode MS" pitchFamily="34" charset="-128"/>
                        <a:ea typeface="Arial Unicode MS" pitchFamily="34" charset="-128"/>
                        <a:cs typeface="Arial Unicode MS" pitchFamily="34" charset="-128"/>
                      </a:endParaRPr>
                    </a:p>
                    <a:p>
                      <a:pPr marL="457200" indent="-457200" algn="just">
                        <a:buAutoNum type="alphaLcParenBoth"/>
                      </a:pPr>
                      <a:r>
                        <a:rPr lang="en-US" sz="2400" b="1" u="none" baseline="0" dirty="0" smtClean="0">
                          <a:solidFill>
                            <a:schemeClr val="tx1"/>
                          </a:solidFill>
                          <a:latin typeface="Arial Unicode MS" pitchFamily="34" charset="-128"/>
                          <a:ea typeface="Arial Unicode MS" pitchFamily="34" charset="-128"/>
                          <a:cs typeface="Arial Unicode MS" pitchFamily="34" charset="-128"/>
                        </a:rPr>
                        <a:t>5 Year </a:t>
                      </a:r>
                      <a:r>
                        <a:rPr lang="en-US" sz="2400" b="1" u="none" baseline="0" dirty="0" err="1" smtClean="0">
                          <a:solidFill>
                            <a:schemeClr val="tx1"/>
                          </a:solidFill>
                          <a:latin typeface="Arial Unicode MS" pitchFamily="34" charset="-128"/>
                          <a:ea typeface="Arial Unicode MS" pitchFamily="34" charset="-128"/>
                          <a:cs typeface="Arial Unicode MS" pitchFamily="34" charset="-128"/>
                        </a:rPr>
                        <a:t>intergrated</a:t>
                      </a:r>
                      <a:r>
                        <a:rPr lang="en-US" sz="2400" b="1" u="none" baseline="0" dirty="0" smtClean="0">
                          <a:solidFill>
                            <a:schemeClr val="tx1"/>
                          </a:solidFill>
                          <a:latin typeface="Arial Unicode MS" pitchFamily="34" charset="-128"/>
                          <a:ea typeface="Arial Unicode MS" pitchFamily="34" charset="-128"/>
                          <a:cs typeface="Arial Unicode MS" pitchFamily="34" charset="-128"/>
                        </a:rPr>
                        <a:t> M.Sc. Courses </a:t>
                      </a:r>
                      <a:r>
                        <a:rPr lang="en-US" sz="2400" b="0" u="none" baseline="0" dirty="0" smtClean="0">
                          <a:solidFill>
                            <a:schemeClr val="tx1"/>
                          </a:solidFill>
                          <a:latin typeface="Arial Unicode MS" pitchFamily="34" charset="-128"/>
                          <a:ea typeface="Arial Unicode MS" pitchFamily="34" charset="-128"/>
                          <a:cs typeface="Arial Unicode MS" pitchFamily="34" charset="-128"/>
                        </a:rPr>
                        <a:t>in basic Sciences: Physics, Chemistry, Mathematics, Biology, Earth &amp; Environmental Sciences and Computer Sciences.</a:t>
                      </a:r>
                    </a:p>
                    <a:p>
                      <a:pPr marL="457200" indent="-457200" algn="just">
                        <a:buAutoNum type="alphaLcParenBoth"/>
                      </a:pPr>
                      <a:endParaRPr lang="en-US" sz="2400" b="0" u="none" baseline="0" dirty="0" smtClean="0">
                        <a:solidFill>
                          <a:schemeClr val="tx1"/>
                        </a:solidFill>
                        <a:latin typeface="Arial Unicode MS" pitchFamily="34" charset="-128"/>
                        <a:ea typeface="Arial Unicode MS" pitchFamily="34" charset="-128"/>
                        <a:cs typeface="Arial Unicode MS" pitchFamily="34" charset="-128"/>
                      </a:endParaRPr>
                    </a:p>
                    <a:p>
                      <a:pPr marL="457200" indent="-457200" algn="just">
                        <a:buAutoNum type="alphaLcParenBoth"/>
                      </a:pPr>
                      <a:r>
                        <a:rPr lang="en-US" sz="2400" b="1" u="none" baseline="0" dirty="0" smtClean="0">
                          <a:solidFill>
                            <a:schemeClr val="tx1"/>
                          </a:solidFill>
                          <a:latin typeface="Arial Unicode MS" pitchFamily="34" charset="-128"/>
                          <a:ea typeface="Arial Unicode MS" pitchFamily="34" charset="-128"/>
                          <a:cs typeface="Arial Unicode MS" pitchFamily="34" charset="-128"/>
                        </a:rPr>
                        <a:t>PhD </a:t>
                      </a:r>
                      <a:r>
                        <a:rPr lang="en-US" sz="2400" b="1" u="none" baseline="0" dirty="0" err="1" smtClean="0">
                          <a:solidFill>
                            <a:schemeClr val="tx1"/>
                          </a:solidFill>
                          <a:latin typeface="Arial Unicode MS" pitchFamily="34" charset="-128"/>
                          <a:ea typeface="Arial Unicode MS" pitchFamily="34" charset="-128"/>
                          <a:cs typeface="Arial Unicode MS" pitchFamily="34" charset="-128"/>
                        </a:rPr>
                        <a:t>programme</a:t>
                      </a:r>
                      <a:r>
                        <a:rPr lang="en-US" sz="2400" b="0" u="none" baseline="0" dirty="0" smtClean="0">
                          <a:solidFill>
                            <a:schemeClr val="tx1"/>
                          </a:solidFill>
                          <a:latin typeface="Arial Unicode MS" pitchFamily="34" charset="-128"/>
                          <a:ea typeface="Arial Unicode MS" pitchFamily="34" charset="-128"/>
                          <a:cs typeface="Arial Unicode MS" pitchFamily="34" charset="-128"/>
                        </a:rPr>
                        <a:t> in all areas of basic sciences.</a:t>
                      </a:r>
                      <a:endParaRPr lang="en-US" sz="2400" b="0" u="none" dirty="0" smtClean="0">
                        <a:solidFill>
                          <a:schemeClr val="tx1"/>
                        </a:solidFill>
                        <a:latin typeface="Arial Unicode MS" pitchFamily="34" charset="-128"/>
                        <a:ea typeface="Arial Unicode MS" pitchFamily="34" charset="-128"/>
                        <a:cs typeface="Arial Unicode MS" pitchFamily="34" charset="-128"/>
                      </a:endParaRPr>
                    </a:p>
                    <a:p>
                      <a:pPr algn="ctr"/>
                      <a:endParaRPr lang="en-US" sz="1800" b="1" dirty="0">
                        <a:solidFill>
                          <a:schemeClr val="tx1"/>
                        </a:solidFill>
                        <a:latin typeface="Eras Light ITC" pitchFamily="34" charset="0"/>
                      </a:endParaRPr>
                    </a:p>
                  </a:txBody>
                  <a:tcPr/>
                </a:tc>
              </a:tr>
              <a:tr h="571500">
                <a:tc>
                  <a:txBody>
                    <a:bodyPr/>
                    <a:lstStyle/>
                    <a:p>
                      <a:pPr algn="ctr"/>
                      <a:r>
                        <a:rPr lang="en-US" sz="2400" b="1" u="sng" kern="1200" dirty="0" smtClean="0">
                          <a:solidFill>
                            <a:srgbClr val="FFFF00"/>
                          </a:solidFill>
                          <a:latin typeface="Arial Unicode MS" pitchFamily="34" charset="-128"/>
                          <a:ea typeface="Arial Unicode MS" pitchFamily="34" charset="-128"/>
                          <a:cs typeface="Arial Unicode MS" pitchFamily="34" charset="-128"/>
                        </a:rPr>
                        <a:t>FACULTY POSITIONS</a:t>
                      </a:r>
                      <a:endParaRPr lang="en-US" sz="2400" b="1" u="sng" kern="1200" dirty="0">
                        <a:solidFill>
                          <a:srgbClr val="FFFF00"/>
                        </a:solidFill>
                        <a:latin typeface="Arial Unicode MS" pitchFamily="34" charset="-128"/>
                        <a:ea typeface="Arial Unicode MS" pitchFamily="34" charset="-128"/>
                        <a:cs typeface="Arial Unicode MS" pitchFamily="34" charset="-128"/>
                      </a:endParaRPr>
                    </a:p>
                  </a:txBody>
                  <a:tcPr>
                    <a:solidFill>
                      <a:srgbClr val="002060"/>
                    </a:solidFill>
                  </a:tcPr>
                </a:tc>
              </a:tr>
              <a:tr h="571500">
                <a:tc>
                  <a:txBody>
                    <a:bodyPr/>
                    <a:lstStyle/>
                    <a:p>
                      <a:pPr algn="ctr" defTabSz="914400" rtl="0" eaLnBrk="1" latinLnBrk="0" hangingPunct="1">
                        <a:lnSpc>
                          <a:spcPct val="150000"/>
                        </a:lnSpc>
                      </a:pPr>
                      <a:r>
                        <a:rPr lang="en-US" sz="2400" b="1" u="none" kern="1200" dirty="0" smtClean="0">
                          <a:solidFill>
                            <a:schemeClr val="tx1"/>
                          </a:solidFill>
                          <a:latin typeface="Arial Unicode MS" pitchFamily="34" charset="-128"/>
                          <a:ea typeface="Arial Unicode MS" pitchFamily="34" charset="-128"/>
                          <a:cs typeface="Arial Unicode MS" pitchFamily="34" charset="-128"/>
                        </a:rPr>
                        <a:t>Asst. Professor</a:t>
                      </a:r>
                    </a:p>
                    <a:p>
                      <a:pPr algn="ctr" defTabSz="914400" rtl="0" eaLnBrk="1" latinLnBrk="0" hangingPunct="1">
                        <a:lnSpc>
                          <a:spcPct val="150000"/>
                        </a:lnSpc>
                      </a:pPr>
                      <a:r>
                        <a:rPr lang="en-US" sz="2400" b="1" u="none" kern="1200" dirty="0" smtClean="0">
                          <a:solidFill>
                            <a:schemeClr val="tx1"/>
                          </a:solidFill>
                          <a:latin typeface="Arial Unicode MS" pitchFamily="34" charset="-128"/>
                          <a:ea typeface="Arial Unicode MS" pitchFamily="34" charset="-128"/>
                          <a:cs typeface="Arial Unicode MS" pitchFamily="34" charset="-128"/>
                        </a:rPr>
                        <a:t>Associate Professor</a:t>
                      </a:r>
                    </a:p>
                    <a:p>
                      <a:pPr algn="ctr" defTabSz="914400" rtl="0" eaLnBrk="1" latinLnBrk="0" hangingPunct="1">
                        <a:lnSpc>
                          <a:spcPct val="150000"/>
                        </a:lnSpc>
                      </a:pPr>
                      <a:r>
                        <a:rPr lang="en-US" sz="2400" b="1" u="none" kern="1200" dirty="0" smtClean="0">
                          <a:solidFill>
                            <a:schemeClr val="tx1"/>
                          </a:solidFill>
                          <a:latin typeface="Arial Unicode MS" pitchFamily="34" charset="-128"/>
                          <a:ea typeface="Arial Unicode MS" pitchFamily="34" charset="-128"/>
                          <a:cs typeface="Arial Unicode MS" pitchFamily="34" charset="-128"/>
                        </a:rPr>
                        <a:t>Professor</a:t>
                      </a:r>
                    </a:p>
                    <a:p>
                      <a:pPr algn="ctr" defTabSz="914400" rtl="0" eaLnBrk="1" latinLnBrk="0" hangingPunct="1">
                        <a:lnSpc>
                          <a:spcPct val="150000"/>
                        </a:lnSpc>
                      </a:pPr>
                      <a:r>
                        <a:rPr lang="en-US" sz="2400" b="1" u="none" kern="1200" dirty="0" smtClean="0">
                          <a:solidFill>
                            <a:schemeClr val="tx1"/>
                          </a:solidFill>
                          <a:latin typeface="Arial Unicode MS" pitchFamily="34" charset="-128"/>
                          <a:ea typeface="Arial Unicode MS" pitchFamily="34" charset="-128"/>
                          <a:cs typeface="Arial Unicode MS" pitchFamily="34" charset="-128"/>
                        </a:rPr>
                        <a:t>Senior Professor</a:t>
                      </a:r>
                      <a:endParaRPr lang="en-US" sz="2400" b="1" u="none" kern="1200" dirty="0">
                        <a:solidFill>
                          <a:schemeClr val="tx1"/>
                        </a:solidFill>
                        <a:latin typeface="Arial Unicode MS" pitchFamily="34" charset="-128"/>
                        <a:ea typeface="Arial Unicode MS" pitchFamily="34" charset="-128"/>
                        <a:cs typeface="Arial Unicode MS" pitchFamily="34" charset="-128"/>
                      </a:endParaRPr>
                    </a:p>
                  </a:txBody>
                  <a:tcPr>
                    <a:solidFill>
                      <a:schemeClr val="bg2"/>
                    </a:solidFill>
                  </a:tcPr>
                </a:tc>
              </a:tr>
            </a:tbl>
          </a:graphicData>
        </a:graphic>
      </p:graphicFrame>
    </p:spTree>
    <p:extLst>
      <p:ext uri="{BB962C8B-B14F-4D97-AF65-F5344CB8AC3E}">
        <p14:creationId xmlns:p14="http://schemas.microsoft.com/office/powerpoint/2010/main" val="189142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872" y="2086599"/>
            <a:ext cx="10998926" cy="1754326"/>
          </a:xfrm>
          <a:prstGeom prst="rect">
            <a:avLst/>
          </a:prstGeom>
          <a:noFill/>
        </p:spPr>
        <p:txBody>
          <a:bodyPr wrap="square" rtlCol="0">
            <a:spAutoFit/>
          </a:bodyPr>
          <a:lstStyle/>
          <a:p>
            <a:pPr algn="ctr"/>
            <a:r>
              <a:rPr lang="en-US" sz="5400" dirty="0" smtClean="0">
                <a:latin typeface="AR DELANEY" pitchFamily="2" charset="0"/>
                <a:cs typeface="Aharoni" pitchFamily="2" charset="-79"/>
              </a:rPr>
              <a:t>FUTURE PLANS OF</a:t>
            </a:r>
          </a:p>
          <a:p>
            <a:pPr algn="ctr"/>
            <a:r>
              <a:rPr lang="en-US" sz="5400" dirty="0" smtClean="0">
                <a:latin typeface="AR DELANEY" pitchFamily="2" charset="0"/>
                <a:cs typeface="Aharoni" pitchFamily="2" charset="-79"/>
              </a:rPr>
              <a:t>GOVERNMENT OF INDIA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0988" y="909918"/>
            <a:ext cx="11026588" cy="2123658"/>
          </a:xfrm>
          <a:prstGeom prst="rect">
            <a:avLst/>
          </a:prstGeom>
          <a:noFill/>
        </p:spPr>
        <p:txBody>
          <a:bodyPr wrap="square" rtlCol="0">
            <a:spAutoFit/>
          </a:bodyPr>
          <a:lstStyle/>
          <a:p>
            <a:pPr algn="ctr"/>
            <a:r>
              <a:rPr lang="en-US" sz="4400" dirty="0" smtClean="0">
                <a:latin typeface="Arial Rounded MT Bold" pitchFamily="34" charset="0"/>
              </a:rPr>
              <a:t>Planning to start </a:t>
            </a:r>
            <a:r>
              <a:rPr lang="en-US" sz="4400" b="1" dirty="0" smtClean="0">
                <a:solidFill>
                  <a:srgbClr val="C00000"/>
                </a:solidFill>
                <a:latin typeface="Arial Rounded MT Bold" pitchFamily="34" charset="0"/>
              </a:rPr>
              <a:t>8 new IIT’s </a:t>
            </a:r>
            <a:r>
              <a:rPr lang="en-US" sz="4400" dirty="0" smtClean="0">
                <a:latin typeface="Arial Rounded MT Bold" pitchFamily="34" charset="0"/>
              </a:rPr>
              <a:t>in states where there are no IIT present currently.</a:t>
            </a:r>
            <a:endParaRPr lang="en-US" sz="4400" dirty="0">
              <a:latin typeface="Arial Rounded MT Bold" pitchFamily="34" charset="0"/>
            </a:endParaRPr>
          </a:p>
        </p:txBody>
      </p:sp>
      <p:sp>
        <p:nvSpPr>
          <p:cNvPr id="9" name="TextBox 8"/>
          <p:cNvSpPr txBox="1"/>
          <p:nvPr/>
        </p:nvSpPr>
        <p:spPr>
          <a:xfrm>
            <a:off x="609600" y="3810000"/>
            <a:ext cx="10924490" cy="2123658"/>
          </a:xfrm>
          <a:prstGeom prst="rect">
            <a:avLst/>
          </a:prstGeom>
          <a:noFill/>
        </p:spPr>
        <p:txBody>
          <a:bodyPr wrap="square" rtlCol="0">
            <a:spAutoFit/>
          </a:bodyPr>
          <a:lstStyle/>
          <a:p>
            <a:pPr algn="ctr"/>
            <a:r>
              <a:rPr lang="en-US" sz="4400" dirty="0" smtClean="0">
                <a:latin typeface="Arial Rounded MT Bold" pitchFamily="34" charset="0"/>
              </a:rPr>
              <a:t>Eventually Government plans to have an </a:t>
            </a:r>
            <a:r>
              <a:rPr lang="en-US" sz="4400" b="1" dirty="0" smtClean="0">
                <a:solidFill>
                  <a:srgbClr val="C00000"/>
                </a:solidFill>
                <a:latin typeface="Arial Rounded MT Bold" pitchFamily="34" charset="0"/>
              </a:rPr>
              <a:t>IIT, AIIMS and IIM in all the states of India</a:t>
            </a:r>
            <a:endParaRPr lang="en-US" sz="4400" b="1" dirty="0">
              <a:solidFill>
                <a:srgbClr val="C00000"/>
              </a:solidFill>
              <a:latin typeface="Arial Rounded MT Bold" pitchFamily="34" charset="0"/>
            </a:endParaRPr>
          </a:p>
        </p:txBody>
      </p:sp>
    </p:spTree>
    <p:extLst>
      <p:ext uri="{BB962C8B-B14F-4D97-AF65-F5344CB8AC3E}">
        <p14:creationId xmlns:p14="http://schemas.microsoft.com/office/powerpoint/2010/main" val="8586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965" y="4567517"/>
            <a:ext cx="11416553" cy="784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Denmark" pitchFamily="2" charset="0"/>
              </a:rPr>
              <a:t>THANK YOU</a:t>
            </a:r>
            <a:endParaRPr lang="en-US" sz="3200" dirty="0">
              <a:solidFill>
                <a:schemeClr val="bg1"/>
              </a:solidFill>
              <a:latin typeface="Denmark" pitchFamily="2" charset="0"/>
            </a:endParaRPr>
          </a:p>
        </p:txBody>
      </p:sp>
      <p:sp>
        <p:nvSpPr>
          <p:cNvPr id="5" name="TextBox 4"/>
          <p:cNvSpPr txBox="1"/>
          <p:nvPr/>
        </p:nvSpPr>
        <p:spPr>
          <a:xfrm>
            <a:off x="309281" y="896470"/>
            <a:ext cx="11416553" cy="3354765"/>
          </a:xfrm>
          <a:prstGeom prst="rect">
            <a:avLst/>
          </a:prstGeom>
          <a:noFill/>
        </p:spPr>
        <p:txBody>
          <a:bodyPr wrap="square" rtlCol="0">
            <a:spAutoFit/>
          </a:bodyPr>
          <a:lstStyle/>
          <a:p>
            <a:pPr algn="ctr"/>
            <a:r>
              <a:rPr lang="en-US" sz="3200" b="1" dirty="0" smtClean="0">
                <a:latin typeface="Century Gothic" pitchFamily="34" charset="0"/>
              </a:rPr>
              <a:t>Science &amp; Engineering Research Board</a:t>
            </a:r>
          </a:p>
          <a:p>
            <a:pPr algn="ctr"/>
            <a:r>
              <a:rPr lang="en-US" sz="2000" dirty="0" smtClean="0">
                <a:latin typeface="Century Gothic" pitchFamily="34" charset="0"/>
              </a:rPr>
              <a:t>5 &amp; 5A, Lower Ground Floor,</a:t>
            </a:r>
          </a:p>
          <a:p>
            <a:pPr algn="ctr"/>
            <a:r>
              <a:rPr lang="en-US" sz="2000" dirty="0" err="1" smtClean="0">
                <a:latin typeface="Century Gothic" pitchFamily="34" charset="0"/>
              </a:rPr>
              <a:t>Vasant</a:t>
            </a:r>
            <a:r>
              <a:rPr lang="en-US" sz="2000" dirty="0" smtClean="0">
                <a:latin typeface="Century Gothic" pitchFamily="34" charset="0"/>
              </a:rPr>
              <a:t> Square Mall,</a:t>
            </a:r>
          </a:p>
          <a:p>
            <a:pPr algn="ctr"/>
            <a:r>
              <a:rPr lang="en-US" sz="2000" dirty="0" smtClean="0">
                <a:latin typeface="Century Gothic" pitchFamily="34" charset="0"/>
              </a:rPr>
              <a:t>Sector-B, Pocket 5,</a:t>
            </a:r>
          </a:p>
          <a:p>
            <a:pPr algn="ctr"/>
            <a:r>
              <a:rPr lang="en-US" sz="2000" dirty="0" err="1" smtClean="0">
                <a:latin typeface="Century Gothic" pitchFamily="34" charset="0"/>
              </a:rPr>
              <a:t>Vasant</a:t>
            </a:r>
            <a:r>
              <a:rPr lang="en-US" sz="2000" dirty="0" smtClean="0">
                <a:latin typeface="Century Gothic" pitchFamily="34" charset="0"/>
              </a:rPr>
              <a:t> </a:t>
            </a:r>
            <a:r>
              <a:rPr lang="en-US" sz="2000" dirty="0" err="1" smtClean="0">
                <a:latin typeface="Century Gothic" pitchFamily="34" charset="0"/>
              </a:rPr>
              <a:t>Kunj</a:t>
            </a:r>
            <a:r>
              <a:rPr lang="en-US" sz="2000" dirty="0" smtClean="0">
                <a:latin typeface="Century Gothic" pitchFamily="34" charset="0"/>
              </a:rPr>
              <a:t>,</a:t>
            </a:r>
          </a:p>
          <a:p>
            <a:pPr algn="ctr"/>
            <a:r>
              <a:rPr lang="en-US" sz="2000" dirty="0" smtClean="0">
                <a:latin typeface="Century Gothic" pitchFamily="34" charset="0"/>
              </a:rPr>
              <a:t>New Delhi 110 070</a:t>
            </a:r>
          </a:p>
          <a:p>
            <a:pPr algn="ctr"/>
            <a:r>
              <a:rPr lang="en-US" sz="2000" dirty="0" smtClean="0">
                <a:latin typeface="Century Gothic" pitchFamily="34" charset="0"/>
              </a:rPr>
              <a:t>Telephone: </a:t>
            </a:r>
            <a:r>
              <a:rPr lang="en-US" sz="2000" b="1" dirty="0" smtClean="0">
                <a:latin typeface="Century Gothic" pitchFamily="34" charset="0"/>
              </a:rPr>
              <a:t>+91 11 40000333</a:t>
            </a:r>
          </a:p>
          <a:p>
            <a:pPr algn="ctr"/>
            <a:r>
              <a:rPr lang="en-US" sz="2000" dirty="0" err="1" smtClean="0">
                <a:latin typeface="Century Gothic" pitchFamily="34" charset="0"/>
              </a:rPr>
              <a:t>TeleFax</a:t>
            </a:r>
            <a:r>
              <a:rPr lang="en-US" sz="2000" dirty="0" smtClean="0">
                <a:latin typeface="Century Gothic" pitchFamily="34" charset="0"/>
              </a:rPr>
              <a:t>: </a:t>
            </a:r>
            <a:r>
              <a:rPr lang="en-US" sz="2000" b="1" dirty="0" smtClean="0">
                <a:latin typeface="Century Gothic" pitchFamily="34" charset="0"/>
              </a:rPr>
              <a:t>+91 11 40000333</a:t>
            </a:r>
          </a:p>
          <a:p>
            <a:pPr algn="ctr"/>
            <a:r>
              <a:rPr lang="en-US" sz="2000" dirty="0" smtClean="0">
                <a:latin typeface="Century Gothic" pitchFamily="34" charset="0"/>
              </a:rPr>
              <a:t>Email</a:t>
            </a:r>
            <a:r>
              <a:rPr lang="en-US" sz="2000" b="1" dirty="0" smtClean="0">
                <a:latin typeface="Century Gothic" pitchFamily="34" charset="0"/>
              </a:rPr>
              <a:t>: </a:t>
            </a:r>
            <a:r>
              <a:rPr lang="en-US" sz="2000" b="1" dirty="0" smtClean="0">
                <a:latin typeface="Century Gothic" pitchFamily="34" charset="0"/>
                <a:hlinkClick r:id="rId2"/>
              </a:rPr>
              <a:t>info@serbonline.in</a:t>
            </a:r>
            <a:r>
              <a:rPr lang="en-US" sz="2000" b="1" dirty="0" smtClean="0">
                <a:latin typeface="Century Gothic" pitchFamily="34" charset="0"/>
              </a:rPr>
              <a:t> </a:t>
            </a:r>
          </a:p>
          <a:p>
            <a:pPr algn="ctr"/>
            <a:r>
              <a:rPr lang="en-US" sz="2000" dirty="0" smtClean="0">
                <a:latin typeface="Century Gothic" pitchFamily="34" charset="0"/>
              </a:rPr>
              <a:t>Visit </a:t>
            </a:r>
            <a:r>
              <a:rPr lang="en-US" sz="2000" b="1" dirty="0" smtClean="0">
                <a:latin typeface="Century Gothic" pitchFamily="34" charset="0"/>
                <a:hlinkClick r:id="rId3"/>
              </a:rPr>
              <a:t>www.serb.gov.in</a:t>
            </a:r>
            <a:r>
              <a:rPr lang="en-US" sz="2000" dirty="0" smtClean="0">
                <a:latin typeface="Century Gothic" pitchFamily="34" charset="0"/>
              </a:rPr>
              <a:t> for further details</a:t>
            </a:r>
            <a:endParaRPr lang="en-US" sz="2000" dirty="0">
              <a:latin typeface="Century Gothic" pitchFamily="34" charset="0"/>
            </a:endParaRPr>
          </a:p>
        </p:txBody>
      </p:sp>
    </p:spTree>
    <p:extLst>
      <p:ext uri="{BB962C8B-B14F-4D97-AF65-F5344CB8AC3E}">
        <p14:creationId xmlns:p14="http://schemas.microsoft.com/office/powerpoint/2010/main" val="25934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872" y="2086599"/>
            <a:ext cx="10998926" cy="1754326"/>
          </a:xfrm>
          <a:prstGeom prst="rect">
            <a:avLst/>
          </a:prstGeom>
          <a:noFill/>
        </p:spPr>
        <p:txBody>
          <a:bodyPr wrap="square" rtlCol="0">
            <a:spAutoFit/>
          </a:bodyPr>
          <a:lstStyle/>
          <a:p>
            <a:pPr algn="ctr"/>
            <a:r>
              <a:rPr lang="en-US" sz="5400" dirty="0" smtClean="0">
                <a:latin typeface="AR DELANEY" pitchFamily="2" charset="0"/>
                <a:cs typeface="Aharoni" pitchFamily="2" charset="-79"/>
              </a:rPr>
              <a:t>INDIA’S RANK IN PRESENT POSITION IN GLOBAL R&amp;D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3387" y="829235"/>
            <a:ext cx="10874188" cy="5355312"/>
          </a:xfrm>
          <a:prstGeom prst="rect">
            <a:avLst/>
          </a:prstGeom>
        </p:spPr>
        <p:txBody>
          <a:bodyPr wrap="square">
            <a:spAutoFit/>
          </a:bodyPr>
          <a:lstStyle/>
          <a:p>
            <a:pPr algn="ctr"/>
            <a:endParaRPr lang="en-US" sz="2400" b="1" u="sng" dirty="0" smtClean="0"/>
          </a:p>
          <a:p>
            <a:pPr algn="ctr"/>
            <a:r>
              <a:rPr lang="en-US" sz="4800" dirty="0" smtClean="0">
                <a:latin typeface="Candy Script" pitchFamily="2" charset="0"/>
              </a:rPr>
              <a:t>Overall </a:t>
            </a:r>
            <a:r>
              <a:rPr lang="en-US" sz="4800" dirty="0">
                <a:latin typeface="Candy Script" pitchFamily="2" charset="0"/>
              </a:rPr>
              <a:t>rank up </a:t>
            </a:r>
            <a:endParaRPr lang="en-US" sz="4800" dirty="0" smtClean="0">
              <a:latin typeface="Candy Script" pitchFamily="2" charset="0"/>
            </a:endParaRPr>
          </a:p>
          <a:p>
            <a:pPr algn="ctr"/>
            <a:r>
              <a:rPr lang="en-US" sz="5400" b="1" dirty="0" smtClean="0">
                <a:solidFill>
                  <a:srgbClr val="C00000"/>
                </a:solidFill>
                <a:latin typeface="Times New Roman" pitchFamily="18" charset="0"/>
                <a:cs typeface="Times New Roman" pitchFamily="18" charset="0"/>
              </a:rPr>
              <a:t>15</a:t>
            </a:r>
            <a:r>
              <a:rPr lang="en-US" sz="5400" b="1" baseline="30000" dirty="0" smtClean="0">
                <a:solidFill>
                  <a:srgbClr val="C00000"/>
                </a:solidFill>
                <a:latin typeface="Times New Roman" pitchFamily="18" charset="0"/>
                <a:cs typeface="Times New Roman" pitchFamily="18" charset="0"/>
              </a:rPr>
              <a:t>th</a:t>
            </a:r>
            <a:r>
              <a:rPr lang="en-US" sz="3200" b="1" dirty="0" smtClean="0">
                <a:solidFill>
                  <a:srgbClr val="00B050"/>
                </a:solidFill>
              </a:rPr>
              <a:t> </a:t>
            </a:r>
            <a:r>
              <a:rPr lang="en-US" sz="3200" b="1" dirty="0">
                <a:solidFill>
                  <a:schemeClr val="tx2">
                    <a:lumMod val="50000"/>
                  </a:schemeClr>
                </a:solidFill>
              </a:rPr>
              <a:t>in 2001 </a:t>
            </a:r>
            <a:endParaRPr lang="en-US" sz="3200" b="1" dirty="0" smtClean="0">
              <a:solidFill>
                <a:schemeClr val="tx2">
                  <a:lumMod val="50000"/>
                </a:schemeClr>
              </a:solidFill>
            </a:endParaRPr>
          </a:p>
          <a:p>
            <a:pPr algn="ctr"/>
            <a:r>
              <a:rPr lang="en-US" sz="5400" b="1" dirty="0">
                <a:solidFill>
                  <a:srgbClr val="C00000"/>
                </a:solidFill>
                <a:latin typeface="Times New Roman" pitchFamily="18" charset="0"/>
                <a:cs typeface="Times New Roman" pitchFamily="18" charset="0"/>
              </a:rPr>
              <a:t>9th</a:t>
            </a:r>
            <a:r>
              <a:rPr lang="en-US" sz="3200" b="1" dirty="0" smtClean="0">
                <a:solidFill>
                  <a:srgbClr val="00B050"/>
                </a:solidFill>
              </a:rPr>
              <a:t> </a:t>
            </a:r>
            <a:r>
              <a:rPr lang="en-US" sz="3200" b="1" dirty="0">
                <a:solidFill>
                  <a:schemeClr val="tx2">
                    <a:lumMod val="50000"/>
                  </a:schemeClr>
                </a:solidFill>
              </a:rPr>
              <a:t>in </a:t>
            </a:r>
            <a:r>
              <a:rPr lang="en-US" sz="3200" b="1" dirty="0" smtClean="0">
                <a:solidFill>
                  <a:schemeClr val="tx2">
                    <a:lumMod val="50000"/>
                  </a:schemeClr>
                </a:solidFill>
              </a:rPr>
              <a:t>2010 </a:t>
            </a:r>
          </a:p>
          <a:p>
            <a:pPr algn="ctr"/>
            <a:r>
              <a:rPr lang="en-US" sz="5400" b="1" dirty="0">
                <a:solidFill>
                  <a:srgbClr val="C00000"/>
                </a:solidFill>
                <a:latin typeface="Times New Roman" pitchFamily="18" charset="0"/>
                <a:cs typeface="Times New Roman" pitchFamily="18" charset="0"/>
              </a:rPr>
              <a:t>5th</a:t>
            </a:r>
            <a:r>
              <a:rPr lang="en-US" sz="3200" b="1" dirty="0" smtClean="0">
                <a:solidFill>
                  <a:schemeClr val="accent6">
                    <a:lumMod val="75000"/>
                  </a:schemeClr>
                </a:solidFill>
              </a:rPr>
              <a:t> </a:t>
            </a:r>
            <a:r>
              <a:rPr lang="en-US" sz="3200" b="1" dirty="0">
                <a:solidFill>
                  <a:schemeClr val="tx2">
                    <a:lumMod val="50000"/>
                  </a:schemeClr>
                </a:solidFill>
              </a:rPr>
              <a:t>rank in </a:t>
            </a:r>
            <a:r>
              <a:rPr lang="en-US" sz="3200" b="1" dirty="0" smtClean="0">
                <a:solidFill>
                  <a:schemeClr val="tx2">
                    <a:lumMod val="50000"/>
                  </a:schemeClr>
                </a:solidFill>
              </a:rPr>
              <a:t>Chemistry</a:t>
            </a:r>
          </a:p>
          <a:p>
            <a:pPr algn="ctr"/>
            <a:r>
              <a:rPr lang="en-US" sz="5400" b="1" dirty="0">
                <a:solidFill>
                  <a:srgbClr val="C00000"/>
                </a:solidFill>
                <a:latin typeface="Times New Roman" pitchFamily="18" charset="0"/>
                <a:cs typeface="Times New Roman" pitchFamily="18" charset="0"/>
              </a:rPr>
              <a:t>3rd</a:t>
            </a:r>
            <a:r>
              <a:rPr lang="en-US" sz="3200" b="1" dirty="0" smtClean="0">
                <a:solidFill>
                  <a:schemeClr val="accent5">
                    <a:lumMod val="75000"/>
                  </a:schemeClr>
                </a:solidFill>
              </a:rPr>
              <a:t> </a:t>
            </a:r>
            <a:r>
              <a:rPr lang="en-US" sz="3200" b="1" dirty="0">
                <a:solidFill>
                  <a:schemeClr val="tx2">
                    <a:lumMod val="50000"/>
                  </a:schemeClr>
                </a:solidFill>
              </a:rPr>
              <a:t>in </a:t>
            </a:r>
            <a:r>
              <a:rPr lang="en-US" sz="3200" b="1" dirty="0" err="1">
                <a:solidFill>
                  <a:schemeClr val="tx2">
                    <a:lumMod val="50000"/>
                  </a:schemeClr>
                </a:solidFill>
              </a:rPr>
              <a:t>nano</a:t>
            </a:r>
            <a:r>
              <a:rPr lang="en-US" sz="3200" b="1" dirty="0">
                <a:solidFill>
                  <a:schemeClr val="tx2">
                    <a:lumMod val="50000"/>
                  </a:schemeClr>
                </a:solidFill>
              </a:rPr>
              <a:t> science in terms of publication </a:t>
            </a:r>
            <a:r>
              <a:rPr lang="en-US" sz="3200" b="1" dirty="0" smtClean="0">
                <a:solidFill>
                  <a:schemeClr val="tx2">
                    <a:lumMod val="50000"/>
                  </a:schemeClr>
                </a:solidFill>
              </a:rPr>
              <a:t>outputs</a:t>
            </a:r>
            <a:r>
              <a:rPr lang="en-US" sz="3200" b="1" dirty="0" smtClean="0">
                <a:solidFill>
                  <a:srgbClr val="C00000"/>
                </a:solidFill>
              </a:rPr>
              <a:t> </a:t>
            </a:r>
            <a:r>
              <a:rPr lang="en-US" sz="5400" b="1" dirty="0" smtClean="0">
                <a:solidFill>
                  <a:srgbClr val="C00000"/>
                </a:solidFill>
                <a:latin typeface="Times New Roman" pitchFamily="18" charset="0"/>
                <a:cs typeface="Times New Roman" pitchFamily="18" charset="0"/>
              </a:rPr>
              <a:t>11th</a:t>
            </a:r>
            <a:r>
              <a:rPr lang="en-US" sz="3200" b="1" dirty="0" smtClean="0">
                <a:solidFill>
                  <a:srgbClr val="C00000"/>
                </a:solidFill>
              </a:rPr>
              <a:t> </a:t>
            </a:r>
            <a:r>
              <a:rPr lang="en-US" sz="3200" b="1" dirty="0" smtClean="0">
                <a:solidFill>
                  <a:schemeClr val="tx2">
                    <a:lumMod val="50000"/>
                  </a:schemeClr>
                </a:solidFill>
              </a:rPr>
              <a:t>rank </a:t>
            </a:r>
            <a:r>
              <a:rPr lang="en-US" sz="3200" b="1" dirty="0">
                <a:solidFill>
                  <a:schemeClr val="tx2">
                    <a:lumMod val="50000"/>
                  </a:schemeClr>
                </a:solidFill>
              </a:rPr>
              <a:t>in Patents</a:t>
            </a:r>
          </a:p>
        </p:txBody>
      </p:sp>
      <p:sp>
        <p:nvSpPr>
          <p:cNvPr id="5"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INDIA’S  RANK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2192000" cy="574577"/>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lvl="0" algn="just" defTabSz="1422400">
                <a:lnSpc>
                  <a:spcPct val="90000"/>
                </a:lnSpc>
                <a:spcBef>
                  <a:spcPct val="0"/>
                </a:spcBef>
                <a:spcAft>
                  <a:spcPct val="35000"/>
                </a:spcAft>
              </a:pPr>
              <a:r>
                <a:rPr lang="en-US" sz="4000" b="1" dirty="0" smtClean="0">
                  <a:solidFill>
                    <a:schemeClr val="accent3"/>
                  </a:solidFill>
                  <a:latin typeface="Berlin Sans FB Demi" pitchFamily="34" charset="0"/>
                  <a:ea typeface="Arial Unicode MS" pitchFamily="34" charset="-128"/>
                  <a:cs typeface="Arial Unicode MS" pitchFamily="34" charset="-128"/>
                </a:rPr>
                <a:t>                </a:t>
              </a:r>
              <a:r>
                <a:rPr lang="en-US" sz="4000" b="1" dirty="0" smtClean="0">
                  <a:solidFill>
                    <a:schemeClr val="accent3"/>
                  </a:solidFill>
                  <a:latin typeface="David" pitchFamily="34" charset="-79"/>
                  <a:ea typeface="Arial Unicode MS" pitchFamily="34" charset="-128"/>
                  <a:cs typeface="David" pitchFamily="34" charset="-79"/>
                </a:rPr>
                <a:t>OBJECTIVES</a:t>
              </a:r>
              <a:endParaRPr lang="en-US" sz="4000" b="1" kern="1200" dirty="0">
                <a:solidFill>
                  <a:schemeClr val="accent3"/>
                </a:solidFill>
                <a:latin typeface="David" pitchFamily="34" charset="-79"/>
                <a:ea typeface="Arial Unicode MS" pitchFamily="34" charset="-128"/>
                <a:cs typeface="David" pitchFamily="34" charset="-79"/>
              </a:endParaRPr>
            </a:p>
          </p:txBody>
        </p:sp>
      </p:grpSp>
      <p:graphicFrame>
        <p:nvGraphicFramePr>
          <p:cNvPr id="13" name="Table 12"/>
          <p:cNvGraphicFramePr>
            <a:graphicFrameLocks noGrp="1"/>
          </p:cNvGraphicFramePr>
          <p:nvPr/>
        </p:nvGraphicFramePr>
        <p:xfrm>
          <a:off x="228599" y="646048"/>
          <a:ext cx="11645153" cy="1280160"/>
        </p:xfrm>
        <a:graphic>
          <a:graphicData uri="http://schemas.openxmlformats.org/drawingml/2006/table">
            <a:tbl>
              <a:tblPr firstRow="1" bandRow="1">
                <a:tableStyleId>{2D5ABB26-0587-4C30-8999-92F81FD0307C}</a:tableStyleId>
              </a:tblPr>
              <a:tblGrid>
                <a:gridCol w="726142"/>
                <a:gridCol w="10919011"/>
              </a:tblGrid>
              <a:tr h="370840">
                <a:tc>
                  <a:txBody>
                    <a:bodyPr/>
                    <a:lstStyle/>
                    <a:p>
                      <a:pPr marL="0" algn="just" defTabSz="914400" rtl="0" eaLnBrk="1" latinLnBrk="0" hangingPunct="1">
                        <a:buFont typeface="Wingdings" pitchFamily="2" charset="2"/>
                        <a:buChar char="q"/>
                      </a:pPr>
                      <a:r>
                        <a:rPr lang="en-US" sz="2500" b="0" i="0" kern="1200" spc="0" baseline="0" dirty="0" smtClean="0">
                          <a:solidFill>
                            <a:schemeClr val="tx2">
                              <a:lumMod val="75000"/>
                            </a:schemeClr>
                          </a:solidFill>
                          <a:latin typeface="Expressway Free" pitchFamily="2" charset="0"/>
                          <a:ea typeface="Arial Unicode MS" pitchFamily="34" charset="-128"/>
                          <a:cs typeface="Arial Unicode MS" pitchFamily="34" charset="-128"/>
                        </a:rPr>
                        <a:t> </a:t>
                      </a:r>
                      <a:endParaRPr lang="en-US" sz="2500" b="0" i="0" kern="1200" spc="0" dirty="0" smtClean="0">
                        <a:solidFill>
                          <a:schemeClr val="tx2">
                            <a:lumMod val="75000"/>
                          </a:schemeClr>
                        </a:solidFill>
                        <a:latin typeface="Expressway Free" pitchFamily="2" charset="0"/>
                        <a:ea typeface="Arial Unicode MS" pitchFamily="34" charset="-128"/>
                        <a:cs typeface="Arial Unicode MS" pitchFamily="34" charset="-128"/>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i="0" kern="1200" spc="0" dirty="0" smtClean="0">
                          <a:solidFill>
                            <a:schemeClr val="tx1"/>
                          </a:solidFill>
                          <a:latin typeface="Arial Unicode MS" pitchFamily="34" charset="-128"/>
                          <a:ea typeface="Arial Unicode MS" pitchFamily="34" charset="-128"/>
                          <a:cs typeface="Arial Unicode MS" pitchFamily="34" charset="-128"/>
                        </a:rPr>
                        <a:t>Serves as a premier multi-disciplinary research agency for planning, promoting and funding of internationally competitive research in emerging areas</a:t>
                      </a:r>
                    </a:p>
                  </a:txBody>
                  <a:tcPr/>
                </a:tc>
              </a:tr>
            </a:tbl>
          </a:graphicData>
        </a:graphic>
      </p:graphicFrame>
      <p:graphicFrame>
        <p:nvGraphicFramePr>
          <p:cNvPr id="14" name="Table 13"/>
          <p:cNvGraphicFramePr>
            <a:graphicFrameLocks noGrp="1"/>
          </p:cNvGraphicFramePr>
          <p:nvPr/>
        </p:nvGraphicFramePr>
        <p:xfrm>
          <a:off x="228599" y="2028563"/>
          <a:ext cx="11645153" cy="883920"/>
        </p:xfrm>
        <a:graphic>
          <a:graphicData uri="http://schemas.openxmlformats.org/drawingml/2006/table">
            <a:tbl>
              <a:tblPr firstRow="1" bandRow="1">
                <a:tableStyleId>{2D5ABB26-0587-4C30-8999-92F81FD0307C}</a:tableStyleId>
              </a:tblPr>
              <a:tblGrid>
                <a:gridCol w="712695"/>
                <a:gridCol w="10932458"/>
              </a:tblGrid>
              <a:tr h="370840">
                <a:tc>
                  <a:txBody>
                    <a:bodyPr/>
                    <a:lstStyle/>
                    <a:p>
                      <a:pPr marL="0" algn="just" defTabSz="914400" rtl="0" eaLnBrk="1" latinLnBrk="0" hangingPunct="1">
                        <a:buFont typeface="Wingdings" pitchFamily="2" charset="2"/>
                        <a:buChar char="q"/>
                      </a:pPr>
                      <a:r>
                        <a:rPr lang="en-US" sz="2500" b="0" i="0" kern="1200" spc="0" baseline="0" dirty="0" smtClean="0">
                          <a:solidFill>
                            <a:schemeClr val="tx2">
                              <a:lumMod val="75000"/>
                            </a:schemeClr>
                          </a:solidFill>
                          <a:latin typeface="Expressway Free" pitchFamily="2" charset="0"/>
                          <a:ea typeface="Arial Unicode MS" pitchFamily="34" charset="-128"/>
                          <a:cs typeface="Arial Unicode MS" pitchFamily="34" charset="-128"/>
                        </a:rPr>
                        <a:t> </a:t>
                      </a:r>
                      <a:endParaRPr lang="en-US" sz="2500" b="0" i="0" kern="1200" spc="0" dirty="0" smtClean="0">
                        <a:solidFill>
                          <a:schemeClr val="tx2">
                            <a:lumMod val="75000"/>
                          </a:schemeClr>
                        </a:solidFill>
                        <a:latin typeface="Expressway Free" pitchFamily="2" charset="0"/>
                        <a:ea typeface="Arial Unicode MS" pitchFamily="34" charset="-128"/>
                        <a:cs typeface="Arial Unicode MS" pitchFamily="34" charset="-128"/>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i="0" kern="1200" spc="0" dirty="0" smtClean="0">
                          <a:solidFill>
                            <a:schemeClr val="tx1"/>
                          </a:solidFill>
                          <a:latin typeface="Arial Unicode MS" pitchFamily="34" charset="-128"/>
                          <a:ea typeface="Arial Unicode MS" pitchFamily="34" charset="-128"/>
                          <a:cs typeface="Arial Unicode MS" pitchFamily="34" charset="-128"/>
                        </a:rPr>
                        <a:t>Identify major inter-disciplinary research areas, and individuals, groups or institutions and funding them for undertaking research</a:t>
                      </a:r>
                    </a:p>
                  </a:txBody>
                  <a:tcPr/>
                </a:tc>
              </a:tr>
            </a:tbl>
          </a:graphicData>
        </a:graphic>
      </p:graphicFrame>
      <p:graphicFrame>
        <p:nvGraphicFramePr>
          <p:cNvPr id="15" name="Table 14"/>
          <p:cNvGraphicFramePr>
            <a:graphicFrameLocks noGrp="1"/>
          </p:cNvGraphicFramePr>
          <p:nvPr/>
        </p:nvGraphicFramePr>
        <p:xfrm>
          <a:off x="228599" y="3078605"/>
          <a:ext cx="11645153" cy="487680"/>
        </p:xfrm>
        <a:graphic>
          <a:graphicData uri="http://schemas.openxmlformats.org/drawingml/2006/table">
            <a:tbl>
              <a:tblPr firstRow="1" bandRow="1">
                <a:tableStyleId>{2D5ABB26-0587-4C30-8999-92F81FD0307C}</a:tableStyleId>
              </a:tblPr>
              <a:tblGrid>
                <a:gridCol w="699248"/>
                <a:gridCol w="10945905"/>
              </a:tblGrid>
              <a:tr h="370840">
                <a:tc>
                  <a:txBody>
                    <a:bodyPr/>
                    <a:lstStyle/>
                    <a:p>
                      <a:pPr marL="0" algn="just" defTabSz="914400" rtl="0" eaLnBrk="1" latinLnBrk="0" hangingPunct="1">
                        <a:buFont typeface="Wingdings" pitchFamily="2" charset="2"/>
                        <a:buChar char="q"/>
                      </a:pPr>
                      <a:r>
                        <a:rPr lang="en-US" sz="2500" b="0" i="0" kern="1200" spc="0" baseline="0" dirty="0" smtClean="0">
                          <a:solidFill>
                            <a:schemeClr val="tx2">
                              <a:lumMod val="75000"/>
                            </a:schemeClr>
                          </a:solidFill>
                          <a:latin typeface="Expressway Free" pitchFamily="2" charset="0"/>
                          <a:ea typeface="Arial Unicode MS" pitchFamily="34" charset="-128"/>
                          <a:cs typeface="Arial Unicode MS" pitchFamily="34" charset="-128"/>
                        </a:rPr>
                        <a:t> </a:t>
                      </a:r>
                      <a:endParaRPr lang="en-US" sz="2500" b="0" i="0" kern="1200" spc="0" dirty="0" smtClean="0">
                        <a:solidFill>
                          <a:schemeClr val="tx2">
                            <a:lumMod val="75000"/>
                          </a:schemeClr>
                        </a:solidFill>
                        <a:latin typeface="Expressway Free" pitchFamily="2" charset="0"/>
                        <a:ea typeface="Arial Unicode MS" pitchFamily="34" charset="-128"/>
                        <a:cs typeface="Arial Unicode MS" pitchFamily="34" charset="-128"/>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i="0" kern="1200" spc="0" dirty="0" smtClean="0">
                          <a:solidFill>
                            <a:schemeClr val="tx1"/>
                          </a:solidFill>
                          <a:latin typeface="Arial Unicode MS" pitchFamily="34" charset="-128"/>
                          <a:ea typeface="Arial Unicode MS" pitchFamily="34" charset="-128"/>
                          <a:cs typeface="Arial Unicode MS" pitchFamily="34" charset="-128"/>
                        </a:rPr>
                        <a:t>Assist in setting up infrastructure and environment for scientific pursuit</a:t>
                      </a:r>
                    </a:p>
                  </a:txBody>
                  <a:tcPr/>
                </a:tc>
              </a:tr>
            </a:tbl>
          </a:graphicData>
        </a:graphic>
      </p:graphicFrame>
      <p:graphicFrame>
        <p:nvGraphicFramePr>
          <p:cNvPr id="16" name="Table 15"/>
          <p:cNvGraphicFramePr>
            <a:graphicFrameLocks noGrp="1"/>
          </p:cNvGraphicFramePr>
          <p:nvPr/>
        </p:nvGraphicFramePr>
        <p:xfrm>
          <a:off x="228599" y="3734590"/>
          <a:ext cx="11645153" cy="1280160"/>
        </p:xfrm>
        <a:graphic>
          <a:graphicData uri="http://schemas.openxmlformats.org/drawingml/2006/table">
            <a:tbl>
              <a:tblPr firstRow="1" bandRow="1">
                <a:tableStyleId>{2D5ABB26-0587-4C30-8999-92F81FD0307C}</a:tableStyleId>
              </a:tblPr>
              <a:tblGrid>
                <a:gridCol w="672354"/>
                <a:gridCol w="10972799"/>
              </a:tblGrid>
              <a:tr h="370840">
                <a:tc>
                  <a:txBody>
                    <a:bodyPr/>
                    <a:lstStyle/>
                    <a:p>
                      <a:pPr marL="0" algn="just" defTabSz="914400" rtl="0" eaLnBrk="1" latinLnBrk="0" hangingPunct="1">
                        <a:buFont typeface="Wingdings" pitchFamily="2" charset="2"/>
                        <a:buChar char="q"/>
                      </a:pPr>
                      <a:r>
                        <a:rPr lang="en-US" sz="2500" b="0" i="0" kern="1200" spc="0" baseline="0" dirty="0" smtClean="0">
                          <a:solidFill>
                            <a:schemeClr val="tx2">
                              <a:lumMod val="75000"/>
                            </a:schemeClr>
                          </a:solidFill>
                          <a:latin typeface="Expressway Free" pitchFamily="2" charset="0"/>
                          <a:ea typeface="Arial Unicode MS" pitchFamily="34" charset="-128"/>
                          <a:cs typeface="Arial Unicode MS" pitchFamily="34" charset="-128"/>
                        </a:rPr>
                        <a:t> </a:t>
                      </a:r>
                      <a:endParaRPr lang="en-US" sz="2500" b="0" i="0" kern="1200" spc="0" dirty="0" smtClean="0">
                        <a:solidFill>
                          <a:schemeClr val="tx2">
                            <a:lumMod val="75000"/>
                          </a:schemeClr>
                        </a:solidFill>
                        <a:latin typeface="Expressway Free" pitchFamily="2" charset="0"/>
                        <a:ea typeface="Arial Unicode MS" pitchFamily="34" charset="-128"/>
                        <a:cs typeface="Arial Unicode MS" pitchFamily="34" charset="-128"/>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i="0" kern="1200" spc="0" dirty="0" smtClean="0">
                          <a:solidFill>
                            <a:schemeClr val="tx1"/>
                          </a:solidFill>
                          <a:latin typeface="Arial Unicode MS" pitchFamily="34" charset="-128"/>
                          <a:ea typeface="Arial Unicode MS" pitchFamily="34" charset="-128"/>
                          <a:cs typeface="Arial Unicode MS" pitchFamily="34" charset="-128"/>
                        </a:rPr>
                        <a:t>Enable to achieve synergy between academic institutions, research and development laboratories and industry for promoting basic research in science and engineering</a:t>
                      </a:r>
                    </a:p>
                  </a:txBody>
                  <a:tcPr/>
                </a:tc>
              </a:tr>
            </a:tbl>
          </a:graphicData>
        </a:graphic>
      </p:graphicFrame>
      <p:graphicFrame>
        <p:nvGraphicFramePr>
          <p:cNvPr id="17" name="Table 16"/>
          <p:cNvGraphicFramePr>
            <a:graphicFrameLocks noGrp="1"/>
          </p:cNvGraphicFramePr>
          <p:nvPr/>
        </p:nvGraphicFramePr>
        <p:xfrm>
          <a:off x="228599" y="5096246"/>
          <a:ext cx="11645153" cy="1280160"/>
        </p:xfrm>
        <a:graphic>
          <a:graphicData uri="http://schemas.openxmlformats.org/drawingml/2006/table">
            <a:tbl>
              <a:tblPr firstRow="1" bandRow="1">
                <a:tableStyleId>{2D5ABB26-0587-4C30-8999-92F81FD0307C}</a:tableStyleId>
              </a:tblPr>
              <a:tblGrid>
                <a:gridCol w="632013"/>
                <a:gridCol w="11013140"/>
              </a:tblGrid>
              <a:tr h="370840">
                <a:tc>
                  <a:txBody>
                    <a:bodyPr/>
                    <a:lstStyle/>
                    <a:p>
                      <a:pPr marL="0" algn="just" defTabSz="914400" rtl="0" eaLnBrk="1" latinLnBrk="0" hangingPunct="1">
                        <a:buFont typeface="Wingdings" pitchFamily="2" charset="2"/>
                        <a:buChar char="q"/>
                      </a:pPr>
                      <a:r>
                        <a:rPr lang="en-US" sz="2500" b="0" i="0" kern="1200" spc="0" baseline="0" dirty="0" smtClean="0">
                          <a:solidFill>
                            <a:schemeClr val="tx2">
                              <a:lumMod val="75000"/>
                            </a:schemeClr>
                          </a:solidFill>
                          <a:latin typeface="Expressway Free" pitchFamily="2" charset="0"/>
                          <a:ea typeface="Arial Unicode MS" pitchFamily="34" charset="-128"/>
                          <a:cs typeface="Arial Unicode MS" pitchFamily="34" charset="-128"/>
                        </a:rPr>
                        <a:t> </a:t>
                      </a:r>
                      <a:endParaRPr lang="en-US" sz="2500" b="0" i="0" kern="1200" spc="0" dirty="0" smtClean="0">
                        <a:solidFill>
                          <a:schemeClr val="tx2">
                            <a:lumMod val="75000"/>
                          </a:schemeClr>
                        </a:solidFill>
                        <a:latin typeface="Expressway Free" pitchFamily="2" charset="0"/>
                        <a:ea typeface="Arial Unicode MS" pitchFamily="34" charset="-128"/>
                        <a:cs typeface="Arial Unicode MS" pitchFamily="34" charset="-128"/>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600" b="1" i="0" kern="1200" spc="0" dirty="0" smtClean="0">
                          <a:solidFill>
                            <a:schemeClr val="tx1"/>
                          </a:solidFill>
                          <a:latin typeface="Arial Unicode MS" pitchFamily="34" charset="-128"/>
                          <a:ea typeface="Arial Unicode MS" pitchFamily="34" charset="-128"/>
                          <a:cs typeface="Arial Unicode MS" pitchFamily="34" charset="-128"/>
                        </a:rPr>
                        <a:t>Evolve a management system to speedily provide for funding research, including monitoring and evaluation, by adopting modern management practices</a:t>
                      </a:r>
                    </a:p>
                  </a:txBody>
                  <a:tcP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500"/>
                            </p:stCondLst>
                            <p:childTnLst>
                              <p:par>
                                <p:cTn id="13" presetID="3"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par>
                          <p:cTn id="16" fill="hold">
                            <p:stCondLst>
                              <p:cond delay="1000"/>
                            </p:stCondLst>
                            <p:childTnLst>
                              <p:par>
                                <p:cTn id="17" presetID="3"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par>
                          <p:cTn id="20" fill="hold">
                            <p:stCondLst>
                              <p:cond delay="1500"/>
                            </p:stCondLst>
                            <p:childTnLst>
                              <p:par>
                                <p:cTn id="21" presetID="3"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Present positioning in global R&amp;D</a:t>
            </a:r>
          </a:p>
        </p:txBody>
      </p:sp>
      <p:graphicFrame>
        <p:nvGraphicFramePr>
          <p:cNvPr id="4" name="Group 52"/>
          <p:cNvGraphicFramePr>
            <a:graphicFrameLocks noGrp="1"/>
          </p:cNvGraphicFramePr>
          <p:nvPr>
            <p:extLst>
              <p:ext uri="{D42A27DB-BD31-4B8C-83A1-F6EECF244321}">
                <p14:modId xmlns:p14="http://schemas.microsoft.com/office/powerpoint/2010/main" val="4017982292"/>
              </p:ext>
            </p:extLst>
          </p:nvPr>
        </p:nvGraphicFramePr>
        <p:xfrm>
          <a:off x="0" y="990597"/>
          <a:ext cx="12192000" cy="4818531"/>
        </p:xfrm>
        <a:graphic>
          <a:graphicData uri="http://schemas.openxmlformats.org/drawingml/2006/table">
            <a:tbl>
              <a:tblPr>
                <a:tableStyleId>{3C2FFA5D-87B4-456A-9821-1D502468CF0F}</a:tableStyleId>
              </a:tblPr>
              <a:tblGrid>
                <a:gridCol w="1060174"/>
                <a:gridCol w="5300869"/>
                <a:gridCol w="3590485"/>
                <a:gridCol w="2240472"/>
              </a:tblGrid>
              <a:tr h="850563">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S. No</a:t>
                      </a:r>
                      <a:endParaRPr kumimoji="0" lang="en-IN" sz="2000" b="1" i="0"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endParaRPr>
                    </a:p>
                  </a:txBody>
                  <a:tcPr marL="57974" marR="57974" marT="0" marB="0" anchor="ctr" horzOverflow="overflow">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Outcome / Impact of</a:t>
                      </a:r>
                      <a:endParaRPr kumimoji="0" lang="en-IN"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Activity</a:t>
                      </a:r>
                      <a:endParaRPr kumimoji="0" lang="en-IN" sz="2000" b="1" i="0"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endParaRPr>
                    </a:p>
                  </a:txBody>
                  <a:tcPr marL="57974" marR="57974" marT="0" marB="0" anchor="ctr" horzOverflow="overflow">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Success Indicator</a:t>
                      </a:r>
                      <a:endParaRPr kumimoji="0" lang="en-IN" sz="2000" b="1" i="0"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endParaRPr>
                    </a:p>
                  </a:txBody>
                  <a:tcPr marL="57974" marR="57974" marT="0" marB="0" anchor="ctr" horzOverflow="overflow">
                    <a:solidFill>
                      <a:srgbClr val="002060"/>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2013-14</a:t>
                      </a:r>
                    </a:p>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000" b="1"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rPr>
                        <a:t>(Anticipated)</a:t>
                      </a:r>
                      <a:endParaRPr kumimoji="0" lang="en-IN" sz="2000" b="1" i="0" u="none" strike="noStrike" cap="none" normalizeH="0" baseline="0" dirty="0" smtClean="0">
                        <a:ln>
                          <a:noFill/>
                        </a:ln>
                        <a:solidFill>
                          <a:schemeClr val="accent3"/>
                        </a:solidFill>
                        <a:effectLst/>
                        <a:latin typeface="Arial Unicode MS" pitchFamily="34" charset="-128"/>
                        <a:ea typeface="Arial Unicode MS" pitchFamily="34" charset="-128"/>
                        <a:cs typeface="Arial Unicode MS" pitchFamily="34" charset="-128"/>
                      </a:endParaRPr>
                    </a:p>
                  </a:txBody>
                  <a:tcPr marL="57974" marR="57974" marT="0" marB="0" anchor="ctr" horzOverflow="overflow">
                    <a:solidFill>
                      <a:srgbClr val="002060"/>
                    </a:solidFill>
                  </a:tcPr>
                </a:tc>
              </a:tr>
              <a:tr h="839776">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1.</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Global share of publications</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400" u="none" strike="noStrike" cap="none" normalizeH="0" baseline="0" dirty="0" smtClean="0">
                          <a:ln>
                            <a:noFill/>
                          </a:ln>
                          <a:effectLst/>
                        </a:rPr>
                        <a:t>% share of publication</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1" u="none" strike="noStrike" cap="none" normalizeH="0" baseline="0" dirty="0" smtClean="0">
                          <a:ln>
                            <a:noFill/>
                          </a:ln>
                          <a:effectLst/>
                        </a:rPr>
                        <a:t> 3.5-3.7</a:t>
                      </a:r>
                      <a:endParaRPr kumimoji="0" lang="en-I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r>
              <a:tr h="782048">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smtClean="0">
                          <a:ln>
                            <a:noFill/>
                          </a:ln>
                          <a:effectLst/>
                        </a:rPr>
                        <a:t>2.</a:t>
                      </a:r>
                      <a:endParaRPr kumimoji="0" lang="en-I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10 year CAGR of S&amp;T output in Publications</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400" u="none" strike="noStrike" cap="none" normalizeH="0" baseline="0" dirty="0" smtClean="0">
                          <a:ln>
                            <a:noFill/>
                          </a:ln>
                          <a:effectLst/>
                        </a:rPr>
                        <a:t>% growth of publication</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1" u="none" strike="noStrike" cap="none" normalizeH="0" baseline="0" dirty="0" smtClean="0">
                          <a:ln>
                            <a:noFill/>
                          </a:ln>
                          <a:effectLst/>
                        </a:rPr>
                        <a:t> 14</a:t>
                      </a:r>
                      <a:endParaRPr kumimoji="0" lang="en-I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r>
              <a:tr h="782048">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smtClean="0">
                          <a:ln>
                            <a:noFill/>
                          </a:ln>
                          <a:effectLst/>
                        </a:rPr>
                        <a:t>3.</a:t>
                      </a:r>
                      <a:endParaRPr kumimoji="0" lang="en-I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 3year CAGR of  Indian S&amp;T output in Patents</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400" u="none" strike="noStrike" cap="none" normalizeH="0" baseline="0" dirty="0" smtClean="0">
                          <a:ln>
                            <a:noFill/>
                          </a:ln>
                          <a:effectLst/>
                        </a:rPr>
                        <a:t>% growth of patents</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1" u="none" strike="noStrike" cap="none" normalizeH="0" baseline="0" dirty="0" smtClean="0">
                          <a:ln>
                            <a:noFill/>
                          </a:ln>
                          <a:effectLst/>
                        </a:rPr>
                        <a:t> 20</a:t>
                      </a:r>
                      <a:endParaRPr kumimoji="0" lang="en-I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r>
              <a:tr h="782048">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smtClean="0">
                          <a:ln>
                            <a:noFill/>
                          </a:ln>
                          <a:effectLst/>
                        </a:rPr>
                        <a:t>4.</a:t>
                      </a:r>
                      <a:endParaRPr kumimoji="0" lang="en-I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Ph.D. output in Science &amp; Technology</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400" u="none" strike="noStrike" cap="none" normalizeH="0" baseline="0" dirty="0" smtClean="0">
                          <a:ln>
                            <a:noFill/>
                          </a:ln>
                          <a:effectLst/>
                        </a:rPr>
                        <a:t>Total no. of Ph.D. produced</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1" u="none" strike="noStrike" cap="none" normalizeH="0" baseline="0" dirty="0" smtClean="0">
                          <a:ln>
                            <a:noFill/>
                          </a:ln>
                          <a:effectLst/>
                        </a:rPr>
                        <a:t>12943*</a:t>
                      </a:r>
                      <a:endParaRPr kumimoji="0" lang="en-I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r>
              <a:tr h="782048">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smtClean="0">
                          <a:ln>
                            <a:noFill/>
                          </a:ln>
                          <a:effectLst/>
                        </a:rPr>
                        <a:t>5.</a:t>
                      </a:r>
                      <a:endParaRPr kumimoji="0" lang="en-I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Private sector engagement in R&amp;D</a:t>
                      </a:r>
                      <a:endParaRPr kumimoji="0" lang="en-I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400" u="none" strike="noStrike" cap="none" normalizeH="0" baseline="0" dirty="0" smtClean="0">
                          <a:ln>
                            <a:noFill/>
                          </a:ln>
                          <a:effectLst/>
                        </a:rPr>
                        <a:t>% of Private sector investment in R&amp;D</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800" b="1" u="none" strike="noStrike" cap="none" normalizeH="0" baseline="0" dirty="0" smtClean="0">
                          <a:ln>
                            <a:noFill/>
                          </a:ln>
                          <a:effectLst/>
                        </a:rPr>
                        <a:t>33 </a:t>
                      </a:r>
                      <a:endParaRPr kumimoji="0" lang="en-I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974" marR="57974" marT="0" marB="0" anchor="ctr" horzOverflow="overflow">
                    <a:solidFill>
                      <a:schemeClr val="accent3">
                        <a:lumMod val="40000"/>
                        <a:lumOff val="60000"/>
                      </a:schemeClr>
                    </a:solidFill>
                  </a:tcPr>
                </a:tc>
              </a:tr>
            </a:tbl>
          </a:graphicData>
        </a:graphic>
      </p:graphicFrame>
      <p:sp>
        <p:nvSpPr>
          <p:cNvPr id="6" name="TextBox 5"/>
          <p:cNvSpPr txBox="1"/>
          <p:nvPr/>
        </p:nvSpPr>
        <p:spPr>
          <a:xfrm>
            <a:off x="336176" y="5773271"/>
            <a:ext cx="11429999" cy="523220"/>
          </a:xfrm>
          <a:prstGeom prst="rect">
            <a:avLst/>
          </a:prstGeom>
          <a:noFill/>
        </p:spPr>
        <p:txBody>
          <a:bodyPr wrap="square" rtlCol="0">
            <a:spAutoFit/>
          </a:bodyPr>
          <a:lstStyle/>
          <a:p>
            <a:pPr algn="just"/>
            <a:r>
              <a:rPr lang="en-US" sz="2800" b="1" dirty="0" smtClean="0"/>
              <a:t>*</a:t>
            </a:r>
            <a:r>
              <a:rPr lang="en-US" dirty="0" smtClean="0"/>
              <a:t> Science (</a:t>
            </a:r>
            <a:r>
              <a:rPr lang="en-US" b="1" dirty="0" smtClean="0"/>
              <a:t>9720</a:t>
            </a:r>
            <a:r>
              <a:rPr lang="en-US" dirty="0" smtClean="0"/>
              <a:t>), Engineering Technology (</a:t>
            </a:r>
            <a:r>
              <a:rPr lang="en-US" b="1" dirty="0" smtClean="0"/>
              <a:t>1728</a:t>
            </a:r>
            <a:r>
              <a:rPr lang="en-US" dirty="0" smtClean="0"/>
              <a:t>), Medicine (</a:t>
            </a:r>
            <a:r>
              <a:rPr lang="en-US" b="1" dirty="0" smtClean="0"/>
              <a:t>648</a:t>
            </a:r>
            <a:r>
              <a:rPr lang="en-US" dirty="0" smtClean="0"/>
              <a:t>), Agriculture (</a:t>
            </a:r>
            <a:r>
              <a:rPr lang="en-US" b="1" dirty="0" smtClean="0"/>
              <a:t>661</a:t>
            </a:r>
            <a:r>
              <a:rPr lang="en-US" dirty="0" smtClean="0"/>
              <a:t>), Veterinary Sciences (</a:t>
            </a:r>
            <a:r>
              <a:rPr lang="en-US" b="1" dirty="0" smtClean="0"/>
              <a:t>186</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2800" b="1" dirty="0" smtClean="0">
                <a:solidFill>
                  <a:schemeClr val="accent3"/>
                </a:solidFill>
                <a:latin typeface="Arial Unicode MS" pitchFamily="34" charset="-128"/>
                <a:ea typeface="Arial Unicode MS" pitchFamily="34" charset="-128"/>
                <a:cs typeface="Arial Unicode MS" pitchFamily="34" charset="-128"/>
              </a:rPr>
              <a:t>Global volume Share of Scientific publication in India</a:t>
            </a:r>
            <a:endParaRPr lang="en-US" sz="2800" b="1" dirty="0">
              <a:solidFill>
                <a:schemeClr val="accent3"/>
              </a:solidFill>
              <a:latin typeface="Arial Unicode MS" pitchFamily="34" charset="-128"/>
              <a:ea typeface="Arial Unicode MS" pitchFamily="34" charset="-128"/>
              <a:cs typeface="Arial Unicode MS" pitchFamily="34" charset="-128"/>
            </a:endParaRPr>
          </a:p>
        </p:txBody>
      </p:sp>
      <p:sp>
        <p:nvSpPr>
          <p:cNvPr id="5" name="TextBox 4"/>
          <p:cNvSpPr txBox="1"/>
          <p:nvPr/>
        </p:nvSpPr>
        <p:spPr>
          <a:xfrm>
            <a:off x="457199" y="762000"/>
            <a:ext cx="10895257" cy="830997"/>
          </a:xfrm>
          <a:prstGeom prst="rect">
            <a:avLst/>
          </a:prstGeom>
          <a:noFill/>
        </p:spPr>
        <p:txBody>
          <a:bodyPr wrap="square" rtlCol="0">
            <a:spAutoFit/>
          </a:bodyPr>
          <a:lstStyle/>
          <a:p>
            <a:pPr algn="just"/>
            <a:r>
              <a:rPr lang="en-IN" sz="2400" dirty="0"/>
              <a:t>The changing trends in number and global share of scientific publications from </a:t>
            </a:r>
            <a:r>
              <a:rPr lang="en-IN" sz="2400" dirty="0" smtClean="0"/>
              <a:t>SCI </a:t>
            </a:r>
            <a:r>
              <a:rPr lang="en-IN" sz="2400" dirty="0"/>
              <a:t>data base are presented </a:t>
            </a:r>
            <a:r>
              <a:rPr lang="en-IN" sz="2400" dirty="0" smtClean="0"/>
              <a:t>below. </a:t>
            </a:r>
            <a:endParaRPr lang="en-US" sz="24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84" y="1576916"/>
            <a:ext cx="10439592" cy="475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70" y="6369422"/>
            <a:ext cx="4690409" cy="27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2800" b="1" dirty="0" smtClean="0">
                <a:solidFill>
                  <a:schemeClr val="accent3"/>
                </a:solidFill>
                <a:latin typeface="Arial Unicode MS" pitchFamily="34" charset="-128"/>
                <a:ea typeface="Arial Unicode MS" pitchFamily="34" charset="-128"/>
                <a:cs typeface="Arial Unicode MS" pitchFamily="34" charset="-128"/>
              </a:rPr>
              <a:t>Comparisons of publication outputs relative to Developed Economies</a:t>
            </a:r>
            <a:endParaRPr lang="en-US" sz="2800" b="1" dirty="0">
              <a:solidFill>
                <a:schemeClr val="accent3"/>
              </a:solidFill>
              <a:latin typeface="Arial Unicode MS" pitchFamily="34" charset="-128"/>
              <a:ea typeface="Arial Unicode MS" pitchFamily="34" charset="-128"/>
              <a:cs typeface="Arial Unicode MS" pitchFamily="34" charset="-128"/>
            </a:endParaRPr>
          </a:p>
        </p:txBody>
      </p:sp>
      <p:sp>
        <p:nvSpPr>
          <p:cNvPr id="6" name="TextBox 5"/>
          <p:cNvSpPr txBox="1"/>
          <p:nvPr/>
        </p:nvSpPr>
        <p:spPr>
          <a:xfrm>
            <a:off x="457198" y="793377"/>
            <a:ext cx="11376213" cy="1200329"/>
          </a:xfrm>
          <a:prstGeom prst="rect">
            <a:avLst/>
          </a:prstGeom>
          <a:noFill/>
        </p:spPr>
        <p:txBody>
          <a:bodyPr wrap="square" rtlCol="0">
            <a:spAutoFit/>
          </a:bodyPr>
          <a:lstStyle/>
          <a:p>
            <a:pPr algn="just"/>
            <a:r>
              <a:rPr lang="en-IN" sz="2400" b="1" dirty="0"/>
              <a:t>Comparisons of Indian performance with respect to SCI publications with </a:t>
            </a:r>
            <a:r>
              <a:rPr lang="en-IN" sz="2400" b="1" dirty="0" smtClean="0"/>
              <a:t>respect </a:t>
            </a:r>
            <a:r>
              <a:rPr lang="en-IN" sz="2400" b="1" dirty="0"/>
              <a:t>to some developed countries (Australia, France, Germany, Israel, </a:t>
            </a:r>
            <a:r>
              <a:rPr lang="en-IN" sz="2400" b="1" dirty="0" smtClean="0"/>
              <a:t>Italy</a:t>
            </a:r>
            <a:r>
              <a:rPr lang="en-IN" sz="2400" b="1" dirty="0"/>
              <a:t>, Japan, UK and USA) in </a:t>
            </a:r>
            <a:r>
              <a:rPr lang="en-IN" sz="2400" b="1" dirty="0" smtClean="0"/>
              <a:t>global share.</a:t>
            </a:r>
            <a:endParaRPr lang="en-US" sz="2400" b="1"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905000"/>
            <a:ext cx="10914529" cy="47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4"/>
          <p:cNvSpPr/>
          <p:nvPr/>
        </p:nvSpPr>
        <p:spPr>
          <a:xfrm>
            <a:off x="13447" y="2"/>
            <a:ext cx="12192000" cy="753033"/>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ctr"/>
            <a:r>
              <a:rPr lang="en-US" sz="2800" b="1" dirty="0" smtClean="0">
                <a:solidFill>
                  <a:schemeClr val="accent3"/>
                </a:solidFill>
                <a:latin typeface="Arial Unicode MS" pitchFamily="34" charset="-128"/>
                <a:ea typeface="Arial Unicode MS" pitchFamily="34" charset="-128"/>
                <a:cs typeface="Arial Unicode MS" pitchFamily="34" charset="-128"/>
              </a:rPr>
              <a:t>Comparisons relative to some Select Emerging Economies</a:t>
            </a:r>
            <a:endParaRPr lang="en-US" sz="2800" b="1" dirty="0">
              <a:solidFill>
                <a:schemeClr val="accent3"/>
              </a:solidFill>
              <a:latin typeface="Arial Unicode MS" pitchFamily="34" charset="-128"/>
              <a:ea typeface="Arial Unicode MS" pitchFamily="34" charset="-128"/>
              <a:cs typeface="Arial Unicode MS" pitchFamily="34" charset="-128"/>
            </a:endParaRPr>
          </a:p>
        </p:txBody>
      </p:sp>
      <p:sp>
        <p:nvSpPr>
          <p:cNvPr id="5" name="TextBox 4"/>
          <p:cNvSpPr txBox="1"/>
          <p:nvPr/>
        </p:nvSpPr>
        <p:spPr>
          <a:xfrm>
            <a:off x="533399" y="838200"/>
            <a:ext cx="11071804" cy="830997"/>
          </a:xfrm>
          <a:prstGeom prst="rect">
            <a:avLst/>
          </a:prstGeom>
          <a:noFill/>
        </p:spPr>
        <p:txBody>
          <a:bodyPr wrap="square" rtlCol="0">
            <a:spAutoFit/>
          </a:bodyPr>
          <a:lstStyle/>
          <a:p>
            <a:pPr algn="just"/>
            <a:r>
              <a:rPr lang="en-IN" sz="2400" b="1" dirty="0" smtClean="0"/>
              <a:t>Comparisons of Indian performance with respect to SCI publications with respect to some select emerging economies in global share.</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3" y="1739153"/>
            <a:ext cx="10460413" cy="46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4"/>
          <p:cNvSpPr/>
          <p:nvPr/>
        </p:nvSpPr>
        <p:spPr>
          <a:xfrm>
            <a:off x="13447" y="2"/>
            <a:ext cx="12192000" cy="887504"/>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2800" b="1" dirty="0" smtClean="0">
                <a:solidFill>
                  <a:schemeClr val="accent3"/>
                </a:solidFill>
                <a:latin typeface="Arial Unicode MS" pitchFamily="34" charset="-128"/>
                <a:ea typeface="Arial Unicode MS" pitchFamily="34" charset="-128"/>
                <a:cs typeface="Arial Unicode MS" pitchFamily="34" charset="-128"/>
              </a:rPr>
              <a:t>Comparison of Input-Output Relations for a select group of Nations</a:t>
            </a:r>
            <a:endParaRPr lang="en-US" sz="2800" b="1" dirty="0">
              <a:solidFill>
                <a:schemeClr val="accent3"/>
              </a:solidFill>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04047"/>
            <a:ext cx="10340788" cy="55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2192000" cy="574577"/>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lvl="0" algn="ctr" defTabSz="1422400">
                <a:lnSpc>
                  <a:spcPct val="90000"/>
                </a:lnSpc>
                <a:spcBef>
                  <a:spcPct val="0"/>
                </a:spcBef>
                <a:spcAft>
                  <a:spcPct val="35000"/>
                </a:spcAft>
              </a:pPr>
              <a:r>
                <a:rPr lang="en-US" sz="4000" b="1" dirty="0" smtClean="0">
                  <a:solidFill>
                    <a:schemeClr val="accent3"/>
                  </a:solidFill>
                  <a:latin typeface="David" pitchFamily="34" charset="-79"/>
                  <a:ea typeface="Arial Unicode MS" pitchFamily="34" charset="-128"/>
                  <a:cs typeface="David" pitchFamily="34" charset="-79"/>
                </a:rPr>
                <a:t>EXECUTIVE SUMMARY</a:t>
              </a:r>
              <a:endParaRPr lang="en-US" sz="4000" b="1" kern="1200" dirty="0">
                <a:solidFill>
                  <a:schemeClr val="accent3"/>
                </a:solidFill>
                <a:latin typeface="David" pitchFamily="34" charset="-79"/>
                <a:ea typeface="Arial Unicode MS" pitchFamily="34" charset="-128"/>
                <a:cs typeface="David" pitchFamily="34" charset="-79"/>
              </a:endParaRPr>
            </a:p>
          </p:txBody>
        </p:sp>
      </p:grpSp>
      <p:graphicFrame>
        <p:nvGraphicFramePr>
          <p:cNvPr id="9" name="Table 8"/>
          <p:cNvGraphicFramePr>
            <a:graphicFrameLocks noGrp="1"/>
          </p:cNvGraphicFramePr>
          <p:nvPr/>
        </p:nvGraphicFramePr>
        <p:xfrm>
          <a:off x="416859" y="854133"/>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Unicode MS" pitchFamily="34" charset="-128"/>
                          <a:ea typeface="Arial Unicode MS" pitchFamily="34" charset="-128"/>
                          <a:cs typeface="Arial Unicode MS" pitchFamily="34" charset="-128"/>
                        </a:rPr>
                        <a:t>Analysis indicate increase in Scientific outputs of 66% for 2006-10 period relative to 2011-05 period.</a:t>
                      </a:r>
                      <a:endParaRPr lang="en-US" sz="2800" b="1" dirty="0" smtClean="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0" name="Table 9"/>
          <p:cNvGraphicFramePr>
            <a:graphicFrameLocks noGrp="1"/>
          </p:cNvGraphicFramePr>
          <p:nvPr/>
        </p:nvGraphicFramePr>
        <p:xfrm>
          <a:off x="394446" y="1974723"/>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US" sz="2800" b="1" dirty="0" smtClean="0">
                          <a:solidFill>
                            <a:schemeClr val="tx1"/>
                          </a:solidFill>
                          <a:latin typeface="Arial Unicode MS" pitchFamily="34" charset="-128"/>
                          <a:ea typeface="Arial Unicode MS" pitchFamily="34" charset="-128"/>
                          <a:cs typeface="Arial Unicode MS" pitchFamily="34" charset="-128"/>
                        </a:rPr>
                        <a:t>Average Growth rate is 13% per year.</a:t>
                      </a:r>
                      <a:endParaRPr lang="en-US" sz="2800" b="1" i="0" kern="1200" spc="0" dirty="0" smtClean="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1" name="Table 10"/>
          <p:cNvGraphicFramePr>
            <a:graphicFrameLocks noGrp="1"/>
          </p:cNvGraphicFramePr>
          <p:nvPr/>
        </p:nvGraphicFramePr>
        <p:xfrm>
          <a:off x="385482" y="4265207"/>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lnSpc>
                          <a:spcPct val="100000"/>
                        </a:lnSpc>
                        <a:buFont typeface="Wingdings" pitchFamily="2" charset="2"/>
                        <a:buNone/>
                      </a:pPr>
                      <a:r>
                        <a:rPr lang="en-US" sz="2800" b="1" dirty="0" smtClean="0">
                          <a:solidFill>
                            <a:schemeClr val="tx1"/>
                          </a:solidFill>
                          <a:latin typeface="Arial Unicode MS" pitchFamily="34" charset="-128"/>
                          <a:ea typeface="Arial Unicode MS" pitchFamily="34" charset="-128"/>
                          <a:cs typeface="Arial Unicode MS" pitchFamily="34" charset="-128"/>
                        </a:rPr>
                        <a:t>81% increase in number of publications in top 1% Impact making journals during 2006-10 relative to 2001-05</a:t>
                      </a:r>
                    </a:p>
                  </a:txBody>
                  <a:tcPr/>
                </a:tc>
              </a:tr>
            </a:tbl>
          </a:graphicData>
        </a:graphic>
      </p:graphicFrame>
      <p:graphicFrame>
        <p:nvGraphicFramePr>
          <p:cNvPr id="12" name="Table 11"/>
          <p:cNvGraphicFramePr>
            <a:graphicFrameLocks noGrp="1"/>
          </p:cNvGraphicFramePr>
          <p:nvPr/>
        </p:nvGraphicFramePr>
        <p:xfrm>
          <a:off x="403412" y="5385794"/>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lnSpc>
                          <a:spcPct val="100000"/>
                        </a:lnSpc>
                        <a:buFont typeface="Wingdings" pitchFamily="2" charset="2"/>
                        <a:buNone/>
                      </a:pPr>
                      <a:r>
                        <a:rPr lang="en-US" sz="2800" b="1" dirty="0" smtClean="0">
                          <a:solidFill>
                            <a:schemeClr val="tx1"/>
                          </a:solidFill>
                          <a:latin typeface="Arial Unicode MS" pitchFamily="34" charset="-128"/>
                          <a:ea typeface="Arial Unicode MS" pitchFamily="34" charset="-128"/>
                          <a:cs typeface="Arial Unicode MS" pitchFamily="34" charset="-128"/>
                        </a:rPr>
                        <a:t>Impact factor profile indicate bimodal distribution.  </a:t>
                      </a:r>
                    </a:p>
                  </a:txBody>
                  <a:tcPr/>
                </a:tc>
              </a:tr>
            </a:tbl>
          </a:graphicData>
        </a:graphic>
      </p:graphicFrame>
      <p:graphicFrame>
        <p:nvGraphicFramePr>
          <p:cNvPr id="13" name="Table 12"/>
          <p:cNvGraphicFramePr>
            <a:graphicFrameLocks noGrp="1"/>
          </p:cNvGraphicFramePr>
          <p:nvPr/>
        </p:nvGraphicFramePr>
        <p:xfrm>
          <a:off x="412374" y="2705347"/>
          <a:ext cx="11026588" cy="137159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US" sz="2800" b="1" dirty="0" smtClean="0">
                          <a:solidFill>
                            <a:schemeClr val="tx1"/>
                          </a:solidFill>
                          <a:latin typeface="Arial Unicode MS" pitchFamily="34" charset="-128"/>
                          <a:ea typeface="Arial Unicode MS" pitchFamily="34" charset="-128"/>
                          <a:cs typeface="Arial Unicode MS" pitchFamily="34" charset="-128"/>
                        </a:rPr>
                        <a:t>Suggested that Chemistry, Physics, Material Sciences and Engineering technology and Clinical medicine are active areas of research where outputs are good.</a:t>
                      </a:r>
                      <a:endParaRPr lang="en-US" sz="2800" b="1" i="0" kern="1200" spc="0" dirty="0" smtClean="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par>
                                <p:cTn id="25" presetID="25"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
                                        </p:tgtEl>
                                      </p:cBhvr>
                                    </p:animEffect>
                                  </p:childTnLst>
                                </p:cTn>
                              </p:par>
                              <p:par>
                                <p:cTn id="35" presetID="25"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2192000" cy="833718"/>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ln>
              <a:noFill/>
            </a:ln>
            <a:effectLst/>
            <a:sp3d prstMaterial="softEdge">
              <a:bevelT w="127000" prst="artDeco"/>
            </a:sp3d>
          </p:spPr>
          <p:style>
            <a:lnRef idx="2">
              <a:scrgbClr r="0" g="0" b="0"/>
            </a:lnRef>
            <a:fillRef idx="1">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latin typeface="Arial Unicode MS" pitchFamily="34" charset="-128"/>
                  <a:ea typeface="Arial Unicode MS" pitchFamily="34" charset="-128"/>
                  <a:cs typeface="Arial Unicode MS" pitchFamily="34" charset="-128"/>
                </a:rPr>
                <a:t>Milestones set in STI- 2013 </a:t>
              </a:r>
              <a:endParaRPr lang="en-US" sz="4000" b="1" dirty="0">
                <a:solidFill>
                  <a:schemeClr val="accent3"/>
                </a:solidFill>
                <a:latin typeface="Arial Unicode MS" pitchFamily="34" charset="-128"/>
                <a:ea typeface="Arial Unicode MS" pitchFamily="34" charset="-128"/>
                <a:cs typeface="Arial Unicode MS" pitchFamily="34" charset="-128"/>
              </a:endParaRPr>
            </a:p>
          </p:txBody>
        </p:sp>
      </p:grpSp>
      <p:graphicFrame>
        <p:nvGraphicFramePr>
          <p:cNvPr id="9" name="Table 8"/>
          <p:cNvGraphicFramePr>
            <a:graphicFrameLocks noGrp="1"/>
          </p:cNvGraphicFramePr>
          <p:nvPr/>
        </p:nvGraphicFramePr>
        <p:xfrm>
          <a:off x="416859" y="867580"/>
          <a:ext cx="11026588" cy="94487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US" sz="2800" b="1" dirty="0" smtClean="0">
                          <a:latin typeface="Arial Unicode MS" pitchFamily="34" charset="-128"/>
                          <a:ea typeface="Arial Unicode MS" pitchFamily="34" charset="-128"/>
                          <a:cs typeface="Arial Unicode MS" pitchFamily="34" charset="-128"/>
                        </a:rPr>
                        <a:t>Double publication output and positioning India as top 5 in global publications output by 2020</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0" name="Table 9"/>
          <p:cNvGraphicFramePr>
            <a:graphicFrameLocks noGrp="1"/>
          </p:cNvGraphicFramePr>
          <p:nvPr/>
        </p:nvGraphicFramePr>
        <p:xfrm>
          <a:off x="394446" y="1974723"/>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r>
                        <a:rPr lang="en-US" sz="2800" b="1" dirty="0" smtClean="0">
                          <a:latin typeface="Arial Unicode MS" pitchFamily="34" charset="-128"/>
                          <a:ea typeface="Arial Unicode MS" pitchFamily="34" charset="-128"/>
                          <a:cs typeface="Arial Unicode MS" pitchFamily="34" charset="-128"/>
                        </a:rPr>
                        <a:t>Quadruple publications in top 1% journals</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1" name="Table 10"/>
          <p:cNvGraphicFramePr>
            <a:graphicFrameLocks noGrp="1"/>
          </p:cNvGraphicFramePr>
          <p:nvPr/>
        </p:nvGraphicFramePr>
        <p:xfrm>
          <a:off x="412376" y="3404596"/>
          <a:ext cx="11300012" cy="944879"/>
        </p:xfrm>
        <a:graphic>
          <a:graphicData uri="http://schemas.openxmlformats.org/drawingml/2006/table">
            <a:tbl>
              <a:tblPr firstRow="1" bandRow="1">
                <a:tableStyleId>{2D5ABB26-0587-4C30-8999-92F81FD0307C}</a:tableStyleId>
              </a:tblPr>
              <a:tblGrid>
                <a:gridCol w="857887"/>
                <a:gridCol w="10442125"/>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pPr algn="just"/>
                      <a:r>
                        <a:rPr lang="en-US" sz="2800" b="1" dirty="0" smtClean="0">
                          <a:latin typeface="Arial Unicode MS" pitchFamily="34" charset="-128"/>
                          <a:ea typeface="Arial Unicode MS" pitchFamily="34" charset="-128"/>
                          <a:cs typeface="Arial Unicode MS" pitchFamily="34" charset="-128"/>
                        </a:rPr>
                        <a:t>Establish world class R&amp;D infrastructure for gaining global leadership in some select frontier areas</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2" name="Table 11"/>
          <p:cNvGraphicFramePr>
            <a:graphicFrameLocks noGrp="1"/>
          </p:cNvGraphicFramePr>
          <p:nvPr/>
        </p:nvGraphicFramePr>
        <p:xfrm>
          <a:off x="403412" y="4552080"/>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r>
                        <a:rPr lang="en-US" sz="2800" b="1" dirty="0" smtClean="0">
                          <a:latin typeface="Arial Unicode MS" pitchFamily="34" charset="-128"/>
                          <a:ea typeface="Arial Unicode MS" pitchFamily="34" charset="-128"/>
                          <a:cs typeface="Arial Unicode MS" pitchFamily="34" charset="-128"/>
                        </a:rPr>
                        <a:t>Establishment of Inter University Centers</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3" name="Table 12"/>
          <p:cNvGraphicFramePr>
            <a:graphicFrameLocks noGrp="1"/>
          </p:cNvGraphicFramePr>
          <p:nvPr/>
        </p:nvGraphicFramePr>
        <p:xfrm>
          <a:off x="412374" y="2665006"/>
          <a:ext cx="11026588" cy="518159"/>
        </p:xfrm>
        <a:graphic>
          <a:graphicData uri="http://schemas.openxmlformats.org/drawingml/2006/table">
            <a:tbl>
              <a:tblPr firstRow="1" bandRow="1">
                <a:tableStyleId>{2D5ABB26-0587-4C30-8999-92F81FD0307C}</a:tableStyleId>
              </a:tblPr>
              <a:tblGrid>
                <a:gridCol w="837129"/>
                <a:gridCol w="10189459"/>
              </a:tblGrid>
              <a:tr h="370840">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r>
                        <a:rPr lang="en-US" sz="2800" b="1" dirty="0" smtClean="0">
                          <a:latin typeface="Arial Unicode MS" pitchFamily="34" charset="-128"/>
                          <a:ea typeface="Arial Unicode MS" pitchFamily="34" charset="-128"/>
                          <a:cs typeface="Arial Unicode MS" pitchFamily="34" charset="-128"/>
                        </a:rPr>
                        <a:t>Increase the R&amp; D personnel by at least 66%</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4" name="Table 13"/>
          <p:cNvGraphicFramePr>
            <a:graphicFrameLocks noGrp="1"/>
          </p:cNvGraphicFramePr>
          <p:nvPr/>
        </p:nvGraphicFramePr>
        <p:xfrm>
          <a:off x="394447" y="5250630"/>
          <a:ext cx="11026588" cy="518159"/>
        </p:xfrm>
        <a:graphic>
          <a:graphicData uri="http://schemas.openxmlformats.org/drawingml/2006/table">
            <a:tbl>
              <a:tblPr firstRow="1" bandRow="1">
                <a:tableStyleId>{2D5ABB26-0587-4C30-8999-92F81FD0307C}</a:tableStyleId>
              </a:tblPr>
              <a:tblGrid>
                <a:gridCol w="837129"/>
                <a:gridCol w="10189459"/>
              </a:tblGrid>
              <a:tr h="486086">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r>
                        <a:rPr lang="en-US" sz="2800" b="1" dirty="0" smtClean="0">
                          <a:latin typeface="Arial Unicode MS" pitchFamily="34" charset="-128"/>
                          <a:ea typeface="Arial Unicode MS" pitchFamily="34" charset="-128"/>
                          <a:cs typeface="Arial Unicode MS" pitchFamily="34" charset="-128"/>
                        </a:rPr>
                        <a:t>Participation in global R&amp;D Centers and Big Science</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graphicFrame>
        <p:nvGraphicFramePr>
          <p:cNvPr id="15" name="Table 14"/>
          <p:cNvGraphicFramePr>
            <a:graphicFrameLocks noGrp="1"/>
          </p:cNvGraphicFramePr>
          <p:nvPr/>
        </p:nvGraphicFramePr>
        <p:xfrm>
          <a:off x="398929" y="5900572"/>
          <a:ext cx="11026588" cy="518159"/>
        </p:xfrm>
        <a:graphic>
          <a:graphicData uri="http://schemas.openxmlformats.org/drawingml/2006/table">
            <a:tbl>
              <a:tblPr firstRow="1" bandRow="1">
                <a:tableStyleId>{2D5ABB26-0587-4C30-8999-92F81FD0307C}</a:tableStyleId>
              </a:tblPr>
              <a:tblGrid>
                <a:gridCol w="837129"/>
                <a:gridCol w="10189459"/>
              </a:tblGrid>
              <a:tr h="486086">
                <a:tc>
                  <a:txBody>
                    <a:bodyPr/>
                    <a:lstStyle/>
                    <a:p>
                      <a:pPr marL="0" algn="just" defTabSz="914400" rtl="0" eaLnBrk="1" latinLnBrk="0" hangingPunct="1">
                        <a:buFont typeface="Wingdings" pitchFamily="2" charset="2"/>
                        <a:buChar char="q"/>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a:t>
                      </a:r>
                    </a:p>
                  </a:txBody>
                  <a:tcPr/>
                </a:tc>
                <a:tc>
                  <a:txBody>
                    <a:bodyPr/>
                    <a:lstStyle/>
                    <a:p>
                      <a:r>
                        <a:rPr lang="en-US" sz="2800" b="1" dirty="0" smtClean="0">
                          <a:latin typeface="Arial Unicode MS" pitchFamily="34" charset="-128"/>
                          <a:ea typeface="Arial Unicode MS" pitchFamily="34" charset="-128"/>
                          <a:cs typeface="Arial Unicode MS" pitchFamily="34" charset="-128"/>
                        </a:rPr>
                        <a:t>Addressing Gender Parity</a:t>
                      </a:r>
                      <a:endParaRPr lang="en-US" sz="2800" b="1" dirty="0">
                        <a:latin typeface="Arial Unicode MS" pitchFamily="34" charset="-128"/>
                        <a:ea typeface="Arial Unicode MS" pitchFamily="34" charset="-128"/>
                        <a:cs typeface="Arial Unicode MS" pitchFamily="34" charset="-128"/>
                      </a:endParaRPr>
                    </a:p>
                  </a:txBody>
                  <a:tcP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par>
                                <p:cTn id="25" presetID="25"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par>
                                <p:cTn id="35" presetID="2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
                                        </p:tgtEl>
                                      </p:cBhvr>
                                    </p:animEffect>
                                  </p:childTnLst>
                                </p:cTn>
                              </p:par>
                              <p:par>
                                <p:cTn id="45" presetID="25"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2192000" cy="574577"/>
            <a:chOff x="0" y="1643615"/>
            <a:chExt cx="7620000" cy="574577"/>
          </a:xfrm>
          <a:solidFill>
            <a:schemeClr val="tx1"/>
          </a:solidFill>
          <a:scene3d>
            <a:camera prst="orthographicFront">
              <a:rot lat="0" lon="0" rev="0"/>
            </a:camera>
            <a:lightRig rig="glow" dir="t">
              <a:rot lat="0" lon="0" rev="14100000"/>
            </a:lightRig>
          </a:scene3d>
        </p:grpSpPr>
        <p:sp>
          <p:nvSpPr>
            <p:cNvPr id="5" name="Round Diagonal Corner Rectangle 4"/>
            <p:cNvSpPr/>
            <p:nvPr/>
          </p:nvSpPr>
          <p:spPr>
            <a:xfrm>
              <a:off x="0" y="1643615"/>
              <a:ext cx="7620000" cy="574577"/>
            </a:xfrm>
            <a:prstGeom prst="round2DiagRect">
              <a:avLst/>
            </a:prstGeom>
            <a:grpFill/>
            <a:sp3d/>
          </p:spPr>
          <p:style>
            <a:lnRef idx="0">
              <a:scrgbClr r="0" g="0" b="0"/>
            </a:lnRef>
            <a:fillRef idx="0">
              <a:scrgbClr r="0" g="0" b="0"/>
            </a:fillRef>
            <a:effectRef idx="0">
              <a:scrgbClr r="0" g="0" b="0"/>
            </a:effectRef>
            <a:fontRef idx="minor">
              <a:schemeClr val="lt1"/>
            </a:fontRef>
          </p:style>
        </p:sp>
        <p:sp>
          <p:nvSpPr>
            <p:cNvPr id="6" name="Round Diagonal Corner Rectangle 4"/>
            <p:cNvSpPr/>
            <p:nvPr/>
          </p:nvSpPr>
          <p:spPr>
            <a:xfrm>
              <a:off x="28049" y="1671664"/>
              <a:ext cx="7563902" cy="51847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just" defTabSz="1422400">
                <a:lnSpc>
                  <a:spcPct val="90000"/>
                </a:lnSpc>
                <a:spcBef>
                  <a:spcPct val="0"/>
                </a:spcBef>
                <a:spcAft>
                  <a:spcPct val="35000"/>
                </a:spcAft>
              </a:pPr>
              <a:r>
                <a:rPr lang="en-US" sz="4000" b="1" dirty="0" smtClean="0">
                  <a:solidFill>
                    <a:schemeClr val="accent3"/>
                  </a:solidFill>
                  <a:latin typeface="Berlin Sans FB Demi" pitchFamily="34" charset="0"/>
                  <a:ea typeface="Arial Unicode MS" pitchFamily="34" charset="-128"/>
                  <a:cs typeface="Arial Unicode MS" pitchFamily="34" charset="-128"/>
                </a:rPr>
                <a:t>  </a:t>
              </a:r>
              <a:r>
                <a:rPr lang="en-US" sz="4000" b="1" dirty="0" smtClean="0">
                  <a:solidFill>
                    <a:schemeClr val="accent3"/>
                  </a:solidFill>
                  <a:latin typeface="David" pitchFamily="34" charset="-79"/>
                  <a:ea typeface="Arial Unicode MS" pitchFamily="34" charset="-128"/>
                  <a:cs typeface="David" pitchFamily="34" charset="-79"/>
                </a:rPr>
                <a:t>MULTI STAKEHOLDER</a:t>
              </a:r>
            </a:p>
          </p:txBody>
        </p:sp>
      </p:grpSp>
      <p:graphicFrame>
        <p:nvGraphicFramePr>
          <p:cNvPr id="7" name="Table 6"/>
          <p:cNvGraphicFramePr>
            <a:graphicFrameLocks noGrp="1"/>
          </p:cNvGraphicFramePr>
          <p:nvPr/>
        </p:nvGraphicFramePr>
        <p:xfrm>
          <a:off x="443753" y="719666"/>
          <a:ext cx="11389659" cy="5484252"/>
        </p:xfrm>
        <a:graphic>
          <a:graphicData uri="http://schemas.openxmlformats.org/drawingml/2006/table">
            <a:tbl>
              <a:tblPr firstRow="1" bandRow="1">
                <a:tableStyleId>{2D5ABB26-0587-4C30-8999-92F81FD0307C}</a:tableStyleId>
              </a:tblPr>
              <a:tblGrid>
                <a:gridCol w="704383"/>
                <a:gridCol w="10685276"/>
              </a:tblGrid>
              <a:tr h="595159">
                <a:tc>
                  <a:txBody>
                    <a:bodyPr/>
                    <a:lstStyle/>
                    <a:p>
                      <a:pPr algn="ctr">
                        <a:lnSpc>
                          <a:spcPct val="100000"/>
                        </a:lnSpc>
                        <a:buFont typeface="Wingdings" pitchFamily="2" charset="2"/>
                        <a:buChar char="ü"/>
                      </a:pPr>
                      <a:r>
                        <a:rPr lang="en-US" sz="3600" b="0" baseline="0" dirty="0" smtClean="0">
                          <a:latin typeface="Comic Sans MS" pitchFamily="66" charset="0"/>
                        </a:rPr>
                        <a:t> </a:t>
                      </a:r>
                      <a:endParaRPr lang="en-US" sz="3600" b="0" dirty="0">
                        <a:latin typeface="Comic Sans MS" pitchFamily="66" charset="0"/>
                      </a:endParaRPr>
                    </a:p>
                  </a:txBody>
                  <a:tcPr anchor="ctr"/>
                </a:tc>
                <a:tc>
                  <a:txBody>
                    <a:bodyPr/>
                    <a:lstStyle/>
                    <a:p>
                      <a:pPr algn="ctr">
                        <a:lnSpc>
                          <a:spcPct val="100000"/>
                        </a:lnSpc>
                      </a:pPr>
                      <a:r>
                        <a:rPr lang="en-US" sz="3200" b="0" dirty="0" smtClean="0">
                          <a:solidFill>
                            <a:srgbClr val="FF0000"/>
                          </a:solidFill>
                          <a:latin typeface="Expressway Free" pitchFamily="2" charset="0"/>
                        </a:rPr>
                        <a:t>Youth:</a:t>
                      </a:r>
                      <a:r>
                        <a:rPr lang="en-US" sz="2600" b="0" dirty="0" smtClean="0">
                          <a:solidFill>
                            <a:schemeClr val="tx2">
                              <a:lumMod val="75000"/>
                            </a:schemeClr>
                          </a:solidFill>
                          <a:latin typeface="Expressway Free" pitchFamily="2" charset="0"/>
                        </a:rPr>
                        <a:t> For </a:t>
                      </a:r>
                      <a:r>
                        <a:rPr lang="en-US" sz="2600" b="0" kern="1200" dirty="0" smtClean="0">
                          <a:solidFill>
                            <a:schemeClr val="tx2">
                              <a:lumMod val="75000"/>
                            </a:schemeClr>
                          </a:solidFill>
                          <a:latin typeface="Expressway Free" pitchFamily="2" charset="0"/>
                          <a:ea typeface="+mn-ea"/>
                          <a:cs typeface="+mn-cs"/>
                        </a:rPr>
                        <a:t>Attraction</a:t>
                      </a:r>
                      <a:r>
                        <a:rPr lang="en-US" sz="2600" b="0" dirty="0" smtClean="0">
                          <a:solidFill>
                            <a:schemeClr val="tx2">
                              <a:lumMod val="75000"/>
                            </a:schemeClr>
                          </a:solidFill>
                          <a:latin typeface="Expressway Free" pitchFamily="2" charset="0"/>
                        </a:rPr>
                        <a:t> to science</a:t>
                      </a:r>
                      <a:endParaRPr lang="en-US" sz="2600" b="0" dirty="0">
                        <a:solidFill>
                          <a:schemeClr val="tx2">
                            <a:lumMod val="75000"/>
                          </a:schemeClr>
                        </a:solidFill>
                        <a:latin typeface="Expressway Free" pitchFamily="2" charset="0"/>
                      </a:endParaRPr>
                    </a:p>
                  </a:txBody>
                  <a:tcPr anchor="ctr"/>
                </a:tc>
              </a:tr>
              <a:tr h="821886">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indent="0" algn="ctr">
                        <a:lnSpc>
                          <a:spcPct val="100000"/>
                        </a:lnSpc>
                        <a:buNone/>
                      </a:pPr>
                      <a:r>
                        <a:rPr lang="en-US" sz="3200" b="0" kern="1200" dirty="0" smtClean="0">
                          <a:solidFill>
                            <a:srgbClr val="FF0000"/>
                          </a:solidFill>
                          <a:latin typeface="Expressway Free" pitchFamily="2" charset="0"/>
                          <a:ea typeface="+mn-ea"/>
                          <a:cs typeface="+mn-cs"/>
                        </a:rPr>
                        <a:t>Researchers: </a:t>
                      </a:r>
                      <a:r>
                        <a:rPr lang="en-US" sz="2600" b="0" kern="1200" dirty="0" smtClean="0">
                          <a:solidFill>
                            <a:schemeClr val="tx2">
                              <a:lumMod val="75000"/>
                            </a:schemeClr>
                          </a:solidFill>
                          <a:latin typeface="Expressway Free" pitchFamily="2" charset="0"/>
                          <a:ea typeface="+mn-ea"/>
                          <a:cs typeface="+mn-cs"/>
                        </a:rPr>
                        <a:t>Support for investigator centric research and travel  </a:t>
                      </a:r>
                    </a:p>
                  </a:txBody>
                  <a:tcPr anchor="ctr"/>
                </a:tc>
              </a:tr>
              <a:tr h="595159">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indent="0" algn="ctr">
                        <a:lnSpc>
                          <a:spcPct val="100000"/>
                        </a:lnSpc>
                        <a:buNone/>
                      </a:pPr>
                      <a:r>
                        <a:rPr lang="en-US" sz="3200" b="0" kern="1200" dirty="0" smtClean="0">
                          <a:solidFill>
                            <a:srgbClr val="FF0000"/>
                          </a:solidFill>
                          <a:latin typeface="Expressway Free" pitchFamily="2" charset="0"/>
                          <a:ea typeface="+mn-ea"/>
                          <a:cs typeface="+mn-cs"/>
                        </a:rPr>
                        <a:t>Women Scientists: </a:t>
                      </a:r>
                      <a:r>
                        <a:rPr lang="en-US" sz="2600" b="0" kern="1200" dirty="0" smtClean="0">
                          <a:solidFill>
                            <a:schemeClr val="tx2">
                              <a:lumMod val="75000"/>
                            </a:schemeClr>
                          </a:solidFill>
                          <a:latin typeface="Expressway Free" pitchFamily="2" charset="0"/>
                          <a:ea typeface="+mn-ea"/>
                          <a:cs typeface="+mn-cs"/>
                        </a:rPr>
                        <a:t>For Gender parity in science</a:t>
                      </a:r>
                    </a:p>
                  </a:txBody>
                  <a:tcPr anchor="ctr"/>
                </a:tc>
              </a:tr>
              <a:tr h="821886">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rgbClr val="FF0000"/>
                          </a:solidFill>
                          <a:latin typeface="Expressway Free" pitchFamily="2" charset="0"/>
                          <a:ea typeface="+mn-ea"/>
                          <a:cs typeface="+mn-cs"/>
                        </a:rPr>
                        <a:t>Scientists of Weaker Segments: </a:t>
                      </a:r>
                      <a:r>
                        <a:rPr lang="en-US" sz="2600" b="0" kern="1200" dirty="0" smtClean="0">
                          <a:solidFill>
                            <a:schemeClr val="tx2">
                              <a:lumMod val="75000"/>
                            </a:schemeClr>
                          </a:solidFill>
                          <a:latin typeface="Expressway Free" pitchFamily="2" charset="0"/>
                          <a:ea typeface="+mn-ea"/>
                          <a:cs typeface="+mn-cs"/>
                        </a:rPr>
                        <a:t>Empowerment and Excellence</a:t>
                      </a:r>
                    </a:p>
                  </a:txBody>
                  <a:tcPr anchor="ctr"/>
                </a:tc>
              </a:tr>
              <a:tr h="595159">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indent="0" algn="ctr">
                        <a:lnSpc>
                          <a:spcPct val="100000"/>
                        </a:lnSpc>
                        <a:buNone/>
                      </a:pPr>
                      <a:r>
                        <a:rPr lang="en-US" sz="3200" b="0" kern="1200" dirty="0" smtClean="0">
                          <a:solidFill>
                            <a:srgbClr val="FF0000"/>
                          </a:solidFill>
                          <a:latin typeface="Expressway Free" pitchFamily="2" charset="0"/>
                          <a:ea typeface="+mn-ea"/>
                          <a:cs typeface="+mn-cs"/>
                        </a:rPr>
                        <a:t>Innovators: </a:t>
                      </a:r>
                      <a:r>
                        <a:rPr lang="en-US" sz="2600" b="0" kern="1200" dirty="0" smtClean="0">
                          <a:solidFill>
                            <a:schemeClr val="tx2">
                              <a:lumMod val="75000"/>
                            </a:schemeClr>
                          </a:solidFill>
                          <a:latin typeface="Expressway Free" pitchFamily="2" charset="0"/>
                          <a:ea typeface="+mn-ea"/>
                          <a:cs typeface="+mn-cs"/>
                        </a:rPr>
                        <a:t>for promotion of innovation ecosystem</a:t>
                      </a:r>
                    </a:p>
                  </a:txBody>
                  <a:tcPr anchor="ctr"/>
                </a:tc>
              </a:tr>
              <a:tr h="595159">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rgbClr val="FF0000"/>
                          </a:solidFill>
                          <a:latin typeface="Expressway Free" pitchFamily="2" charset="0"/>
                          <a:ea typeface="+mn-ea"/>
                          <a:cs typeface="+mn-cs"/>
                        </a:rPr>
                        <a:t>Entrepreneurs: </a:t>
                      </a:r>
                      <a:r>
                        <a:rPr lang="en-US" sz="2600" b="0" kern="1200" dirty="0" smtClean="0">
                          <a:solidFill>
                            <a:schemeClr val="tx2">
                              <a:lumMod val="75000"/>
                            </a:schemeClr>
                          </a:solidFill>
                          <a:latin typeface="Expressway Free" pitchFamily="2" charset="0"/>
                          <a:ea typeface="+mn-ea"/>
                          <a:cs typeface="+mn-cs"/>
                        </a:rPr>
                        <a:t>Technology Business Incubation</a:t>
                      </a:r>
                    </a:p>
                  </a:txBody>
                  <a:tcPr anchor="ctr"/>
                </a:tc>
              </a:tr>
              <a:tr h="595159">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rgbClr val="FF0000"/>
                          </a:solidFill>
                          <a:latin typeface="Expressway Free" pitchFamily="2" charset="0"/>
                          <a:ea typeface="+mn-ea"/>
                          <a:cs typeface="+mn-cs"/>
                        </a:rPr>
                        <a:t>Institutions: </a:t>
                      </a:r>
                      <a:r>
                        <a:rPr lang="en-US" sz="2600" b="0" kern="1200" dirty="0" smtClean="0">
                          <a:solidFill>
                            <a:schemeClr val="tx2">
                              <a:lumMod val="75000"/>
                            </a:schemeClr>
                          </a:solidFill>
                          <a:latin typeface="Expressway Free" pitchFamily="2" charset="0"/>
                          <a:ea typeface="+mn-ea"/>
                          <a:cs typeface="+mn-cs"/>
                        </a:rPr>
                        <a:t>Infrastructure strengthening</a:t>
                      </a:r>
                    </a:p>
                  </a:txBody>
                  <a:tcPr anchor="ctr"/>
                </a:tc>
              </a:tr>
              <a:tr h="595159">
                <a:tc>
                  <a:txBody>
                    <a:bodyPr/>
                    <a:lstStyle/>
                    <a:p>
                      <a:pPr marL="0" algn="ctr" defTabSz="914400" rtl="0" eaLnBrk="1" latinLnBrk="0" hangingPunct="1">
                        <a:lnSpc>
                          <a:spcPct val="100000"/>
                        </a:lnSpc>
                        <a:buFont typeface="Wingdings" pitchFamily="2" charset="2"/>
                        <a:buChar char="ü"/>
                      </a:pPr>
                      <a:r>
                        <a:rPr lang="en-US" sz="3600" b="0" kern="1200" baseline="0" dirty="0" smtClean="0">
                          <a:solidFill>
                            <a:schemeClr val="tx1"/>
                          </a:solidFill>
                          <a:latin typeface="Comic Sans MS" pitchFamily="66" charset="0"/>
                          <a:ea typeface="+mn-ea"/>
                          <a:cs typeface="+mn-cs"/>
                        </a:rPr>
                        <a:t> </a:t>
                      </a:r>
                      <a:endParaRPr lang="en-US" sz="3600" b="0" kern="1200" baseline="0" dirty="0">
                        <a:solidFill>
                          <a:schemeClr val="tx1"/>
                        </a:solidFill>
                        <a:latin typeface="Comic Sans MS" pitchFamily="66" charset="0"/>
                        <a:ea typeface="+mn-ea"/>
                        <a:cs typeface="+mn-cs"/>
                      </a:endParaRPr>
                    </a:p>
                  </a:txBody>
                  <a:tcPr anchor="ctr"/>
                </a:tc>
                <a:tc>
                  <a:txBody>
                    <a:bodyPr/>
                    <a:lstStyle/>
                    <a:p>
                      <a:pPr marL="0" indent="0" algn="ctr">
                        <a:lnSpc>
                          <a:spcPct val="100000"/>
                        </a:lnSpc>
                        <a:buNone/>
                      </a:pPr>
                      <a:r>
                        <a:rPr lang="en-US" sz="3200" b="0" kern="1200" dirty="0" smtClean="0">
                          <a:solidFill>
                            <a:srgbClr val="FF0000"/>
                          </a:solidFill>
                          <a:latin typeface="Expressway Free" pitchFamily="2" charset="0"/>
                          <a:ea typeface="+mn-ea"/>
                          <a:cs typeface="+mn-cs"/>
                        </a:rPr>
                        <a:t>Universities: </a:t>
                      </a:r>
                      <a:r>
                        <a:rPr lang="en-US" sz="2600" b="0" kern="1200" dirty="0" smtClean="0">
                          <a:solidFill>
                            <a:schemeClr val="tx2">
                              <a:lumMod val="75000"/>
                            </a:schemeClr>
                          </a:solidFill>
                          <a:latin typeface="Expressway Free" pitchFamily="2" charset="0"/>
                          <a:ea typeface="+mn-ea"/>
                          <a:cs typeface="+mn-cs"/>
                        </a:rPr>
                        <a:t>For Rejuvenation of research </a:t>
                      </a:r>
                      <a:endParaRPr lang="en-US" sz="2600" b="0" kern="1200" dirty="0">
                        <a:solidFill>
                          <a:schemeClr val="tx2">
                            <a:lumMod val="75000"/>
                          </a:schemeClr>
                        </a:solidFill>
                        <a:latin typeface="Expressway Free" pitchFamily="2" charset="0"/>
                        <a:ea typeface="+mn-ea"/>
                        <a:cs typeface="+mn-cs"/>
                      </a:endParaRP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872" y="2086599"/>
            <a:ext cx="10998926" cy="2554545"/>
          </a:xfrm>
          <a:prstGeom prst="rect">
            <a:avLst/>
          </a:prstGeom>
          <a:noFill/>
        </p:spPr>
        <p:txBody>
          <a:bodyPr wrap="square" rtlCol="0">
            <a:spAutoFit/>
          </a:bodyPr>
          <a:lstStyle/>
          <a:p>
            <a:pPr algn="ctr">
              <a:spcBef>
                <a:spcPts val="0"/>
              </a:spcBef>
              <a:defRPr/>
            </a:pPr>
            <a:r>
              <a:rPr lang="en-US" sz="8000" dirty="0" smtClean="0">
                <a:latin typeface="AR DELANEY" pitchFamily="2" charset="0"/>
                <a:cs typeface="Aharoni" pitchFamily="2" charset="-79"/>
              </a:rPr>
              <a:t>SERB</a:t>
            </a:r>
          </a:p>
          <a:p>
            <a:pPr algn="ctr">
              <a:spcBef>
                <a:spcPts val="0"/>
              </a:spcBef>
              <a:defRPr/>
            </a:pPr>
            <a:r>
              <a:rPr lang="en-US" sz="8000" dirty="0" smtClean="0">
                <a:latin typeface="AR DELANEY" pitchFamily="2" charset="0"/>
                <a:cs typeface="Aharoni" pitchFamily="2" charset="-79"/>
              </a:rPr>
              <a:t>PROGRAMS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0"/>
            <a:ext cx="12192000" cy="1443967"/>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EXTRA MURAL RESEARCH FUNDING</a:t>
            </a:r>
          </a:p>
          <a:p>
            <a:pPr algn="r"/>
            <a:r>
              <a:rPr lang="en-US" sz="4000" b="1" dirty="0" smtClean="0">
                <a:solidFill>
                  <a:schemeClr val="accent3"/>
                </a:solidFill>
              </a:rPr>
              <a:t> (INDIVIDUAL CENTRIC)</a:t>
            </a:r>
          </a:p>
        </p:txBody>
      </p:sp>
      <p:graphicFrame>
        <p:nvGraphicFramePr>
          <p:cNvPr id="8" name="Table 7"/>
          <p:cNvGraphicFramePr>
            <a:graphicFrameLocks noGrp="1"/>
          </p:cNvGraphicFramePr>
          <p:nvPr/>
        </p:nvGraphicFramePr>
        <p:xfrm>
          <a:off x="255494" y="1447802"/>
          <a:ext cx="11936506" cy="4912656"/>
        </p:xfrm>
        <a:graphic>
          <a:graphicData uri="http://schemas.openxmlformats.org/drawingml/2006/table">
            <a:tbl>
              <a:tblPr firstRow="1" bandRow="1">
                <a:tableStyleId>{2D5ABB26-0587-4C30-8999-92F81FD0307C}</a:tableStyleId>
              </a:tblPr>
              <a:tblGrid>
                <a:gridCol w="639455"/>
                <a:gridCol w="11297051"/>
              </a:tblGrid>
              <a:tr h="833204">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algn="just"/>
                      <a:r>
                        <a:rPr lang="en-US" sz="2800" b="1" i="0" kern="1200" spc="0" dirty="0" smtClean="0">
                          <a:solidFill>
                            <a:schemeClr val="tx1"/>
                          </a:solidFill>
                          <a:latin typeface="Arial Unicode MS" pitchFamily="34" charset="-128"/>
                          <a:ea typeface="Arial Unicode MS" pitchFamily="34" charset="-128"/>
                          <a:cs typeface="Arial Unicode MS" pitchFamily="34" charset="-128"/>
                        </a:rPr>
                        <a:t>Competitive mode of funding.</a:t>
                      </a:r>
                      <a:endParaRPr lang="en-US" sz="2800" b="1" i="0" kern="1200" spc="0" dirty="0">
                        <a:solidFill>
                          <a:schemeClr val="tx1"/>
                        </a:solidFill>
                        <a:latin typeface="Arial Unicode MS" pitchFamily="34" charset="-128"/>
                        <a:ea typeface="Arial Unicode MS" pitchFamily="34" charset="-128"/>
                        <a:cs typeface="Arial Unicode MS" pitchFamily="34" charset="-128"/>
                      </a:endParaRPr>
                    </a:p>
                  </a:txBody>
                  <a:tcPr anchor="ctr"/>
                </a:tc>
              </a:tr>
              <a:tr h="1002366">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2800" b="1" i="0" kern="1200" spc="0" dirty="0" smtClean="0">
                          <a:solidFill>
                            <a:schemeClr val="tx1"/>
                          </a:solidFill>
                          <a:latin typeface="Arial Unicode MS" pitchFamily="34" charset="-128"/>
                          <a:ea typeface="Arial Unicode MS" pitchFamily="34" charset="-128"/>
                          <a:cs typeface="Arial Unicode MS" pitchFamily="34" charset="-128"/>
                        </a:rPr>
                        <a:t>Supports potential scientists for their research projects in areas of Science and Engineering.</a:t>
                      </a:r>
                    </a:p>
                  </a:txBody>
                  <a:tcPr anchor="ctr"/>
                </a:tc>
              </a:tr>
              <a:tr h="1007963">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2800" b="1" i="0" kern="1200" spc="0" dirty="0" smtClean="0">
                          <a:solidFill>
                            <a:schemeClr val="tx1"/>
                          </a:solidFill>
                          <a:latin typeface="Arial Unicode MS" pitchFamily="34" charset="-128"/>
                          <a:ea typeface="Arial Unicode MS" pitchFamily="34" charset="-128"/>
                          <a:cs typeface="Arial Unicode MS" pitchFamily="34" charset="-128"/>
                        </a:rPr>
                        <a:t>Grants are given for manpower, equipments, consumables, conferences and contingencies.</a:t>
                      </a:r>
                    </a:p>
                  </a:txBody>
                  <a:tcPr anchor="ctr"/>
                </a:tc>
              </a:tr>
              <a:tr h="2069123">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r>
                        <a:rPr lang="en-US" sz="2800" b="1" i="0" kern="1200" spc="0" dirty="0" smtClean="0">
                          <a:solidFill>
                            <a:schemeClr val="tx1"/>
                          </a:solidFill>
                          <a:latin typeface="Arial Unicode MS" pitchFamily="34" charset="-128"/>
                          <a:ea typeface="Arial Unicode MS" pitchFamily="34" charset="-128"/>
                          <a:cs typeface="Arial Unicode MS" pitchFamily="34" charset="-128"/>
                        </a:rPr>
                        <a:t>Proposals are accepted throughout the year.</a:t>
                      </a:r>
                    </a:p>
                    <a:p>
                      <a:pPr marL="457200" indent="-457200" algn="ctr">
                        <a:buNone/>
                      </a:pPr>
                      <a:r>
                        <a:rPr lang="en-US" sz="2800" b="1" i="0" kern="1200" spc="0" dirty="0" smtClean="0">
                          <a:solidFill>
                            <a:schemeClr val="tx1"/>
                          </a:solidFill>
                          <a:latin typeface="Arial Unicode MS" pitchFamily="34" charset="-128"/>
                          <a:ea typeface="Arial Unicode MS" pitchFamily="34" charset="-128"/>
                          <a:cs typeface="Arial Unicode MS" pitchFamily="34" charset="-128"/>
                        </a:rPr>
                        <a:t>Average Project Cost: (a)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Rs. 50.00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Lakhs</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for 3 Years</a:t>
                      </a:r>
                    </a:p>
                    <a:p>
                      <a:pPr marL="457200" indent="-457200" algn="ctr">
                        <a:buNone/>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(b)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Upto</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Rs. 5.00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Crore</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for 3 Years</a:t>
                      </a:r>
                    </a:p>
                    <a:p>
                      <a:pPr marL="457200" indent="-457200" algn="ctr">
                        <a:buNone/>
                      </a:pPr>
                      <a:r>
                        <a:rPr lang="en-US" sz="2800" b="1" i="0" kern="1200" spc="0" dirty="0" smtClean="0">
                          <a:solidFill>
                            <a:schemeClr val="tx1"/>
                          </a:solidFill>
                          <a:latin typeface="Arial Unicode MS" pitchFamily="34" charset="-128"/>
                          <a:ea typeface="Arial Unicode MS" pitchFamily="34" charset="-128"/>
                          <a:cs typeface="Arial Unicode MS" pitchFamily="34" charset="-128"/>
                        </a:rPr>
                        <a:t>                        (c) </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&gt; 5 </a:t>
                      </a:r>
                      <a:r>
                        <a:rPr lang="en-US" sz="2800" b="1" i="0" kern="1200" spc="0" dirty="0" err="1" smtClean="0">
                          <a:solidFill>
                            <a:srgbClr val="C00000"/>
                          </a:solidFill>
                          <a:latin typeface="Arial Unicode MS" pitchFamily="34" charset="-128"/>
                          <a:ea typeface="Arial Unicode MS" pitchFamily="34" charset="-128"/>
                          <a:cs typeface="Arial Unicode MS" pitchFamily="34" charset="-128"/>
                        </a:rPr>
                        <a:t>Crore</a:t>
                      </a:r>
                      <a:r>
                        <a:rPr lang="en-US" sz="2800" b="1" i="0" kern="1200" spc="0" dirty="0" smtClean="0">
                          <a:solidFill>
                            <a:srgbClr val="C00000"/>
                          </a:solidFill>
                          <a:latin typeface="Arial Unicode MS" pitchFamily="34" charset="-128"/>
                          <a:ea typeface="Arial Unicode MS" pitchFamily="34" charset="-128"/>
                          <a:cs typeface="Arial Unicode MS" pitchFamily="34" charset="-128"/>
                        </a:rPr>
                        <a:t> for 3 Years</a:t>
                      </a: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887506"/>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4000" b="1" dirty="0" smtClean="0">
                <a:solidFill>
                  <a:schemeClr val="accent3"/>
                </a:solidFill>
              </a:rPr>
              <a:t>Start-Up Grant for Young Scientists</a:t>
            </a:r>
          </a:p>
        </p:txBody>
      </p:sp>
      <p:graphicFrame>
        <p:nvGraphicFramePr>
          <p:cNvPr id="4" name="Table 3"/>
          <p:cNvGraphicFramePr>
            <a:graphicFrameLocks noGrp="1"/>
          </p:cNvGraphicFramePr>
          <p:nvPr>
            <p:extLst>
              <p:ext uri="{D42A27DB-BD31-4B8C-83A1-F6EECF244321}">
                <p14:modId xmlns:p14="http://schemas.microsoft.com/office/powerpoint/2010/main" val="1467676099"/>
              </p:ext>
            </p:extLst>
          </p:nvPr>
        </p:nvGraphicFramePr>
        <p:xfrm>
          <a:off x="152400" y="1447798"/>
          <a:ext cx="11667565" cy="3118477"/>
        </p:xfrm>
        <a:graphic>
          <a:graphicData uri="http://schemas.openxmlformats.org/drawingml/2006/table">
            <a:tbl>
              <a:tblPr firstRow="1" bandRow="1">
                <a:tableStyleId>{2D5ABB26-0587-4C30-8999-92F81FD0307C}</a:tableStyleId>
              </a:tblPr>
              <a:tblGrid>
                <a:gridCol w="625048"/>
                <a:gridCol w="11042517"/>
              </a:tblGrid>
              <a:tr h="918884">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3200" b="1" i="0" kern="1200" spc="0" dirty="0" smtClean="0">
                          <a:solidFill>
                            <a:schemeClr val="tx1"/>
                          </a:solidFill>
                          <a:latin typeface="Arial Unicode MS" pitchFamily="34" charset="-128"/>
                          <a:ea typeface="Arial Unicode MS" pitchFamily="34" charset="-128"/>
                          <a:cs typeface="Arial Unicode MS" pitchFamily="34" charset="-128"/>
                        </a:rPr>
                        <a:t>Young scientists </a:t>
                      </a:r>
                      <a:r>
                        <a:rPr lang="en-US" sz="3200" b="1" i="0" kern="1200" spc="0" dirty="0" err="1" smtClean="0">
                          <a:solidFill>
                            <a:schemeClr val="tx1"/>
                          </a:solidFill>
                          <a:latin typeface="Arial Unicode MS" pitchFamily="34" charset="-128"/>
                          <a:ea typeface="Arial Unicode MS" pitchFamily="34" charset="-128"/>
                          <a:cs typeface="Arial Unicode MS" pitchFamily="34" charset="-128"/>
                        </a:rPr>
                        <a:t>upto</a:t>
                      </a:r>
                      <a:r>
                        <a:rPr lang="en-US" sz="3200" b="1" i="0" kern="1200" spc="0" dirty="0" smtClean="0">
                          <a:solidFill>
                            <a:schemeClr val="tx1"/>
                          </a:solidFill>
                          <a:latin typeface="Arial Unicode MS" pitchFamily="34" charset="-128"/>
                          <a:ea typeface="Arial Unicode MS" pitchFamily="34" charset="-128"/>
                          <a:cs typeface="Arial Unicode MS" pitchFamily="34" charset="-128"/>
                        </a:rPr>
                        <a:t> the age of 35 years are eligible.</a:t>
                      </a:r>
                      <a:endParaRPr lang="en-US" sz="3200" b="1" i="0" kern="1200" spc="0" dirty="0">
                        <a:solidFill>
                          <a:schemeClr val="tx1"/>
                        </a:solidFill>
                        <a:latin typeface="Arial Unicode MS" pitchFamily="34" charset="-128"/>
                        <a:ea typeface="Arial Unicode MS" pitchFamily="34" charset="-128"/>
                        <a:cs typeface="Arial Unicode MS" pitchFamily="34" charset="-128"/>
                      </a:endParaRPr>
                    </a:p>
                  </a:txBody>
                  <a:tcPr anchor="ctr"/>
                </a:tc>
              </a:tr>
              <a:tr h="1008530">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3200" b="1" i="0" kern="1200" spc="0" dirty="0" smtClean="0">
                          <a:solidFill>
                            <a:schemeClr val="tx1"/>
                          </a:solidFill>
                          <a:latin typeface="Arial Unicode MS" pitchFamily="34" charset="-128"/>
                          <a:ea typeface="Arial Unicode MS" pitchFamily="34" charset="-128"/>
                          <a:cs typeface="Arial Unicode MS" pitchFamily="34" charset="-128"/>
                        </a:rPr>
                        <a:t>Project cost is Rs. 35 Lakhs for 3 years.</a:t>
                      </a:r>
                    </a:p>
                  </a:txBody>
                  <a:tcPr anchor="ctr"/>
                </a:tc>
              </a:tr>
              <a:tr h="1191063">
                <a:tc>
                  <a:txBody>
                    <a:bodyPr/>
                    <a:lstStyle/>
                    <a:p>
                      <a:pPr>
                        <a:buFont typeface="Wingdings" pitchFamily="2" charset="2"/>
                        <a:buChar char="q"/>
                      </a:pPr>
                      <a:r>
                        <a:rPr lang="en-US" b="0" dirty="0" smtClean="0">
                          <a:latin typeface="Comic Sans MS" pitchFamily="66" charset="0"/>
                        </a:rPr>
                        <a:t> </a:t>
                      </a:r>
                      <a:endParaRPr lang="en-US" b="0" dirty="0">
                        <a:latin typeface="Comic Sans MS" pitchFamily="66" charset="0"/>
                      </a:endParaRPr>
                    </a:p>
                  </a:txBody>
                  <a:tcPr anchor="ctr"/>
                </a:tc>
                <a:tc>
                  <a:txBody>
                    <a:bodyPr/>
                    <a:lstStyle/>
                    <a:p>
                      <a:pPr marL="0" algn="just" defTabSz="914400" rtl="0" eaLnBrk="1" latinLnBrk="0" hangingPunct="1"/>
                      <a:r>
                        <a:rPr lang="en-US" sz="3200" b="1" i="0" kern="1200" spc="0" dirty="0" smtClean="0">
                          <a:solidFill>
                            <a:schemeClr val="tx1"/>
                          </a:solidFill>
                          <a:latin typeface="Arial Unicode MS" pitchFamily="34" charset="-128"/>
                          <a:ea typeface="Arial Unicode MS" pitchFamily="34" charset="-128"/>
                          <a:cs typeface="Arial Unicode MS" pitchFamily="34" charset="-128"/>
                        </a:rPr>
                        <a:t>Rs. 55000 per month consolidated fellowship for those who are not employed or not receiving any fellowships.</a:t>
                      </a:r>
                    </a:p>
                  </a:txBody>
                  <a:tcPr anchor="ctr"/>
                </a:tc>
              </a:tr>
            </a:tbl>
          </a:graphicData>
        </a:graphic>
      </p:graphicFrame>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4"/>
          <p:cNvSpPr/>
          <p:nvPr/>
        </p:nvSpPr>
        <p:spPr>
          <a:xfrm>
            <a:off x="13447" y="1"/>
            <a:ext cx="12192000" cy="1129552"/>
          </a:xfrm>
          <a:prstGeom prst="rect">
            <a:avLst/>
          </a:prstGeom>
          <a:solidFill>
            <a:schemeClr val="tx1"/>
          </a:solidFill>
          <a:scene3d>
            <a:camera prst="orthographicFront">
              <a:rot lat="0" lon="0" rev="0"/>
            </a:camera>
            <a:lightRig rig="glow" dir="t">
              <a:rot lat="0" lon="0" rev="141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743200" tIns="121920" rIns="121920" bIns="121920" numCol="1" spcCol="1270" anchor="ctr" anchorCtr="0">
            <a:noAutofit/>
          </a:bodyPr>
          <a:lstStyle/>
          <a:p>
            <a:pPr algn="r"/>
            <a:r>
              <a:rPr lang="en-US" sz="3000" b="1" dirty="0" smtClean="0">
                <a:solidFill>
                  <a:schemeClr val="accent3"/>
                </a:solidFill>
                <a:cs typeface="David" pitchFamily="34" charset="-79"/>
              </a:rPr>
              <a:t>Intensification of Research in High Priority Areas</a:t>
            </a:r>
          </a:p>
          <a:p>
            <a:pPr algn="r"/>
            <a:r>
              <a:rPr lang="en-US" sz="3000" b="1" dirty="0" smtClean="0">
                <a:solidFill>
                  <a:schemeClr val="accent3"/>
                </a:solidFill>
                <a:cs typeface="David" pitchFamily="34" charset="-79"/>
              </a:rPr>
              <a:t> (IRHPA)</a:t>
            </a:r>
            <a:endParaRPr lang="en-US" sz="3000" b="1" dirty="0">
              <a:solidFill>
                <a:schemeClr val="accent3"/>
              </a:solidFill>
              <a:cs typeface="David" pitchFamily="34" charset="-79"/>
            </a:endParaRPr>
          </a:p>
        </p:txBody>
      </p:sp>
      <p:graphicFrame>
        <p:nvGraphicFramePr>
          <p:cNvPr id="5" name="Table 4"/>
          <p:cNvGraphicFramePr>
            <a:graphicFrameLocks noGrp="1"/>
          </p:cNvGraphicFramePr>
          <p:nvPr/>
        </p:nvGraphicFramePr>
        <p:xfrm>
          <a:off x="152400" y="1606822"/>
          <a:ext cx="11707906" cy="3718212"/>
        </p:xfrm>
        <a:graphic>
          <a:graphicData uri="http://schemas.openxmlformats.org/drawingml/2006/table">
            <a:tbl>
              <a:tblPr firstRow="1" bandRow="1">
                <a:tableStyleId>{2D5ABB26-0587-4C30-8999-92F81FD0307C}</a:tableStyleId>
              </a:tblPr>
              <a:tblGrid>
                <a:gridCol w="627209"/>
                <a:gridCol w="11080697"/>
              </a:tblGrid>
              <a:tr h="1073917">
                <a:tc>
                  <a:txBody>
                    <a:bodyPr/>
                    <a:lstStyle/>
                    <a:p>
                      <a:pPr>
                        <a:buFont typeface="Wingdings" pitchFamily="2" charset="2"/>
                        <a:buChar char="q"/>
                      </a:pPr>
                      <a:r>
                        <a:rPr lang="en-US" sz="3200" b="0" dirty="0" smtClean="0">
                          <a:latin typeface="Comic Sans MS" pitchFamily="66" charset="0"/>
                        </a:rPr>
                        <a:t> </a:t>
                      </a:r>
                      <a:endParaRPr lang="en-US" sz="3200" b="0" dirty="0">
                        <a:latin typeface="Comic Sans MS" pitchFamily="66" charset="0"/>
                      </a:endParaRPr>
                    </a:p>
                  </a:txBody>
                  <a:tcPr anchor="ctr"/>
                </a:tc>
                <a:tc>
                  <a:txBody>
                    <a:bodyPr/>
                    <a:lstStyle/>
                    <a:p>
                      <a:pPr algn="just"/>
                      <a:r>
                        <a:rPr lang="en-US" sz="3200" b="1" i="0" kern="1200" spc="0" dirty="0" smtClean="0">
                          <a:solidFill>
                            <a:schemeClr val="tx1"/>
                          </a:solidFill>
                          <a:latin typeface="Arial Unicode MS" pitchFamily="34" charset="-128"/>
                          <a:ea typeface="Arial Unicode MS" pitchFamily="34" charset="-128"/>
                          <a:cs typeface="Arial Unicode MS" pitchFamily="34" charset="-128"/>
                        </a:rPr>
                        <a:t>Supports proposals in high priority areas.</a:t>
                      </a:r>
                      <a:endParaRPr lang="en-US" sz="3200" b="1" i="0" kern="1200" spc="0" dirty="0">
                        <a:solidFill>
                          <a:schemeClr val="tx1"/>
                        </a:solidFill>
                        <a:latin typeface="Arial Unicode MS" pitchFamily="34" charset="-128"/>
                        <a:ea typeface="Arial Unicode MS" pitchFamily="34" charset="-128"/>
                        <a:cs typeface="Arial Unicode MS" pitchFamily="34" charset="-128"/>
                      </a:endParaRPr>
                    </a:p>
                  </a:txBody>
                  <a:tcPr anchor="ctr"/>
                </a:tc>
              </a:tr>
              <a:tr h="1426328">
                <a:tc>
                  <a:txBody>
                    <a:bodyPr/>
                    <a:lstStyle/>
                    <a:p>
                      <a:pPr>
                        <a:buFont typeface="Wingdings" pitchFamily="2" charset="2"/>
                        <a:buChar char="q"/>
                      </a:pPr>
                      <a:r>
                        <a:rPr lang="en-US" sz="3200" b="0" dirty="0" smtClean="0">
                          <a:latin typeface="Comic Sans MS" pitchFamily="66" charset="0"/>
                        </a:rPr>
                        <a:t> </a:t>
                      </a:r>
                      <a:endParaRPr lang="en-US" sz="3200" b="0" dirty="0">
                        <a:latin typeface="Comic Sans MS" pitchFamily="66" charset="0"/>
                      </a:endParaRPr>
                    </a:p>
                  </a:txBody>
                  <a:tcPr anchor="ctr"/>
                </a:tc>
                <a:tc>
                  <a:txBody>
                    <a:bodyPr/>
                    <a:lstStyle/>
                    <a:p>
                      <a:pPr marL="0" algn="just" defTabSz="914400" rtl="0" eaLnBrk="1" latinLnBrk="0" hangingPunct="1"/>
                      <a:r>
                        <a:rPr lang="en-US" sz="3200" b="1" i="0" kern="1200" spc="0" dirty="0" smtClean="0">
                          <a:solidFill>
                            <a:schemeClr val="tx1"/>
                          </a:solidFill>
                          <a:latin typeface="Arial Unicode MS" pitchFamily="34" charset="-128"/>
                          <a:ea typeface="Arial Unicode MS" pitchFamily="34" charset="-128"/>
                          <a:cs typeface="Arial Unicode MS" pitchFamily="34" charset="-128"/>
                        </a:rPr>
                        <a:t>Multidisciplinary and multi-institutional expertise in areas where country can make impact</a:t>
                      </a:r>
                      <a:r>
                        <a:rPr lang="en-US" sz="3200" b="0" i="0" kern="1200" spc="0" dirty="0" smtClean="0">
                          <a:solidFill>
                            <a:schemeClr val="tx2">
                              <a:lumMod val="50000"/>
                            </a:schemeClr>
                          </a:solidFill>
                          <a:latin typeface="Expressway Free" pitchFamily="2" charset="0"/>
                          <a:ea typeface="Arial Unicode MS" pitchFamily="34" charset="-128"/>
                          <a:cs typeface="Arial Unicode MS" pitchFamily="34" charset="-128"/>
                        </a:rPr>
                        <a:t>.</a:t>
                      </a:r>
                    </a:p>
                  </a:txBody>
                  <a:tcPr anchor="ctr"/>
                </a:tc>
              </a:tr>
              <a:tr h="1217967">
                <a:tc>
                  <a:txBody>
                    <a:bodyPr/>
                    <a:lstStyle/>
                    <a:p>
                      <a:pPr>
                        <a:buFont typeface="Wingdings" pitchFamily="2" charset="2"/>
                        <a:buChar char="q"/>
                      </a:pPr>
                      <a:r>
                        <a:rPr lang="en-US" sz="3200" b="0" dirty="0" smtClean="0">
                          <a:latin typeface="Comic Sans MS" pitchFamily="66" charset="0"/>
                        </a:rPr>
                        <a:t> </a:t>
                      </a:r>
                      <a:endParaRPr lang="en-US" sz="3200" b="0" dirty="0">
                        <a:latin typeface="Comic Sans MS" pitchFamily="66" charset="0"/>
                      </a:endParaRPr>
                    </a:p>
                  </a:txBody>
                  <a:tcPr anchor="ctr"/>
                </a:tc>
                <a:tc>
                  <a:txBody>
                    <a:bodyPr/>
                    <a:lstStyle/>
                    <a:p>
                      <a:pPr marL="0" algn="just" defTabSz="914400" rtl="0" eaLnBrk="1" latinLnBrk="0" hangingPunct="1">
                        <a:lnSpc>
                          <a:spcPct val="100000"/>
                        </a:lnSpc>
                        <a:buFont typeface="Wingdings" pitchFamily="2" charset="2"/>
                        <a:buNone/>
                      </a:pPr>
                      <a:r>
                        <a:rPr lang="en-US" sz="3200" b="1" i="0" kern="1200" spc="0" dirty="0" smtClean="0">
                          <a:solidFill>
                            <a:schemeClr val="tx1"/>
                          </a:solidFill>
                          <a:latin typeface="Arial Unicode MS" pitchFamily="34" charset="-128"/>
                          <a:ea typeface="Arial Unicode MS" pitchFamily="34" charset="-128"/>
                          <a:cs typeface="Arial Unicode MS" pitchFamily="34" charset="-128"/>
                        </a:rPr>
                        <a:t>Board identifies the priority areas and calls for proposal every year.</a:t>
                      </a:r>
                    </a:p>
                  </a:txBody>
                  <a:tcPr anchor="ctr"/>
                </a:tc>
              </a:tr>
            </a:tbl>
          </a:graphicData>
        </a:graphic>
      </p:graphicFrame>
      <p:sp>
        <p:nvSpPr>
          <p:cNvPr id="7" name="Rounded Rectangle 6"/>
          <p:cNvSpPr/>
          <p:nvPr/>
        </p:nvSpPr>
        <p:spPr>
          <a:xfrm>
            <a:off x="2850776" y="5284695"/>
            <a:ext cx="606462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tx1"/>
                </a:solidFill>
                <a:latin typeface="Expressway Free" pitchFamily="2" charset="0"/>
                <a:ea typeface="Arial Unicode MS" pitchFamily="34" charset="-128"/>
                <a:cs typeface="Arial Unicode MS" pitchFamily="34" charset="-128"/>
              </a:rPr>
              <a:t>Average Project Cost : </a:t>
            </a:r>
            <a:r>
              <a:rPr lang="en-US" sz="2800" b="1" dirty="0" smtClean="0">
                <a:solidFill>
                  <a:srgbClr val="C00000"/>
                </a:solidFill>
                <a:latin typeface="Expressway Free" pitchFamily="2" charset="0"/>
                <a:ea typeface="Arial Unicode MS" pitchFamily="34" charset="-128"/>
                <a:cs typeface="Arial Unicode MS" pitchFamily="34" charset="-128"/>
              </a:rPr>
              <a:t>Rs. 5 to 15 </a:t>
            </a:r>
            <a:r>
              <a:rPr lang="en-US" sz="2800" b="1" dirty="0" err="1" smtClean="0">
                <a:solidFill>
                  <a:srgbClr val="C00000"/>
                </a:solidFill>
                <a:latin typeface="Expressway Free" pitchFamily="2" charset="0"/>
                <a:ea typeface="Arial Unicode MS" pitchFamily="34" charset="-128"/>
                <a:cs typeface="Arial Unicode MS" pitchFamily="34" charset="-128"/>
              </a:rPr>
              <a:t>Crores</a:t>
            </a:r>
            <a:endParaRPr lang="en-US" sz="2800" b="1" dirty="0" smtClean="0">
              <a:solidFill>
                <a:srgbClr val="C00000"/>
              </a:solidFill>
              <a:latin typeface="Expressway Free"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TS10321346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TS103213469</Template>
  <TotalTime>0</TotalTime>
  <Words>2462</Words>
  <Application>Microsoft Macintosh PowerPoint</Application>
  <PresentationFormat>Custom</PresentationFormat>
  <Paragraphs>406</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TS103213469</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Prime Minister’s Fellowship Scheme for Doctoral Research  Jointly Promoted by  Science &amp; Engineering Research Board (SERB) &amp; Confederation of Indian Industry (CII)</vt:lpstr>
      <vt:lpstr>The scheme – Unique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2014-06-17T11:31:38Z</dcterms:created>
  <dcterms:modified xsi:type="dcterms:W3CDTF">2015-05-22T04:58:06Z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