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7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9.xml"/><Relationship Id="rId24" Type="http://schemas.openxmlformats.org/officeDocument/2006/relationships/font" Target="fonts/Oswald-bold.fntdata"/><Relationship Id="rId12" Type="http://schemas.openxmlformats.org/officeDocument/2006/relationships/slide" Target="slides/slide8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10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slide" Target="slides/slide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2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9.jpg"/><Relationship Id="rId6" Type="http://schemas.openxmlformats.org/officeDocument/2006/relationships/image" Target="../media/image17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3.jp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snboseprogram.org/us-scholars-information-page" TargetMode="External"/><Relationship Id="rId4" Type="http://schemas.openxmlformats.org/officeDocument/2006/relationships/hyperlink" Target="http://us.fulbrightonline.org/" TargetMode="External"/><Relationship Id="rId5" Type="http://schemas.openxmlformats.org/officeDocument/2006/relationships/hyperlink" Target="https://www.borenawards.org" TargetMode="External"/><Relationship Id="rId6" Type="http://schemas.openxmlformats.org/officeDocument/2006/relationships/hyperlink" Target="http://www.passporttoindi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4294967295" type="title"/>
          </p:nvPr>
        </p:nvSpPr>
        <p:spPr>
          <a:xfrm>
            <a:off x="5836250" y="1680900"/>
            <a:ext cx="3204000" cy="25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US to India Experience -</a:t>
            </a:r>
            <a:endParaRPr sz="4800">
              <a:solidFill>
                <a:schemeClr val="accen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</a:rPr>
              <a:t>S.N. Bose Scholar 2015</a:t>
            </a:r>
            <a:endParaRPr sz="2700">
              <a:solidFill>
                <a:schemeClr val="accent1"/>
              </a:solidFill>
            </a:endParaRPr>
          </a:p>
        </p:txBody>
      </p:sp>
      <p:sp>
        <p:nvSpPr>
          <p:cNvPr id="59" name="Shape 59"/>
          <p:cNvSpPr txBox="1"/>
          <p:nvPr>
            <p:ph idx="4294967295" type="subTitle"/>
          </p:nvPr>
        </p:nvSpPr>
        <p:spPr>
          <a:xfrm>
            <a:off x="5836250" y="4224225"/>
            <a:ext cx="32040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Daniel Howard • May 21, 2017</a:t>
            </a:r>
            <a:endParaRPr/>
          </a:p>
        </p:txBody>
      </p:sp>
      <p:pic>
        <p:nvPicPr>
          <p:cNvPr descr="Taj.jpg" id="60" name="Shape 60"/>
          <p:cNvPicPr preferRelativeResize="0"/>
          <p:nvPr/>
        </p:nvPicPr>
        <p:blipFill rotWithShape="1">
          <a:blip r:embed="rId3">
            <a:alphaModFix/>
          </a:blip>
          <a:srcRect b="0" l="37858" r="37856" t="0"/>
          <a:stretch/>
        </p:blipFill>
        <p:spPr>
          <a:xfrm>
            <a:off x="76200" y="70650"/>
            <a:ext cx="1822200" cy="500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galore.jpg" id="61" name="Shape 61"/>
          <p:cNvPicPr preferRelativeResize="0"/>
          <p:nvPr/>
        </p:nvPicPr>
        <p:blipFill rotWithShape="1">
          <a:blip r:embed="rId4">
            <a:alphaModFix/>
          </a:blip>
          <a:srcRect b="0" l="18523" r="59414" t="0"/>
          <a:stretch/>
        </p:blipFill>
        <p:spPr>
          <a:xfrm>
            <a:off x="1939424" y="70650"/>
            <a:ext cx="1822200" cy="5002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dison.jpg" id="62" name="Shape 62"/>
          <p:cNvPicPr preferRelativeResize="0"/>
          <p:nvPr/>
        </p:nvPicPr>
        <p:blipFill rotWithShape="1">
          <a:blip r:embed="rId5">
            <a:alphaModFix/>
          </a:blip>
          <a:srcRect b="0" l="37850" r="37850" t="0"/>
          <a:stretch/>
        </p:blipFill>
        <p:spPr>
          <a:xfrm>
            <a:off x="3802650" y="70650"/>
            <a:ext cx="1822203" cy="50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2076" y="126013"/>
            <a:ext cx="1121925" cy="8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3263" y="222675"/>
            <a:ext cx="2300399" cy="7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115100" y="247250"/>
            <a:ext cx="4194600" cy="13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</a:rPr>
              <a:t>Thank you and enjoy your summer!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2863625" y="3981575"/>
            <a:ext cx="30000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</a:rPr>
              <a:t>Questions?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Students in India</a:t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TIFR-Centre for Applicable Mathematics</a:t>
            </a:r>
            <a:endParaRPr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Indian Institute of Science</a:t>
            </a:r>
            <a:endParaRPr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National Centre for Biological Sciences</a:t>
            </a:r>
            <a:endParaRPr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National Institute of Immunology, Delhi</a:t>
            </a:r>
            <a:endParaRPr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IIT-Bombay</a:t>
            </a:r>
            <a:endParaRPr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IISER-Pune</a:t>
            </a:r>
            <a:endParaRPr/>
          </a:p>
          <a:p>
            <a: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… and many others</a:t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3504900" cy="23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9525" y="2847000"/>
            <a:ext cx="2862576" cy="21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6100" y="2119875"/>
            <a:ext cx="3564570" cy="236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4294967295" type="body"/>
          </p:nvPr>
        </p:nvSpPr>
        <p:spPr>
          <a:xfrm>
            <a:off x="6776393" y="70649"/>
            <a:ext cx="2367600" cy="50022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UW-Madison 2015 alumni</a:t>
            </a:r>
            <a:endParaRPr>
              <a:solidFill>
                <a:schemeClr val="accent1"/>
              </a:solidFill>
            </a:endParaRPr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" sz="1300">
                <a:solidFill>
                  <a:schemeClr val="accent1"/>
                </a:solidFill>
              </a:rPr>
              <a:t>BS in Applied Math, Engineering &amp; Physics (AMEP)</a:t>
            </a:r>
            <a:endParaRPr sz="1300">
              <a:solidFill>
                <a:schemeClr val="accent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SN Bose Scholar</a:t>
            </a:r>
            <a:endParaRPr>
              <a:solidFill>
                <a:schemeClr val="accent1"/>
              </a:solidFill>
            </a:endParaRPr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" sz="1300">
                <a:solidFill>
                  <a:schemeClr val="accent1"/>
                </a:solidFill>
              </a:rPr>
              <a:t>Bengaluru, TIFR-CAM</a:t>
            </a:r>
            <a:endParaRPr sz="1300">
              <a:solidFill>
                <a:schemeClr val="accent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Informed my future research direction…</a:t>
            </a:r>
            <a:endParaRPr>
              <a:solidFill>
                <a:schemeClr val="accent1"/>
              </a:solidFill>
            </a:endParaRPr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" sz="1300">
                <a:solidFill>
                  <a:schemeClr val="accent1"/>
                </a:solidFill>
              </a:rPr>
              <a:t>Praveen Chandrashekar</a:t>
            </a:r>
            <a:endParaRPr sz="1300">
              <a:solidFill>
                <a:schemeClr val="accent1"/>
              </a:solidFill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en" sz="1300">
                <a:solidFill>
                  <a:schemeClr val="accent1"/>
                </a:solidFill>
              </a:rPr>
              <a:t>Computational Fluid Dynamics</a:t>
            </a:r>
            <a:endParaRPr sz="1300">
              <a:solidFill>
                <a:schemeClr val="accent1"/>
              </a:solidFill>
            </a:endParaRPr>
          </a:p>
        </p:txBody>
      </p:sp>
      <p:pic>
        <p:nvPicPr>
          <p:cNvPr descr="tifr-cam.jpg" id="79" name="Shape 79"/>
          <p:cNvPicPr preferRelativeResize="0"/>
          <p:nvPr/>
        </p:nvPicPr>
        <p:blipFill rotWithShape="1">
          <a:blip r:embed="rId3">
            <a:alphaModFix/>
          </a:blip>
          <a:srcRect b="0" l="31337" r="2058" t="0"/>
          <a:stretch/>
        </p:blipFill>
        <p:spPr>
          <a:xfrm>
            <a:off x="76200" y="70650"/>
            <a:ext cx="4442400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FRCeiling.jpg" id="80" name="Shape 80"/>
          <p:cNvPicPr preferRelativeResize="0"/>
          <p:nvPr/>
        </p:nvPicPr>
        <p:blipFill rotWithShape="1">
          <a:blip r:embed="rId4">
            <a:alphaModFix/>
          </a:blip>
          <a:srcRect b="0" l="20695" r="20695" t="0"/>
          <a:stretch/>
        </p:blipFill>
        <p:spPr>
          <a:xfrm>
            <a:off x="4594800" y="70650"/>
            <a:ext cx="2181600" cy="2463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aveen.png" id="81" name="Shape 81"/>
          <p:cNvPicPr preferRelativeResize="0"/>
          <p:nvPr/>
        </p:nvPicPr>
        <p:blipFill rotWithShape="1">
          <a:blip r:embed="rId5">
            <a:alphaModFix/>
          </a:blip>
          <a:srcRect b="5133" l="0" r="0" t="5124"/>
          <a:stretch/>
        </p:blipFill>
        <p:spPr>
          <a:xfrm>
            <a:off x="5150799" y="3237125"/>
            <a:ext cx="1625600" cy="18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1838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to India changed me...</a:t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83800" y="696950"/>
            <a:ext cx="4407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solidified my research interests…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Monsoon Dynamics</a:t>
            </a:r>
            <a:endParaRPr/>
          </a:p>
          <a:p>
            <a:pPr indent="0" lvl="0" mar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aadu.jpg"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6250" y="2062500"/>
            <a:ext cx="3080952" cy="308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475" y="1733475"/>
            <a:ext cx="2539376" cy="32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527225" y="383675"/>
            <a:ext cx="4719000" cy="19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Will apply to 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return to India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Fulbright &amp; Language Study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Motivated to be a part of the international scientific community,  especially Indo-US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D_Dome.jpg" id="95" name="Shape 95"/>
          <p:cNvPicPr preferRelativeResize="0"/>
          <p:nvPr/>
        </p:nvPicPr>
        <p:blipFill rotWithShape="1">
          <a:blip r:embed="rId3">
            <a:alphaModFix/>
          </a:blip>
          <a:srcRect b="0" l="28518" r="28513" t="0"/>
          <a:stretch/>
        </p:blipFill>
        <p:spPr>
          <a:xfrm>
            <a:off x="76200" y="76200"/>
            <a:ext cx="5969696" cy="50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idx="4294967295" type="body"/>
          </p:nvPr>
        </p:nvSpPr>
        <p:spPr>
          <a:xfrm>
            <a:off x="6096600" y="2482850"/>
            <a:ext cx="2842800" cy="2660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Now I study at the </a:t>
            </a:r>
            <a:r>
              <a:rPr b="1" lang="en" sz="1700">
                <a:solidFill>
                  <a:schemeClr val="accent1"/>
                </a:solidFill>
              </a:rPr>
              <a:t>University of Notre Dame </a:t>
            </a:r>
            <a:r>
              <a:rPr lang="en" sz="1700">
                <a:solidFill>
                  <a:schemeClr val="accent1"/>
                </a:solidFill>
              </a:rPr>
              <a:t>towards PhD</a:t>
            </a:r>
            <a:endParaRPr sz="1700">
              <a:solidFill>
                <a:schemeClr val="accent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Applied &amp; Comp. Math &amp; Stats</a:t>
            </a:r>
            <a:endParaRPr sz="1100">
              <a:solidFill>
                <a:schemeClr val="accent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Chose to work with            </a:t>
            </a:r>
            <a:r>
              <a:rPr b="1" lang="en">
                <a:solidFill>
                  <a:schemeClr val="accent1"/>
                </a:solidFill>
              </a:rPr>
              <a:t>Prof. Joe Fernando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lang="en" sz="1600">
                <a:solidFill>
                  <a:schemeClr val="accent1"/>
                </a:solidFill>
              </a:rPr>
              <a:t>in EFD</a:t>
            </a:r>
            <a:endParaRPr sz="1600">
              <a:solidFill>
                <a:schemeClr val="accent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1"/>
                </a:solidFill>
              </a:rPr>
              <a:t>GLOBES </a:t>
            </a:r>
            <a:r>
              <a:rPr lang="en" sz="1300">
                <a:solidFill>
                  <a:schemeClr val="accent1"/>
                </a:solidFill>
              </a:rPr>
              <a:t>- Sci. Com. &amp; Policy</a:t>
            </a:r>
            <a:endParaRPr sz="1300">
              <a:solidFill>
                <a:schemeClr val="accent1"/>
              </a:solidFill>
            </a:endParaRPr>
          </a:p>
        </p:txBody>
      </p:sp>
      <p:pic>
        <p:nvPicPr>
          <p:cNvPr descr="Basilica.jpg" id="97" name="Shape 97"/>
          <p:cNvPicPr preferRelativeResize="0"/>
          <p:nvPr/>
        </p:nvPicPr>
        <p:blipFill rotWithShape="1">
          <a:blip r:embed="rId4">
            <a:alphaModFix/>
          </a:blip>
          <a:srcRect b="0" l="5044" r="5044" t="0"/>
          <a:stretch/>
        </p:blipFill>
        <p:spPr>
          <a:xfrm>
            <a:off x="6096600" y="76200"/>
            <a:ext cx="2959501" cy="24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4294967295" type="body"/>
          </p:nvPr>
        </p:nvSpPr>
        <p:spPr>
          <a:xfrm>
            <a:off x="1227525" y="4271475"/>
            <a:ext cx="6509700" cy="701400"/>
          </a:xfrm>
          <a:prstGeom prst="rect">
            <a:avLst/>
          </a:prstGeom>
          <a:solidFill>
            <a:srgbClr val="FFFF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Indian culture is celebrated all over the US!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scFingers.jpg" id="107" name="Shape 107"/>
          <p:cNvPicPr preferRelativeResize="0"/>
          <p:nvPr/>
        </p:nvPicPr>
        <p:blipFill rotWithShape="1">
          <a:blip r:embed="rId3">
            <a:alphaModFix/>
          </a:blip>
          <a:srcRect b="7798" l="0" r="0" t="7806"/>
          <a:stretch/>
        </p:blipFill>
        <p:spPr>
          <a:xfrm>
            <a:off x="-1279075" y="0"/>
            <a:ext cx="91444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idx="4294967295" type="body"/>
          </p:nvPr>
        </p:nvSpPr>
        <p:spPr>
          <a:xfrm>
            <a:off x="-200" y="0"/>
            <a:ext cx="4028700" cy="7014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Wisconsin loves India too!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scSidAnkitPrithvi.JPG" id="113" name="Shape 113"/>
          <p:cNvPicPr preferRelativeResize="0"/>
          <p:nvPr/>
        </p:nvPicPr>
        <p:blipFill rotWithShape="1">
          <a:blip r:embed="rId3">
            <a:alphaModFix/>
          </a:blip>
          <a:srcRect b="0" l="5100" r="5100" t="0"/>
          <a:stretch/>
        </p:blipFill>
        <p:spPr>
          <a:xfrm>
            <a:off x="76200" y="76200"/>
            <a:ext cx="2959493" cy="2471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soreJump.jpg" id="114" name="Shape 114"/>
          <p:cNvPicPr preferRelativeResize="0"/>
          <p:nvPr/>
        </p:nvPicPr>
        <p:blipFill rotWithShape="1">
          <a:blip r:embed="rId4">
            <a:alphaModFix/>
          </a:blip>
          <a:srcRect b="0" l="10094" r="10102" t="0"/>
          <a:stretch/>
        </p:blipFill>
        <p:spPr>
          <a:xfrm>
            <a:off x="76200" y="2606675"/>
            <a:ext cx="2959503" cy="2471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ek.jpg" id="115" name="Shape 115"/>
          <p:cNvPicPr preferRelativeResize="0"/>
          <p:nvPr/>
        </p:nvPicPr>
        <p:blipFill rotWithShape="1">
          <a:blip r:embed="rId5">
            <a:alphaModFix/>
          </a:blip>
          <a:srcRect b="0" l="10216" r="10216" t="0"/>
          <a:stretch/>
        </p:blipFill>
        <p:spPr>
          <a:xfrm>
            <a:off x="3092250" y="76200"/>
            <a:ext cx="5969705" cy="4985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Encourage US Students &amp; Scholars to Study in India</a:t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55925" y="1234050"/>
            <a:ext cx="4520700" cy="3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S.N. Bose Program</a:t>
            </a:r>
            <a:endParaRPr b="1" sz="22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http://www.snboseprogram.org/us-scholars-information-page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Ugrad Junior/Senior or Graduate Student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 8-12 Weeks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Studying STEM, medicine, public health, or agriculture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Choose research project given interests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Final version of project proposal not required at application</a:t>
            </a:r>
            <a:endParaRPr sz="1600"/>
          </a:p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4576625" y="1234050"/>
            <a:ext cx="45207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Fulbright U.S. Student</a:t>
            </a:r>
            <a:endParaRPr b="1" sz="2200"/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http://us.fulbrightonline.org/</a:t>
            </a:r>
            <a:endParaRPr sz="17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BS, MS, or PhD Students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Any Discipline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9 Months Grant Period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Language Proficiency not required…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But can apply to supplemental CLEA program</a:t>
            </a:r>
            <a:endParaRPr sz="16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Boren Scholarship/Fellowship</a:t>
            </a:r>
            <a:endParaRPr sz="22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https://www.borenawards.org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Includes Language study in Madison</a:t>
            </a:r>
            <a:endParaRPr sz="1600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 u="sng">
                <a:solidFill>
                  <a:srgbClr val="000000"/>
                </a:solidFill>
                <a:hlinkClick r:id="rId6"/>
              </a:rPr>
              <a:t>http://www.passporttoindia.com</a:t>
            </a:r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