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60" r:id="rId2"/>
    <p:sldMasterId id="2147483669" r:id="rId3"/>
  </p:sldMasterIdLst>
  <p:notesMasterIdLst>
    <p:notesMasterId r:id="rId11"/>
  </p:notesMasterIdLst>
  <p:handoutMasterIdLst>
    <p:handoutMasterId r:id="rId12"/>
  </p:handoutMasterIdLst>
  <p:sldIdLst>
    <p:sldId id="266" r:id="rId4"/>
    <p:sldId id="263" r:id="rId5"/>
    <p:sldId id="271" r:id="rId6"/>
    <p:sldId id="274" r:id="rId7"/>
    <p:sldId id="272" r:id="rId8"/>
    <p:sldId id="273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71" autoAdjust="0"/>
  </p:normalViewPr>
  <p:slideViewPr>
    <p:cSldViewPr snapToGrid="0" snapToObjects="1">
      <p:cViewPr>
        <p:scale>
          <a:sx n="111" d="100"/>
          <a:sy n="111" d="100"/>
        </p:scale>
        <p:origin x="7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A957C-7086-1842-946C-72BD2CF399EC}" type="datetimeFigureOut">
              <a:rPr lang="en-US" smtClean="0"/>
              <a:t>5/20/17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BD61E-340F-1A44-BA3D-B0D6A70F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396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1864D-C487-214F-A400-C44094BF6C4B}" type="datetimeFigureOut">
              <a:rPr lang="en-US" smtClean="0"/>
              <a:t>5/20/17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0B09A-6706-1944-A37A-3010484C8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43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86884" y="4008857"/>
            <a:ext cx="7332649" cy="1227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83211" y="3762781"/>
            <a:ext cx="5445125" cy="2375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THE UNIVERSITY OF WISCONSIN–MADISON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5985933" y="5892581"/>
            <a:ext cx="2133600" cy="20341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0" i="0" baseline="0" dirty="0" smtClean="0">
                <a:solidFill>
                  <a:schemeClr val="bg1"/>
                </a:solidFill>
                <a:latin typeface="Arial"/>
                <a:cs typeface="Arial"/>
              </a:rPr>
              <a:t>March 3, 2016</a:t>
            </a:r>
            <a:endParaRPr lang="en-US" sz="1000" b="0" i="0" baseline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 descr="uwlogo_web_sm_ct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4" r="34920" b="32370"/>
          <a:stretch/>
        </p:blipFill>
        <p:spPr>
          <a:xfrm>
            <a:off x="858499" y="5668584"/>
            <a:ext cx="450469" cy="66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6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IMAGE +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/ TITLE OF PAGE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57766" y="829627"/>
            <a:ext cx="5952595" cy="1016106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HEADLINE GOES HERE ON THIS SLIDE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876301" y="1845733"/>
            <a:ext cx="7455236" cy="4068698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Avenir Medium"/>
              </a:defRPr>
            </a:lvl1pPr>
          </a:lstStyle>
          <a:p>
            <a:endParaRPr lang="en-US" dirty="0"/>
          </a:p>
        </p:txBody>
      </p:sp>
      <p:sp>
        <p:nvSpPr>
          <p:cNvPr id="7" name="object 4"/>
          <p:cNvSpPr txBox="1"/>
          <p:nvPr userDrawn="1"/>
        </p:nvSpPr>
        <p:spPr>
          <a:xfrm>
            <a:off x="2260936" y="6196447"/>
            <a:ext cx="637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algn="r">
              <a:tabLst>
                <a:tab pos="2042690" algn="l"/>
                <a:tab pos="2184289" algn="l"/>
                <a:tab pos="3244684" algn="l"/>
              </a:tabLst>
            </a:pPr>
            <a:fld id="{0E1F2C87-DDC6-BA46-97E3-8B17805E8865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Avenir Medium"/>
                <a:cs typeface="Avenir Black"/>
              </a:r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venir Medium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509665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6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9144000" cy="6858000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900" baseline="0">
                <a:solidFill>
                  <a:schemeClr val="tx1"/>
                </a:solidFill>
                <a:latin typeface="Avenir Medium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THIS SLIDE IS FOR FULL BLEED PHOTOGRAPHY. CLICK THE ICON BEHIND THE HEADLINE OR DRAG+DROP A PHOTO TO ADD AN IMAGE.</a:t>
            </a:r>
            <a:endParaRPr lang="en-US" dirty="0"/>
          </a:p>
        </p:txBody>
      </p:sp>
      <p:sp>
        <p:nvSpPr>
          <p:cNvPr id="14" name="object 4"/>
          <p:cNvSpPr txBox="1"/>
          <p:nvPr userDrawn="1"/>
        </p:nvSpPr>
        <p:spPr>
          <a:xfrm>
            <a:off x="2260936" y="6196447"/>
            <a:ext cx="637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algn="r">
              <a:tabLst>
                <a:tab pos="2042690" algn="l"/>
                <a:tab pos="2184289" algn="l"/>
                <a:tab pos="3244684" algn="l"/>
              </a:tabLst>
            </a:pPr>
            <a:fld id="{0E1F2C87-DDC6-BA46-97E3-8B17805E8865}" type="slidenum">
              <a:rPr lang="en-US" sz="1000" b="1" smtClean="0">
                <a:solidFill>
                  <a:schemeClr val="bg1"/>
                </a:solidFill>
                <a:latin typeface="Avenir Medium"/>
                <a:cs typeface="Avenir Black"/>
              </a:rPr>
              <a:t>‹#›</a:t>
            </a:fld>
            <a:endParaRPr lang="en-US" sz="1000" dirty="0">
              <a:solidFill>
                <a:schemeClr val="bg1"/>
              </a:solidFill>
              <a:latin typeface="Avenir Medium"/>
              <a:cs typeface="Avenir Black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96392" y="2550123"/>
            <a:ext cx="7239000" cy="120777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i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THE HEADLINE IS ON TOP OF THE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6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BAS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 userDrawn="1"/>
        </p:nvSpPr>
        <p:spPr>
          <a:xfrm>
            <a:off x="2260936" y="6196447"/>
            <a:ext cx="637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algn="r">
              <a:tabLst>
                <a:tab pos="2042690" algn="l"/>
                <a:tab pos="2184289" algn="l"/>
                <a:tab pos="3244684" algn="l"/>
              </a:tabLst>
            </a:pPr>
            <a:fld id="{0E1F2C87-DDC6-BA46-97E3-8B17805E8865}" type="slidenum">
              <a:rPr lang="en-US" sz="1000" b="1" smtClean="0">
                <a:solidFill>
                  <a:srgbClr val="FFFFFF"/>
                </a:solidFill>
                <a:latin typeface="Avenir Medium"/>
                <a:cs typeface="Avenir Black"/>
              </a:rPr>
              <a:t>‹#›</a:t>
            </a:fld>
            <a:endParaRPr lang="en-US" sz="1000" dirty="0">
              <a:latin typeface="Avenir Medium"/>
              <a:cs typeface="Avenir Black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082802" y="3251201"/>
            <a:ext cx="4960938" cy="93186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82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86884" y="3695590"/>
            <a:ext cx="7332649" cy="122766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THANK YOU.</a:t>
            </a: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5985933" y="5892581"/>
            <a:ext cx="2133600" cy="20341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aseline="0" dirty="0" smtClean="0">
                <a:solidFill>
                  <a:schemeClr val="bg1"/>
                </a:solidFill>
                <a:latin typeface="Avenir Medium"/>
              </a:rPr>
              <a:t>March 3, 2016</a:t>
            </a:r>
            <a:endParaRPr lang="en-US" sz="1000" baseline="0" dirty="0">
              <a:solidFill>
                <a:schemeClr val="bg1"/>
              </a:solidFill>
              <a:latin typeface="Avenir Medium"/>
            </a:endParaRPr>
          </a:p>
        </p:txBody>
      </p:sp>
      <p:pic>
        <p:nvPicPr>
          <p:cNvPr id="5" name="Picture 4" descr="uwlogo_web_sm_ct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4" r="34920" b="32370"/>
          <a:stretch/>
        </p:blipFill>
        <p:spPr>
          <a:xfrm>
            <a:off x="858499" y="5668584"/>
            <a:ext cx="450469" cy="66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3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/>
          <p:cNvSpPr txBox="1"/>
          <p:nvPr userDrawn="1"/>
        </p:nvSpPr>
        <p:spPr>
          <a:xfrm>
            <a:off x="2260936" y="6196447"/>
            <a:ext cx="637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algn="r">
              <a:tabLst>
                <a:tab pos="2042690" algn="l"/>
                <a:tab pos="2184289" algn="l"/>
                <a:tab pos="3244684" algn="l"/>
              </a:tabLst>
            </a:pPr>
            <a:fld id="{0E1F2C87-DDC6-BA46-97E3-8B17805E8865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Avenir Medium"/>
                <a:cs typeface="Avenir Black"/>
              </a:r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venir Medium"/>
              <a:cs typeface="Avenir Black"/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/ AGENDA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10681" y="2167998"/>
            <a:ext cx="3317875" cy="206533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01 | TITLE OF SECTION GOES HERE</a:t>
            </a:r>
          </a:p>
          <a:p>
            <a:pPr lvl="0"/>
            <a:r>
              <a:rPr lang="en-US" dirty="0" smtClean="0"/>
              <a:t>02 | TITLE OF SECTION GOES HERE</a:t>
            </a:r>
          </a:p>
          <a:p>
            <a:pPr lvl="0"/>
            <a:r>
              <a:rPr lang="en-US" dirty="0" smtClean="0"/>
              <a:t>03 | TITLE OF SECTION GOES HERE</a:t>
            </a:r>
          </a:p>
          <a:p>
            <a:pPr lvl="0"/>
            <a:r>
              <a:rPr lang="en-US" dirty="0" smtClean="0"/>
              <a:t>04 | TITLE OF SECTION GOES HERE</a:t>
            </a:r>
          </a:p>
          <a:p>
            <a:pPr lvl="0"/>
            <a:r>
              <a:rPr lang="en-US" dirty="0" smtClean="0"/>
              <a:t>05 | TITLE OF SECTION GOES HERE</a:t>
            </a:r>
          </a:p>
          <a:p>
            <a:pPr lvl="0"/>
            <a:r>
              <a:rPr lang="en-US" dirty="0" smtClean="0"/>
              <a:t>06 | TITLE OF SECTION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51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/ TITLE OF PAGE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96392" y="2844613"/>
            <a:ext cx="7239000" cy="1328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ONLY A HEADLINE GOES ON THIS SLIDE</a:t>
            </a:r>
            <a:endParaRPr lang="en-US" dirty="0"/>
          </a:p>
        </p:txBody>
      </p:sp>
      <p:sp>
        <p:nvSpPr>
          <p:cNvPr id="6" name="object 4"/>
          <p:cNvSpPr txBox="1"/>
          <p:nvPr userDrawn="1"/>
        </p:nvSpPr>
        <p:spPr>
          <a:xfrm>
            <a:off x="2260936" y="6196447"/>
            <a:ext cx="637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algn="r">
              <a:tabLst>
                <a:tab pos="2042690" algn="l"/>
                <a:tab pos="2184289" algn="l"/>
                <a:tab pos="3244684" algn="l"/>
              </a:tabLst>
            </a:pPr>
            <a:fld id="{0E1F2C87-DDC6-BA46-97E3-8B17805E8865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Avenir Medium"/>
                <a:cs typeface="Avenir Black"/>
              </a:r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venir Medium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11498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6875" y="3783982"/>
            <a:ext cx="6596057" cy="88961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 </a:t>
            </a:r>
            <a:r>
              <a:rPr lang="en-US" dirty="0" err="1" smtClean="0"/>
              <a:t>gravida</a:t>
            </a:r>
            <a:r>
              <a:rPr lang="en-US" dirty="0" smtClean="0"/>
              <a:t> vel.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 </a:t>
            </a:r>
            <a:r>
              <a:rPr lang="en-US" dirty="0" err="1" smtClean="0"/>
              <a:t>gravida</a:t>
            </a:r>
            <a:r>
              <a:rPr lang="en-US" dirty="0" smtClean="0"/>
              <a:t> vel. </a:t>
            </a:r>
          </a:p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/ TITLE OF PAGE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96392" y="2550123"/>
            <a:ext cx="7239000" cy="120777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HEADLINE GOES HERE </a:t>
            </a:r>
            <a:br>
              <a:rPr lang="en-US" dirty="0" smtClean="0"/>
            </a:br>
            <a:r>
              <a:rPr lang="en-US" dirty="0" smtClean="0"/>
              <a:t>ON THIS SLIDE</a:t>
            </a:r>
            <a:endParaRPr lang="en-US" dirty="0"/>
          </a:p>
        </p:txBody>
      </p:sp>
      <p:sp>
        <p:nvSpPr>
          <p:cNvPr id="7" name="object 4"/>
          <p:cNvSpPr txBox="1"/>
          <p:nvPr userDrawn="1"/>
        </p:nvSpPr>
        <p:spPr>
          <a:xfrm>
            <a:off x="2260936" y="6196447"/>
            <a:ext cx="637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algn="r">
              <a:tabLst>
                <a:tab pos="2042690" algn="l"/>
                <a:tab pos="2184289" algn="l"/>
                <a:tab pos="3244684" algn="l"/>
              </a:tabLst>
            </a:pPr>
            <a:fld id="{0E1F2C87-DDC6-BA46-97E3-8B17805E8865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Avenir Medium"/>
                <a:cs typeface="Avenir Black"/>
              </a:r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venir Medium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99709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HEADLINE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1538" y="1765224"/>
            <a:ext cx="3243262" cy="3683000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Avenir Medium"/>
              </a:defRPr>
            </a:lvl1pPr>
          </a:lstStyle>
          <a:p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24210" y="2963345"/>
            <a:ext cx="3394075" cy="208278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 </a:t>
            </a:r>
            <a:r>
              <a:rPr lang="en-US" dirty="0" err="1" smtClean="0"/>
              <a:t>gravida</a:t>
            </a:r>
            <a:r>
              <a:rPr lang="en-US" dirty="0" smtClean="0"/>
              <a:t> vel.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 </a:t>
            </a:r>
            <a:r>
              <a:rPr lang="en-US" dirty="0" err="1" smtClean="0"/>
              <a:t>gravida</a:t>
            </a:r>
            <a:r>
              <a:rPr lang="en-US" dirty="0" smtClean="0"/>
              <a:t> vel. </a:t>
            </a:r>
          </a:p>
          <a:p>
            <a:pPr lvl="0"/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/ TITLE OF PAGE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24399" y="2184281"/>
            <a:ext cx="3674533" cy="77906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HEADLINE GOES HERE ON THIS SLIDE</a:t>
            </a:r>
            <a:endParaRPr lang="en-US" dirty="0"/>
          </a:p>
        </p:txBody>
      </p:sp>
      <p:sp>
        <p:nvSpPr>
          <p:cNvPr id="8" name="object 4"/>
          <p:cNvSpPr txBox="1"/>
          <p:nvPr userDrawn="1"/>
        </p:nvSpPr>
        <p:spPr>
          <a:xfrm>
            <a:off x="2260936" y="6196447"/>
            <a:ext cx="637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algn="r">
              <a:tabLst>
                <a:tab pos="2042690" algn="l"/>
                <a:tab pos="2184289" algn="l"/>
                <a:tab pos="3244684" algn="l"/>
              </a:tabLst>
            </a:pPr>
            <a:fld id="{0E1F2C87-DDC6-BA46-97E3-8B17805E8865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Avenir Medium"/>
                <a:cs typeface="Avenir Black"/>
              </a:r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venir Medium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3345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HEADLINE + COPY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/ TITLE OF PAGE</a:t>
            </a:r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7938" y="1765224"/>
            <a:ext cx="3243262" cy="3683000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Avenir Medium"/>
              </a:defRPr>
            </a:lvl1pPr>
          </a:lstStyle>
          <a:p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68149" y="2963345"/>
            <a:ext cx="3394075" cy="208278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 </a:t>
            </a:r>
            <a:r>
              <a:rPr lang="en-US" dirty="0" err="1" smtClean="0"/>
              <a:t>gravida</a:t>
            </a:r>
            <a:r>
              <a:rPr lang="en-US" dirty="0" smtClean="0"/>
              <a:t> vel.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 </a:t>
            </a:r>
            <a:r>
              <a:rPr lang="en-US" dirty="0" err="1" smtClean="0"/>
              <a:t>gravida</a:t>
            </a:r>
            <a:r>
              <a:rPr lang="en-US" dirty="0" smtClean="0"/>
              <a:t> vel. </a:t>
            </a:r>
          </a:p>
          <a:p>
            <a:pPr lvl="0"/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68338" y="2184281"/>
            <a:ext cx="3674533" cy="77906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HEADLINE GOES HERE ON THIS SLIDE</a:t>
            </a:r>
            <a:endParaRPr lang="en-US" dirty="0"/>
          </a:p>
        </p:txBody>
      </p:sp>
      <p:sp>
        <p:nvSpPr>
          <p:cNvPr id="10" name="object 4"/>
          <p:cNvSpPr txBox="1"/>
          <p:nvPr userDrawn="1"/>
        </p:nvSpPr>
        <p:spPr>
          <a:xfrm>
            <a:off x="2260936" y="6196447"/>
            <a:ext cx="637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algn="r">
              <a:tabLst>
                <a:tab pos="2042690" algn="l"/>
                <a:tab pos="2184289" algn="l"/>
                <a:tab pos="3244684" algn="l"/>
              </a:tabLst>
            </a:pPr>
            <a:fld id="{0E1F2C87-DDC6-BA46-97E3-8B17805E8865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Avenir Medium"/>
                <a:cs typeface="Avenir Black"/>
              </a:r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venir Medium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39765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HEADLINE + COPY/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63044" y="3640667"/>
            <a:ext cx="3679828" cy="1807558"/>
          </a:xfrm>
          <a:prstGeom prst="rect">
            <a:avLst/>
          </a:prstGeom>
        </p:spPr>
        <p:txBody>
          <a:bodyPr vert="horz"/>
          <a:lstStyle>
            <a:lvl1pPr marL="137160" indent="-2286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11480" indent="-228600">
              <a:lnSpc>
                <a:spcPct val="150000"/>
              </a:lnSpc>
              <a:spcBef>
                <a:spcPts val="600"/>
              </a:spcBef>
              <a:buFont typeface="+mj-lt"/>
              <a:buAutoNum type="alphaUcPeriod"/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  <a:lvl3pPr marL="640080" indent="-182880">
              <a:lnSpc>
                <a:spcPct val="150000"/>
              </a:lnSpc>
              <a:spcBef>
                <a:spcPts val="600"/>
              </a:spcBef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  <a:lvl4pPr marL="914400" indent="-182880">
              <a:lnSpc>
                <a:spcPct val="150000"/>
              </a:lnSpc>
              <a:spcBef>
                <a:spcPts val="600"/>
              </a:spcBef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4pPr>
            <a:lvl5pPr marL="1097280" indent="-182880">
              <a:lnSpc>
                <a:spcPct val="150000"/>
              </a:lnSpc>
              <a:spcBef>
                <a:spcPts val="600"/>
              </a:spcBef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/ TITLE OF PAGE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68338" y="2184281"/>
            <a:ext cx="3674533" cy="77906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HEADLINE GOES HERE ON THIS SLIDE</a:t>
            </a:r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68338" y="2963345"/>
            <a:ext cx="3674533" cy="66038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7938" y="1765224"/>
            <a:ext cx="3243262" cy="3683000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Avenir Medium"/>
              </a:defRPr>
            </a:lvl1pPr>
          </a:lstStyle>
          <a:p>
            <a:endParaRPr lang="en-US" dirty="0"/>
          </a:p>
        </p:txBody>
      </p:sp>
      <p:sp>
        <p:nvSpPr>
          <p:cNvPr id="11" name="object 4"/>
          <p:cNvSpPr txBox="1"/>
          <p:nvPr userDrawn="1"/>
        </p:nvSpPr>
        <p:spPr>
          <a:xfrm>
            <a:off x="2260936" y="6196447"/>
            <a:ext cx="637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algn="r">
              <a:tabLst>
                <a:tab pos="2042690" algn="l"/>
                <a:tab pos="2184289" algn="l"/>
                <a:tab pos="3244684" algn="l"/>
              </a:tabLst>
            </a:pPr>
            <a:fld id="{0E1F2C87-DDC6-BA46-97E3-8B17805E8865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Avenir Medium"/>
                <a:cs typeface="Avenir Black"/>
              </a:r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venir Medium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844789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MOSAIC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68338" y="2963345"/>
            <a:ext cx="3394075" cy="278552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 </a:t>
            </a:r>
            <a:r>
              <a:rPr lang="en-US" dirty="0" err="1" smtClean="0"/>
              <a:t>gravida</a:t>
            </a:r>
            <a:r>
              <a:rPr lang="en-US" dirty="0" smtClean="0"/>
              <a:t> vel.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 </a:t>
            </a:r>
            <a:r>
              <a:rPr lang="en-US" dirty="0" err="1" smtClean="0"/>
              <a:t>gravida</a:t>
            </a:r>
            <a:r>
              <a:rPr lang="en-US" dirty="0" smtClean="0"/>
              <a:t> vel. </a:t>
            </a:r>
          </a:p>
          <a:p>
            <a:pPr lvl="0"/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/ TITLE OF PAGE</a:t>
            </a:r>
            <a:endParaRPr lang="en-U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546003" y="1638765"/>
            <a:ext cx="2785533" cy="1726660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Avenir Medium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48202" y="3514319"/>
            <a:ext cx="1752600" cy="2539348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Avenir Medium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578938" y="3514319"/>
            <a:ext cx="1752600" cy="1328614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Avenir Medium"/>
              </a:defRPr>
            </a:lvl1pPr>
          </a:lstStyle>
          <a:p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68338" y="2184281"/>
            <a:ext cx="3674533" cy="77906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HEADLINE GOES HERE ON THIS SLIDE</a:t>
            </a:r>
            <a:endParaRPr lang="en-US" dirty="0"/>
          </a:p>
        </p:txBody>
      </p:sp>
      <p:sp>
        <p:nvSpPr>
          <p:cNvPr id="12" name="object 4"/>
          <p:cNvSpPr txBox="1"/>
          <p:nvPr userDrawn="1"/>
        </p:nvSpPr>
        <p:spPr>
          <a:xfrm>
            <a:off x="2260936" y="6196447"/>
            <a:ext cx="6375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 algn="r">
              <a:tabLst>
                <a:tab pos="2042690" algn="l"/>
                <a:tab pos="2184289" algn="l"/>
                <a:tab pos="3244684" algn="l"/>
              </a:tabLst>
            </a:pPr>
            <a:fld id="{0E1F2C87-DDC6-BA46-97E3-8B17805E8865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Avenir Medium"/>
                <a:cs typeface="Avenir Black"/>
              </a:r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venir Medium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87717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NUL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11" Type="http://schemas.openxmlformats.org/officeDocument/2006/relationships/image" Target="NUL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Relationship Id="rId3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TWO LAKES 2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3" r="13031"/>
          <a:stretch/>
        </p:blipFill>
        <p:spPr>
          <a:xfrm>
            <a:off x="0" y="-49213"/>
            <a:ext cx="9144000" cy="690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1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711201"/>
            <a:ext cx="9144000" cy="6146800"/>
          </a:xfrm>
          <a:prstGeom prst="rect">
            <a:avLst/>
          </a:prstGeom>
        </p:spPr>
      </p:pic>
      <p:pic>
        <p:nvPicPr>
          <p:cNvPr id="5" name="Picture 4" descr="uwlogo_web_sm_ctr.png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4" r="34920" b="32370"/>
          <a:stretch/>
        </p:blipFill>
        <p:spPr>
          <a:xfrm>
            <a:off x="8634112" y="88900"/>
            <a:ext cx="3693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TWO LAKES 2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3" r="13031"/>
          <a:stretch/>
        </p:blipFill>
        <p:spPr>
          <a:xfrm>
            <a:off x="0" y="-49213"/>
            <a:ext cx="9144000" cy="690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7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hyperlink" Target="http://www.nobelprize.org/nobel_prizes/physics/laureates/2000/kilby-facts.html" TargetMode="External"/><Relationship Id="rId20" Type="http://schemas.openxmlformats.org/officeDocument/2006/relationships/hyperlink" Target="http://www.nobelprize.org/nobel_prizes/physics/laureates/1972/bardeen-facts.html" TargetMode="External"/><Relationship Id="rId21" Type="http://schemas.openxmlformats.org/officeDocument/2006/relationships/hyperlink" Target="http://www.nobelprize.org/nobel_prizes/medicine/laureates/1975/temin-facts.html" TargetMode="External"/><Relationship Id="rId10" Type="http://schemas.openxmlformats.org/officeDocument/2006/relationships/hyperlink" Target="http://www.nobelprize.org/nobel_prizes/medicine/laureates/2007/smithies-facts.html" TargetMode="External"/><Relationship Id="rId11" Type="http://schemas.openxmlformats.org/officeDocument/2006/relationships/hyperlink" Target="http://www.nobelprize.org/nobel_prizes/medicine/laureates/2015/campbell-facts.html" TargetMode="External"/><Relationship Id="rId12" Type="http://schemas.openxmlformats.org/officeDocument/2006/relationships/hyperlink" Target="https://www.nobelprize.org/nobel_prizes/medicine/laureates/1944/erlanger-facts.html" TargetMode="External"/><Relationship Id="rId13" Type="http://schemas.openxmlformats.org/officeDocument/2006/relationships/hyperlink" Target="https://www.nobelprize.org/nobel_prizes/medicine/laureates/1944/gasser-facts.html" TargetMode="External"/><Relationship Id="rId14" Type="http://schemas.openxmlformats.org/officeDocument/2006/relationships/hyperlink" Target="https://www.nobelprize.org/nobel_prizes/physics/laureates/1956/bardeen-facts.html" TargetMode="External"/><Relationship Id="rId15" Type="http://schemas.openxmlformats.org/officeDocument/2006/relationships/hyperlink" Target="https://www.nobelprize.org/nobel_prizes/medicine/laureates/1958/lederberg-facts.html" TargetMode="External"/><Relationship Id="rId16" Type="http://schemas.openxmlformats.org/officeDocument/2006/relationships/hyperlink" Target="http://www.nobelprize.org/nobel_prizes/medicine/laureates/1958/tatum-facts.html" TargetMode="External"/><Relationship Id="rId17" Type="http://schemas.openxmlformats.org/officeDocument/2006/relationships/hyperlink" Target="http://www.nobelprize.org/nobel_prizes/physics/laureates/1963/wigner-facts.html" TargetMode="External"/><Relationship Id="rId18" Type="http://schemas.openxmlformats.org/officeDocument/2006/relationships/hyperlink" Target="http://www.nobelprize.org/nobel_prizes/medicine/laureates/1968/khorana-facts.html" TargetMode="External"/><Relationship Id="rId19" Type="http://schemas.openxmlformats.org/officeDocument/2006/relationships/hyperlink" Target="http://www.nobelprize.org/nobel_prizes/chemistry/laureates/1972/moore-facts.html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nobelprize.org/nobel_prizes/literature/laureates/1976/bellow-facts.html" TargetMode="External"/><Relationship Id="rId3" Type="http://schemas.openxmlformats.org/officeDocument/2006/relationships/hyperlink" Target="http://www.nobelprize.org/nobel_prizes/physics/laureates/1977/vleck-facts.html" TargetMode="External"/><Relationship Id="rId4" Type="http://schemas.openxmlformats.org/officeDocument/2006/relationships/hyperlink" Target="http://www.nobelprize.org/nobel_prizes/economic-sciences/laureates/1979/schultz-facts.html" TargetMode="External"/><Relationship Id="rId5" Type="http://schemas.openxmlformats.org/officeDocument/2006/relationships/hyperlink" Target="http://www.nobelprize.org/nobel_prizes/medicine/laureates/1991/neher-facts.html" TargetMode="External"/><Relationship Id="rId6" Type="http://schemas.openxmlformats.org/officeDocument/2006/relationships/hyperlink" Target="http://www.nobelprize.org/nobel_prizes/chemistry/laureates/1997/boyer-facts.html" TargetMode="External"/><Relationship Id="rId7" Type="http://schemas.openxmlformats.org/officeDocument/2006/relationships/hyperlink" Target="http://www.nobelprize.org/nobel_prizes/medicine/laureates/1999/blobel-facts.html" TargetMode="External"/><Relationship Id="rId8" Type="http://schemas.openxmlformats.org/officeDocument/2006/relationships/hyperlink" Target="http://www.nobelprize.org/nobel_prizes/chemistry/laureates/2000/macdiarmid-facts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1" descr="building.jpg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r="3920"/>
          <a:stretch>
            <a:fillRect/>
          </a:stretch>
        </p:blipFill>
        <p:spPr>
          <a:xfrm>
            <a:off x="0" y="-12700"/>
            <a:ext cx="9144000" cy="68580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952500" y="5377989"/>
            <a:ext cx="7239000" cy="1207773"/>
          </a:xfrm>
        </p:spPr>
        <p:txBody>
          <a:bodyPr/>
          <a:lstStyle/>
          <a:p>
            <a:pPr algn="ctr"/>
            <a:r>
              <a:rPr lang="en-US" dirty="0" smtClean="0">
                <a:effectLst/>
              </a:rPr>
              <a:t>Welcome to University of Wisconsin Madison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768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 err="1" smtClean="0"/>
              <a:t>Har</a:t>
            </a:r>
            <a:r>
              <a:rPr lang="en-US" sz="2000" dirty="0" smtClean="0"/>
              <a:t> </a:t>
            </a:r>
            <a:r>
              <a:rPr lang="en-US" sz="2000" dirty="0" err="1" smtClean="0"/>
              <a:t>Gobind</a:t>
            </a:r>
            <a:r>
              <a:rPr lang="en-US" sz="2000" dirty="0" smtClean="0"/>
              <a:t> Singh Khorana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044" y="4054581"/>
            <a:ext cx="2273634" cy="21599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31" y="812801"/>
            <a:ext cx="4080936" cy="27240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" y="812801"/>
            <a:ext cx="4184474" cy="31383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27" y="4054581"/>
            <a:ext cx="2790022" cy="23479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" y="4054581"/>
            <a:ext cx="3591136" cy="26933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85730" y="2957815"/>
            <a:ext cx="351366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University of Wisconsin, Madison 1960-1970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 err="1" smtClean="0"/>
              <a:t>Satyendra</a:t>
            </a:r>
            <a:r>
              <a:rPr lang="en-US" sz="2000" dirty="0" smtClean="0"/>
              <a:t> </a:t>
            </a:r>
            <a:r>
              <a:rPr lang="en-US" sz="2000" dirty="0" err="1" smtClean="0"/>
              <a:t>Nath</a:t>
            </a:r>
            <a:r>
              <a:rPr lang="en-US" sz="2000" dirty="0" smtClean="0"/>
              <a:t> Bose</a:t>
            </a:r>
            <a:endParaRPr lang="en-US" sz="20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5" b="23695"/>
          <a:stretch>
            <a:fillRect/>
          </a:stretch>
        </p:blipFill>
        <p:spPr>
          <a:xfrm>
            <a:off x="122769" y="4109501"/>
            <a:ext cx="3608911" cy="196956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856716"/>
            <a:ext cx="3832107" cy="2877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67" y="856716"/>
            <a:ext cx="2379133" cy="1707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542" y="3516834"/>
            <a:ext cx="1982582" cy="18933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168" y="856716"/>
            <a:ext cx="2333297" cy="435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76907" y="1082662"/>
            <a:ext cx="4487690" cy="1807558"/>
          </a:xfrm>
        </p:spPr>
        <p:txBody>
          <a:bodyPr/>
          <a:lstStyle/>
          <a:p>
            <a:pPr marL="25146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Founded in 1848</a:t>
            </a:r>
          </a:p>
          <a:p>
            <a:pPr marL="25146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$1 Billion in annual research expenditures</a:t>
            </a:r>
          </a:p>
          <a:p>
            <a:pPr marL="25146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More than 40, 000 students</a:t>
            </a:r>
          </a:p>
          <a:p>
            <a:pPr marL="525780" lvl="1" indent="-342900">
              <a:buFont typeface="Wingdings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29,000 undergraduates</a:t>
            </a:r>
          </a:p>
          <a:p>
            <a:pPr marL="525780" lvl="1" indent="-342900">
              <a:buFont typeface="Wingdings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9,000 graduate students</a:t>
            </a:r>
          </a:p>
          <a:p>
            <a:pPr marL="25146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Ranked 11</a:t>
            </a:r>
            <a:r>
              <a:rPr lang="en-US" sz="2000" baseline="30000" dirty="0" smtClean="0">
                <a:solidFill>
                  <a:schemeClr val="tx1"/>
                </a:solidFill>
              </a:rPr>
              <a:t>th</a:t>
            </a:r>
            <a:r>
              <a:rPr lang="en-US" sz="2000" dirty="0" smtClean="0">
                <a:solidFill>
                  <a:schemeClr val="tx1"/>
                </a:solidFill>
              </a:rPr>
              <a:t> among public US Universities</a:t>
            </a:r>
          </a:p>
          <a:p>
            <a:pPr marL="25146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Third largest US institutions in number of doctoral degrees awarded</a:t>
            </a:r>
          </a:p>
          <a:p>
            <a:pPr marL="251460" indent="-342900">
              <a:buFont typeface="Arial" charset="0"/>
              <a:buChar char="•"/>
            </a:pPr>
            <a:endParaRPr lang="en-US" sz="1600" dirty="0" smtClean="0"/>
          </a:p>
          <a:p>
            <a:pPr marL="525780" lvl="1" indent="-342900">
              <a:buFont typeface="Arial" charset="0"/>
              <a:buChar char="•"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 smtClean="0"/>
              <a:t>University of Wisconsin, Madison</a:t>
            </a:r>
            <a:endParaRPr lang="en-US" sz="2000" dirty="0"/>
          </a:p>
        </p:txBody>
      </p:sp>
      <p:pic>
        <p:nvPicPr>
          <p:cNvPr id="9" name="Picture Placeholder 6" descr="campus.jpg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0" r="16980"/>
          <a:stretch>
            <a:fillRect/>
          </a:stretch>
        </p:blipFill>
        <p:spPr>
          <a:xfrm>
            <a:off x="4664597" y="1082662"/>
            <a:ext cx="4271059" cy="4850151"/>
          </a:xfrm>
        </p:spPr>
      </p:pic>
    </p:spTree>
    <p:extLst>
      <p:ext uri="{BB962C8B-B14F-4D97-AF65-F5344CB8AC3E}">
        <p14:creationId xmlns:p14="http://schemas.microsoft.com/office/powerpoint/2010/main" val="1731821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 smtClean="0"/>
              <a:t>University of Wisconsin, Madison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657060" y="709189"/>
            <a:ext cx="4572000" cy="63401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/>
              <a:t>1976 - </a:t>
            </a:r>
            <a:r>
              <a:rPr lang="en-US" sz="1400" dirty="0">
                <a:hlinkClick r:id="rId2"/>
              </a:rPr>
              <a:t>Saul Bellow</a:t>
            </a:r>
            <a:r>
              <a:rPr lang="en-US" sz="1400" dirty="0"/>
              <a:t> (M.A. x'37)</a:t>
            </a:r>
            <a:br>
              <a:rPr lang="en-US" sz="1400" dirty="0"/>
            </a:br>
            <a:r>
              <a:rPr lang="en-US" sz="1400" dirty="0"/>
              <a:t>Literature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1977 - </a:t>
            </a:r>
            <a:r>
              <a:rPr lang="en-US" sz="1400" dirty="0">
                <a:hlinkClick r:id="rId3"/>
              </a:rPr>
              <a:t>John Van Vleck</a:t>
            </a:r>
            <a:r>
              <a:rPr lang="en-US" sz="1400" dirty="0"/>
              <a:t> (A.B. 1920)</a:t>
            </a:r>
            <a:br>
              <a:rPr lang="en-US" sz="1400" dirty="0"/>
            </a:br>
            <a:r>
              <a:rPr lang="en-US" sz="1400" dirty="0"/>
              <a:t>Physics: Contributions to the development of electronic solid state circuitry and to theories of magnetism and conductivity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1979 - </a:t>
            </a:r>
            <a:r>
              <a:rPr lang="en-US" sz="1400" dirty="0">
                <a:hlinkClick r:id="rId4"/>
              </a:rPr>
              <a:t>Theodore Schultz</a:t>
            </a:r>
            <a:r>
              <a:rPr lang="en-US" sz="1400" dirty="0"/>
              <a:t> (M.S. 1928, Ph.D. 1930)</a:t>
            </a:r>
            <a:br>
              <a:rPr lang="en-US" sz="1400" dirty="0"/>
            </a:br>
            <a:r>
              <a:rPr lang="en-US" sz="1400" dirty="0"/>
              <a:t>Economics: Economics of developing </a:t>
            </a:r>
            <a:r>
              <a:rPr lang="en-US" sz="1400" dirty="0" smtClean="0"/>
              <a:t>countries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1991 </a:t>
            </a:r>
            <a:r>
              <a:rPr lang="en-US" sz="1400" dirty="0"/>
              <a:t>- </a:t>
            </a:r>
            <a:r>
              <a:rPr lang="en-US" sz="1400" dirty="0">
                <a:hlinkClick r:id="rId5"/>
              </a:rPr>
              <a:t>Erwin Neher</a:t>
            </a:r>
            <a:r>
              <a:rPr lang="en-US" sz="1400" dirty="0"/>
              <a:t> (M.S. 1967)</a:t>
            </a:r>
            <a:br>
              <a:rPr lang="en-US" sz="1400" dirty="0"/>
            </a:br>
            <a:r>
              <a:rPr lang="en-US" sz="1400" dirty="0"/>
              <a:t>Medicine: Discovery of a method to study ion channels in cell membranes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1997 - </a:t>
            </a:r>
            <a:r>
              <a:rPr lang="en-US" sz="1400" dirty="0">
                <a:hlinkClick r:id="rId6"/>
              </a:rPr>
              <a:t>Paul D. Boyer</a:t>
            </a:r>
            <a:r>
              <a:rPr lang="en-US" sz="1400" dirty="0"/>
              <a:t> (M.S. 1941, Ph.D. 1943)</a:t>
            </a:r>
            <a:br>
              <a:rPr lang="en-US" sz="1400" dirty="0"/>
            </a:br>
            <a:r>
              <a:rPr lang="en-US" sz="1400" dirty="0"/>
              <a:t>Chemistry: Discovery of the process that makes adenosine triphosphate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1999 - </a:t>
            </a:r>
            <a:r>
              <a:rPr lang="en-US" sz="1400" dirty="0">
                <a:hlinkClick r:id="rId7"/>
              </a:rPr>
              <a:t>Guenter Blobel</a:t>
            </a:r>
            <a:r>
              <a:rPr lang="en-US" sz="1400" dirty="0"/>
              <a:t> (Ph.D. 1967)</a:t>
            </a:r>
            <a:br>
              <a:rPr lang="en-US" sz="1400" dirty="0"/>
            </a:br>
            <a:r>
              <a:rPr lang="en-US" sz="1400" dirty="0"/>
              <a:t>Medicine: Discovery of how proteins move into the correct places within a cell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2000 - </a:t>
            </a:r>
            <a:r>
              <a:rPr lang="en-US" sz="1400" dirty="0">
                <a:hlinkClick r:id="rId8"/>
              </a:rPr>
              <a:t>Alan MacDiarmid</a:t>
            </a:r>
            <a:r>
              <a:rPr lang="en-US" sz="1400" dirty="0"/>
              <a:t> (M.S. 1952, Ph.D. 1953)</a:t>
            </a:r>
            <a:br>
              <a:rPr lang="en-US" sz="1400" dirty="0"/>
            </a:br>
            <a:r>
              <a:rPr lang="en-US" sz="1400" dirty="0"/>
              <a:t>Chemistry: Discovery of polymers that conduct electricity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2000 - </a:t>
            </a:r>
            <a:r>
              <a:rPr lang="en-US" sz="1400" dirty="0">
                <a:hlinkClick r:id="rId9"/>
              </a:rPr>
              <a:t>Jack St. Clair Kilby</a:t>
            </a:r>
            <a:r>
              <a:rPr lang="en-US" sz="1400" dirty="0"/>
              <a:t> (M.S. 1950)</a:t>
            </a:r>
            <a:br>
              <a:rPr lang="en-US" sz="1400" dirty="0"/>
            </a:br>
            <a:r>
              <a:rPr lang="en-US" sz="1400" dirty="0"/>
              <a:t>Physics: Invention of integrated circuit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/>
              <a:t>2007 - </a:t>
            </a:r>
            <a:r>
              <a:rPr lang="en-US" sz="1400" b="1" dirty="0">
                <a:hlinkClick r:id="rId10"/>
              </a:rPr>
              <a:t>Oliver Smithies</a:t>
            </a:r>
            <a:r>
              <a:rPr lang="en-US" sz="1400" b="1" dirty="0"/>
              <a:t> (faculty)</a:t>
            </a:r>
            <a:br>
              <a:rPr lang="en-US" sz="1400" b="1" dirty="0"/>
            </a:br>
            <a:r>
              <a:rPr lang="en-US" sz="1400" b="1" dirty="0"/>
              <a:t>Physiology, Medicine: for introducing specific gene modifications in mice using embryonic stem cells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2015 - </a:t>
            </a:r>
            <a:r>
              <a:rPr lang="en-US" sz="1400" dirty="0">
                <a:hlinkClick r:id="rId11"/>
              </a:rPr>
              <a:t>William C. Campbell</a:t>
            </a:r>
            <a:r>
              <a:rPr lang="en-US" sz="1400" dirty="0"/>
              <a:t> (M.A. 1954, Ph.D. 1957)</a:t>
            </a:r>
            <a:br>
              <a:rPr lang="en-US" sz="1400" dirty="0"/>
            </a:br>
            <a:r>
              <a:rPr lang="en-US" sz="1400" dirty="0"/>
              <a:t>Physiology, Medicine: Discovery of drug that lowers incidence of tropical diseases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85060" y="709189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b="1" dirty="0"/>
              <a:t>1944 - </a:t>
            </a:r>
            <a:r>
              <a:rPr lang="en-US" sz="1400" b="1" dirty="0">
                <a:hlinkClick r:id="rId12"/>
              </a:rPr>
              <a:t>Joseph Erlanger</a:t>
            </a:r>
            <a:r>
              <a:rPr lang="en-US" sz="1400" b="1" dirty="0"/>
              <a:t> (faculty) &amp; </a:t>
            </a:r>
            <a:r>
              <a:rPr lang="en-US" sz="1400" b="1" dirty="0">
                <a:hlinkClick r:id="rId13"/>
              </a:rPr>
              <a:t>Herbert Gasser</a:t>
            </a:r>
            <a:r>
              <a:rPr lang="en-US" sz="1400" b="1" dirty="0"/>
              <a:t> (B.S. 1910)</a:t>
            </a:r>
            <a:br>
              <a:rPr lang="en-US" sz="1400" b="1" dirty="0"/>
            </a:br>
            <a:r>
              <a:rPr lang="en-US" sz="1400" b="1" dirty="0"/>
              <a:t>Physiology, Medicine: Study of the differentiated functions of individual nerve threads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1956 - </a:t>
            </a:r>
            <a:r>
              <a:rPr lang="en-US" sz="1400" dirty="0">
                <a:hlinkClick r:id="rId14"/>
              </a:rPr>
              <a:t>John Bardeen</a:t>
            </a:r>
            <a:r>
              <a:rPr lang="en-US" sz="1400" dirty="0"/>
              <a:t> (B.S. 1928, M.S. 1929)</a:t>
            </a:r>
            <a:br>
              <a:rPr lang="en-US" sz="1400" dirty="0"/>
            </a:br>
            <a:r>
              <a:rPr lang="en-US" sz="1400" dirty="0"/>
              <a:t>Physics: Discovery of the transistor effect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/>
              <a:t>1958 - </a:t>
            </a:r>
            <a:r>
              <a:rPr lang="en-US" sz="1400" b="1" dirty="0">
                <a:hlinkClick r:id="rId15"/>
              </a:rPr>
              <a:t>Joshua Lederberg</a:t>
            </a:r>
            <a:r>
              <a:rPr lang="en-US" sz="1400" b="1" dirty="0"/>
              <a:t> (faculty)</a:t>
            </a:r>
            <a:br>
              <a:rPr lang="en-US" sz="1400" b="1" dirty="0"/>
            </a:br>
            <a:r>
              <a:rPr lang="en-US" sz="1400" b="1" dirty="0"/>
              <a:t>Physiology, Medicine: Genetics of bacteria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1958 - </a:t>
            </a:r>
            <a:r>
              <a:rPr lang="en-US" sz="1400" dirty="0">
                <a:hlinkClick r:id="rId16"/>
              </a:rPr>
              <a:t>Edward Tatum</a:t>
            </a:r>
            <a:r>
              <a:rPr lang="en-US" sz="1400" dirty="0"/>
              <a:t> (M.S. 1932, Ph.D. 1934)</a:t>
            </a:r>
            <a:br>
              <a:rPr lang="en-US" sz="1400" dirty="0"/>
            </a:br>
            <a:r>
              <a:rPr lang="en-US" sz="1400" dirty="0"/>
              <a:t>Physiology, Medicine: The metabolism of bacteria, yeasts and molds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/>
              <a:t>1963 - </a:t>
            </a:r>
            <a:r>
              <a:rPr lang="en-US" sz="1400" b="1" dirty="0">
                <a:hlinkClick r:id="rId17"/>
              </a:rPr>
              <a:t>E.P. Wigner</a:t>
            </a:r>
            <a:r>
              <a:rPr lang="en-US" sz="1400" b="1" dirty="0"/>
              <a:t> (faculty)</a:t>
            </a:r>
            <a:br>
              <a:rPr lang="en-US" sz="1400" b="1" dirty="0"/>
            </a:br>
            <a:r>
              <a:rPr lang="en-US" sz="1400" b="1" dirty="0"/>
              <a:t>Physics: Contributions to theories of the atomic nucleus and elementary particles through the discovery and application of fundamental symmetry principles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/>
              <a:t>1968 - </a:t>
            </a:r>
            <a:r>
              <a:rPr lang="en-US" sz="1400" b="1" dirty="0">
                <a:hlinkClick r:id="rId18"/>
              </a:rPr>
              <a:t>Har Gobind Khorana</a:t>
            </a:r>
            <a:r>
              <a:rPr lang="en-US" sz="1400" b="1" dirty="0"/>
              <a:t> (faculty)</a:t>
            </a:r>
            <a:br>
              <a:rPr lang="en-US" sz="1400" b="1" dirty="0"/>
            </a:br>
            <a:r>
              <a:rPr lang="en-US" sz="1400" b="1" dirty="0"/>
              <a:t>Physiology, Medicine: Gene synthesis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1972 - </a:t>
            </a:r>
            <a:r>
              <a:rPr lang="en-US" sz="1400" dirty="0">
                <a:hlinkClick r:id="rId19"/>
              </a:rPr>
              <a:t>Stanford Moore</a:t>
            </a:r>
            <a:r>
              <a:rPr lang="en-US" sz="1400" dirty="0"/>
              <a:t> (Ph.D. 1938)</a:t>
            </a:r>
            <a:br>
              <a:rPr lang="en-US" sz="1400" dirty="0"/>
            </a:br>
            <a:r>
              <a:rPr lang="en-US" sz="1400" dirty="0"/>
              <a:t>Chemistry: Research on the structure of ribonuclease, a complex protein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1972 - </a:t>
            </a:r>
            <a:r>
              <a:rPr lang="en-US" sz="1400" dirty="0">
                <a:hlinkClick r:id="rId20"/>
              </a:rPr>
              <a:t>John Bardeen</a:t>
            </a:r>
            <a:r>
              <a:rPr lang="en-US" sz="1400" dirty="0"/>
              <a:t> (B.S. 1928, M.S. 1929)</a:t>
            </a:r>
            <a:br>
              <a:rPr lang="en-US" sz="1400" dirty="0"/>
            </a:br>
            <a:r>
              <a:rPr lang="en-US" sz="1400" dirty="0"/>
              <a:t>Physics: Research on superconductivity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/>
              <a:t>1975 - </a:t>
            </a:r>
            <a:r>
              <a:rPr lang="en-US" sz="1400" b="1" dirty="0">
                <a:hlinkClick r:id="rId21"/>
              </a:rPr>
              <a:t>Howard Temin</a:t>
            </a:r>
            <a:r>
              <a:rPr lang="en-US" sz="1400" b="1" dirty="0"/>
              <a:t> (faculty)</a:t>
            </a:r>
            <a:br>
              <a:rPr lang="en-US" sz="1400" b="1" dirty="0"/>
            </a:br>
            <a:r>
              <a:rPr lang="en-US" sz="1400" b="1" dirty="0"/>
              <a:t>Physiology, Medicine: Retroviruses and cancer </a:t>
            </a:r>
            <a:r>
              <a:rPr lang="en-US" sz="1400" b="1" dirty="0" smtClean="0"/>
              <a:t>research</a:t>
            </a:r>
            <a:endParaRPr lang="en-US" sz="1400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88886" y="1120751"/>
            <a:ext cx="4855254" cy="1807558"/>
          </a:xfrm>
        </p:spPr>
        <p:txBody>
          <a:bodyPr/>
          <a:lstStyle/>
          <a:p>
            <a:pPr marL="25146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Khorana program established in 2007</a:t>
            </a:r>
          </a:p>
          <a:p>
            <a:pPr marL="25146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Expanded to include S.N. Bose program in 2012 </a:t>
            </a:r>
          </a:p>
          <a:p>
            <a:pPr marL="25146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Objectives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525780" lvl="1" indent="-342900">
              <a:buFont typeface="Wingdings" charset="2"/>
              <a:buChar char="Ø"/>
            </a:pPr>
            <a:r>
              <a:rPr lang="en-US" sz="1400" dirty="0" smtClean="0">
                <a:solidFill>
                  <a:schemeClr val="tx1"/>
                </a:solidFill>
              </a:rPr>
              <a:t>Provide US and Indian scholars a transformative educational and cultural experience</a:t>
            </a:r>
          </a:p>
          <a:p>
            <a:pPr marL="525780" lvl="1" indent="-342900">
              <a:buFont typeface="Wingdings" charset="2"/>
              <a:buChar char="Ø"/>
            </a:pPr>
            <a:r>
              <a:rPr lang="en-US" sz="1400" dirty="0" smtClean="0">
                <a:solidFill>
                  <a:schemeClr val="tx1"/>
                </a:solidFill>
              </a:rPr>
              <a:t>Engage </a:t>
            </a:r>
            <a:r>
              <a:rPr lang="en-US" sz="1400" dirty="0" err="1" smtClean="0">
                <a:solidFill>
                  <a:schemeClr val="tx1"/>
                </a:solidFill>
              </a:rPr>
              <a:t>parnters</a:t>
            </a:r>
            <a:r>
              <a:rPr lang="en-US" sz="1400" dirty="0" smtClean="0">
                <a:solidFill>
                  <a:schemeClr val="tx1"/>
                </a:solidFill>
              </a:rPr>
              <a:t> in rural development and sustainable food security</a:t>
            </a:r>
          </a:p>
          <a:p>
            <a:pPr marL="525780" lvl="1" indent="-342900">
              <a:buFont typeface="Wingdings" charset="2"/>
              <a:buChar char="Ø"/>
            </a:pPr>
            <a:r>
              <a:rPr lang="en-US" sz="1400" dirty="0" smtClean="0">
                <a:solidFill>
                  <a:schemeClr val="tx1"/>
                </a:solidFill>
              </a:rPr>
              <a:t>Facilitate public-private partnerships between US and India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 2017, we have 30 Khorana scholars and 50 Bose </a:t>
            </a:r>
            <a:r>
              <a:rPr lang="en-US" sz="2000" dirty="0" err="1" smtClean="0">
                <a:solidFill>
                  <a:schemeClr val="tx1"/>
                </a:solidFill>
              </a:rPr>
              <a:t>schoalrs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51460" indent="-342900">
              <a:buFont typeface="Arial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525780" lvl="1" indent="-342900">
              <a:buFont typeface="Wingdings" charset="2"/>
              <a:buChar char="Ø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525780" lvl="1" indent="-342900">
              <a:buFont typeface="Arial" charset="0"/>
              <a:buChar char="•"/>
            </a:pPr>
            <a:endParaRPr lang="en-US" sz="1800" dirty="0" smtClean="0"/>
          </a:p>
          <a:p>
            <a:pPr marL="525780" lvl="1" indent="-342900">
              <a:buFont typeface="Arial" charset="0"/>
              <a:buChar char="•"/>
            </a:pPr>
            <a:endParaRPr lang="en-US" sz="20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 smtClean="0"/>
              <a:t>Khorana Bose Program</a:t>
            </a:r>
            <a:endParaRPr lang="en-US" sz="20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7" r="16977"/>
          <a:stretch>
            <a:fillRect/>
          </a:stretch>
        </p:blipFill>
        <p:spPr>
          <a:xfrm>
            <a:off x="5371518" y="1120751"/>
            <a:ext cx="3205323" cy="3639916"/>
          </a:xfrm>
        </p:spPr>
      </p:pic>
      <p:sp>
        <p:nvSpPr>
          <p:cNvPr id="8" name="TextBox 7"/>
          <p:cNvSpPr txBox="1"/>
          <p:nvPr/>
        </p:nvSpPr>
        <p:spPr>
          <a:xfrm>
            <a:off x="6081407" y="4391335"/>
            <a:ext cx="231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 </a:t>
            </a:r>
            <a:r>
              <a:rPr lang="en-US" smtClean="0"/>
              <a:t>Khorana Scholars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0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 / Plain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ection 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133</Words>
  <Application>Microsoft Macintosh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Avenir Black</vt:lpstr>
      <vt:lpstr>Avenir Medium</vt:lpstr>
      <vt:lpstr>Calibri</vt:lpstr>
      <vt:lpstr>Wingdings</vt:lpstr>
      <vt:lpstr>Arial</vt:lpstr>
      <vt:lpstr>Title Slide / Plain Background</vt:lpstr>
      <vt:lpstr>Content Pages</vt:lpstr>
      <vt:lpstr>Section Divider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160over90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Harrison</dc:creator>
  <cp:lastModifiedBy>Parmesh RAMANATHAN</cp:lastModifiedBy>
  <cp:revision>58</cp:revision>
  <dcterms:created xsi:type="dcterms:W3CDTF">2016-02-19T20:26:54Z</dcterms:created>
  <dcterms:modified xsi:type="dcterms:W3CDTF">2017-05-21T01:56:35Z</dcterms:modified>
</cp:coreProperties>
</file>