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bin" ContentType="application/vnd.openxmlformats-officedocument.presentationml.printerSettings"/>
  <Default Extension="png" ContentType="image/png"/>
  <Default Extension="jpg" ContentType="image/jpeg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7"/>
  </p:notesMasterIdLst>
  <p:sldIdLst>
    <p:sldId id="256" r:id="rId2"/>
    <p:sldId id="258" r:id="rId3"/>
    <p:sldId id="259" r:id="rId4"/>
    <p:sldId id="266" r:id="rId5"/>
    <p:sldId id="257" r:id="rId6"/>
    <p:sldId id="261" r:id="rId7"/>
    <p:sldId id="267" r:id="rId8"/>
    <p:sldId id="272" r:id="rId9"/>
    <p:sldId id="280" r:id="rId10"/>
    <p:sldId id="276" r:id="rId11"/>
    <p:sldId id="275" r:id="rId12"/>
    <p:sldId id="278" r:id="rId13"/>
    <p:sldId id="264" r:id="rId14"/>
    <p:sldId id="265" r:id="rId15"/>
    <p:sldId id="279" r:id="rId16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 snapToObjects="1">
      <p:cViewPr>
        <p:scale>
          <a:sx n="66" d="100"/>
          <a:sy n="66" d="100"/>
        </p:scale>
        <p:origin x="-1328" y="-8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viewProps" Target="viewProps.xml"/><Relationship Id="rId21" Type="http://schemas.openxmlformats.org/officeDocument/2006/relationships/theme" Target="theme/theme1.xml"/><Relationship Id="rId22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notesMaster" Target="notesMasters/notesMaster1.xml"/><Relationship Id="rId18" Type="http://schemas.openxmlformats.org/officeDocument/2006/relationships/printerSettings" Target="printerSettings/printerSettings1.bin"/><Relationship Id="rId1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2A4586A-D719-8A4A-945B-2BA3C10D96BD}" type="datetimeFigureOut">
              <a:rPr lang="en-US" smtClean="0"/>
              <a:t>5/21/17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EA337B6-CFD2-E440-B07A-7C02385B854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488050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buFont typeface="Wingdings" panose="05000000000000000000" pitchFamily="2" charset="2"/>
              <a:buChar char="Ø"/>
            </a:pPr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Attended by more than 150 students and post docs from across USA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More than 25 delegates from India and USA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Dr. </a:t>
            </a:r>
            <a:r>
              <a:rPr lang="en-US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Brakaspathy</a:t>
            </a:r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, Secretary, Science and Engineering Research Board (SERB), Govt. of India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Dr. </a:t>
            </a:r>
            <a:r>
              <a:rPr lang="en-US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Shahid</a:t>
            </a:r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Jameel</a:t>
            </a:r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, CEO, </a:t>
            </a:r>
            <a:r>
              <a:rPr lang="en-US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Wellcome</a:t>
            </a:r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-DBT India Alliance</a:t>
            </a:r>
          </a:p>
          <a:p>
            <a:pPr lvl="1">
              <a:buFont typeface="Arial" panose="020B0604020202020204" pitchFamily="34" charset="0"/>
              <a:buChar char="•"/>
            </a:pPr>
            <a:endParaRPr lang="en-US" sz="20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>
              <a:buFont typeface="Arial" panose="020B0604020202020204" pitchFamily="34" charset="0"/>
              <a:buChar char="•"/>
            </a:pPr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Representatives from academia </a:t>
            </a:r>
          </a:p>
          <a:p>
            <a:pPr lvl="2">
              <a:buFont typeface="Arial" panose="020B0604020202020204" pitchFamily="34" charset="0"/>
              <a:buChar char="•"/>
            </a:pPr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(India) IIT, </a:t>
            </a:r>
            <a:r>
              <a:rPr lang="en-US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IISc</a:t>
            </a:r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Bangalore, JNCASR, THSTI and other leading research institutes in India</a:t>
            </a:r>
          </a:p>
          <a:p>
            <a:pPr lvl="2">
              <a:buFont typeface="Arial" panose="020B0604020202020204" pitchFamily="34" charset="0"/>
              <a:buChar char="•"/>
            </a:pPr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(USA) Purdue, </a:t>
            </a:r>
            <a:r>
              <a:rPr lang="en-US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Kellogs</a:t>
            </a:r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, National Lab, NSF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Representatives  from Industry and Entrepreneurs </a:t>
            </a:r>
          </a:p>
          <a:p>
            <a:pPr lvl="2">
              <a:buFont typeface="Arial" panose="020B0604020202020204" pitchFamily="34" charset="0"/>
              <a:buChar char="•"/>
            </a:pPr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(India) Pfizer India, </a:t>
            </a:r>
            <a:r>
              <a:rPr lang="en-US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InStem</a:t>
            </a:r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etc.</a:t>
            </a:r>
          </a:p>
          <a:p>
            <a:pPr lvl="2">
              <a:buFont typeface="Arial" panose="020B0604020202020204" pitchFamily="34" charset="0"/>
              <a:buChar char="•"/>
            </a:pPr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(USA) </a:t>
            </a:r>
            <a:r>
              <a:rPr lang="en-US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InNow</a:t>
            </a:r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, Fermi Labs etc.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EB030A1-0EC9-A846-81D9-F7A1FB7889B8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87173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D02786-40CC-D045-8D35-C5366B7FEF30}" type="datetimeFigureOut">
              <a:rPr lang="en-US" smtClean="0"/>
              <a:t>5/21/17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533CF4-68E2-A645-87A7-740165F8E9E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051754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D02786-40CC-D045-8D35-C5366B7FEF30}" type="datetimeFigureOut">
              <a:rPr lang="en-US" smtClean="0"/>
              <a:t>5/21/17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533CF4-68E2-A645-87A7-740165F8E9E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843791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D02786-40CC-D045-8D35-C5366B7FEF30}" type="datetimeFigureOut">
              <a:rPr lang="en-US" smtClean="0"/>
              <a:t>5/21/17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533CF4-68E2-A645-87A7-740165F8E9E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396584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D02786-40CC-D045-8D35-C5366B7FEF30}" type="datetimeFigureOut">
              <a:rPr lang="en-US" smtClean="0"/>
              <a:t>5/21/17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533CF4-68E2-A645-87A7-740165F8E9E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635578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D02786-40CC-D045-8D35-C5366B7FEF30}" type="datetimeFigureOut">
              <a:rPr lang="en-US" smtClean="0"/>
              <a:t>5/21/17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533CF4-68E2-A645-87A7-740165F8E9E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264160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D02786-40CC-D045-8D35-C5366B7FEF30}" type="datetimeFigureOut">
              <a:rPr lang="en-US" smtClean="0"/>
              <a:t>5/21/17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533CF4-68E2-A645-87A7-740165F8E9E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730535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D02786-40CC-D045-8D35-C5366B7FEF30}" type="datetimeFigureOut">
              <a:rPr lang="en-US" smtClean="0"/>
              <a:t>5/21/17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533CF4-68E2-A645-87A7-740165F8E9E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982297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D02786-40CC-D045-8D35-C5366B7FEF30}" type="datetimeFigureOut">
              <a:rPr lang="en-US" smtClean="0"/>
              <a:t>5/21/17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533CF4-68E2-A645-87A7-740165F8E9E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183361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D02786-40CC-D045-8D35-C5366B7FEF30}" type="datetimeFigureOut">
              <a:rPr lang="en-US" smtClean="0"/>
              <a:t>5/21/17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533CF4-68E2-A645-87A7-740165F8E9E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240202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D02786-40CC-D045-8D35-C5366B7FEF30}" type="datetimeFigureOut">
              <a:rPr lang="en-US" smtClean="0"/>
              <a:t>5/21/17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533CF4-68E2-A645-87A7-740165F8E9E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669291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D02786-40CC-D045-8D35-C5366B7FEF30}" type="datetimeFigureOut">
              <a:rPr lang="en-US" smtClean="0"/>
              <a:t>5/21/17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533CF4-68E2-A645-87A7-740165F8E9E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376195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2D02786-40CC-D045-8D35-C5366B7FEF30}" type="datetimeFigureOut">
              <a:rPr lang="en-US" smtClean="0"/>
              <a:t>5/21/17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D533CF4-68E2-A645-87A7-740165F8E9E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845089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Relationship Id="rId3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4" Type="http://schemas.openxmlformats.org/officeDocument/2006/relationships/image" Target="../media/image15.png"/><Relationship Id="rId5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7.png"/><Relationship Id="rId3" Type="http://schemas.openxmlformats.org/officeDocument/2006/relationships/image" Target="../media/image18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9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0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png"/><Relationship Id="rId3" Type="http://schemas.openxmlformats.org/officeDocument/2006/relationships/image" Target="../media/image4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png"/><Relationship Id="rId3" Type="http://schemas.openxmlformats.org/officeDocument/2006/relationships/image" Target="../media/image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4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4" Type="http://schemas.openxmlformats.org/officeDocument/2006/relationships/image" Target="../media/image11.png"/><Relationship Id="rId5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.jp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45168" y="476975"/>
            <a:ext cx="5793971" cy="18288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98643" y="2446877"/>
            <a:ext cx="5740496" cy="2742779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1445477" y="5189656"/>
            <a:ext cx="3458361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Presenter: </a:t>
            </a:r>
          </a:p>
          <a:p>
            <a:r>
              <a:rPr lang="en-US" dirty="0" smtClean="0"/>
              <a:t>Piyush </a:t>
            </a:r>
            <a:r>
              <a:rPr lang="en-US" dirty="0" err="1" smtClean="0"/>
              <a:t>Behari</a:t>
            </a:r>
            <a:r>
              <a:rPr lang="en-US" dirty="0" smtClean="0"/>
              <a:t> Lal, PhD</a:t>
            </a:r>
          </a:p>
          <a:p>
            <a:r>
              <a:rPr lang="en-US" dirty="0" smtClean="0"/>
              <a:t>Post Doc, Dr. Patricia </a:t>
            </a:r>
            <a:r>
              <a:rPr lang="en-US" dirty="0" err="1" smtClean="0"/>
              <a:t>Kiley’s</a:t>
            </a:r>
            <a:r>
              <a:rPr lang="en-US" dirty="0" smtClean="0"/>
              <a:t> Lab</a:t>
            </a:r>
          </a:p>
          <a:p>
            <a:r>
              <a:rPr lang="en-US" dirty="0" smtClean="0"/>
              <a:t>Wisconsin Energy Institute, GLBRC,</a:t>
            </a:r>
          </a:p>
          <a:p>
            <a:r>
              <a:rPr lang="en-US" dirty="0" smtClean="0"/>
              <a:t>University of Wisconsin - Madison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5441714" y="5374217"/>
            <a:ext cx="2996245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  <a:p>
            <a:r>
              <a:rPr lang="en-US" dirty="0" smtClean="0"/>
              <a:t>On Behalf of </a:t>
            </a:r>
          </a:p>
          <a:p>
            <a:r>
              <a:rPr lang="en-US" dirty="0" err="1" smtClean="0"/>
              <a:t>Sci</a:t>
            </a:r>
            <a:r>
              <a:rPr lang="en-US" dirty="0" smtClean="0"/>
              <a:t>-ROI Organizing Committee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5534967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99493" y="122640"/>
            <a:ext cx="6584786" cy="773668"/>
          </a:xfrm>
        </p:spPr>
        <p:txBody>
          <a:bodyPr/>
          <a:lstStyle/>
          <a:p>
            <a:r>
              <a:rPr lang="en-US" dirty="0" smtClean="0"/>
              <a:t>Few accomplishments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rcRect l="1904" r="1904"/>
          <a:stretch>
            <a:fillRect/>
          </a:stretch>
        </p:blipFill>
        <p:spPr>
          <a:xfrm>
            <a:off x="212893" y="1116848"/>
            <a:ext cx="4987986" cy="2743200"/>
          </a:xfr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/>
          <a:srcRect l="19962" t="9986" r="12080"/>
          <a:stretch/>
        </p:blipFill>
        <p:spPr>
          <a:xfrm>
            <a:off x="7041986" y="3180970"/>
            <a:ext cx="1838259" cy="36576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4242658" y="5553491"/>
            <a:ext cx="285704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Dr. </a:t>
            </a:r>
            <a:r>
              <a:rPr lang="en-US" dirty="0" err="1" smtClean="0"/>
              <a:t>Arindam</a:t>
            </a:r>
            <a:r>
              <a:rPr lang="en-US" dirty="0" smtClean="0"/>
              <a:t> </a:t>
            </a:r>
            <a:r>
              <a:rPr lang="en-US" dirty="0" err="1" smtClean="0"/>
              <a:t>Mondal</a:t>
            </a:r>
            <a:r>
              <a:rPr lang="en-US" dirty="0" smtClean="0"/>
              <a:t>,</a:t>
            </a:r>
          </a:p>
          <a:p>
            <a:r>
              <a:rPr lang="en-US" dirty="0" smtClean="0"/>
              <a:t>Assistant Prof. IIT-</a:t>
            </a:r>
            <a:r>
              <a:rPr lang="en-US" dirty="0" err="1" smtClean="0"/>
              <a:t>Kharagpur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1038626" y="3896383"/>
            <a:ext cx="333652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Dr. </a:t>
            </a:r>
            <a:r>
              <a:rPr lang="en-US" dirty="0" err="1" smtClean="0"/>
              <a:t>Renu</a:t>
            </a:r>
            <a:r>
              <a:rPr lang="en-US" dirty="0" smtClean="0"/>
              <a:t> Singh, Scientist at CFTRI,</a:t>
            </a:r>
            <a:endParaRPr lang="en-US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4"/>
          <a:srcRect l="17886" t="11939" b="38045"/>
          <a:stretch/>
        </p:blipFill>
        <p:spPr>
          <a:xfrm>
            <a:off x="1236268" y="4612107"/>
            <a:ext cx="1999332" cy="1829375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1142726" y="6442310"/>
            <a:ext cx="21864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Dr. </a:t>
            </a:r>
            <a:r>
              <a:rPr lang="en-US" dirty="0" err="1" smtClean="0"/>
              <a:t>Devesh</a:t>
            </a:r>
            <a:r>
              <a:rPr lang="en-US" dirty="0" smtClean="0"/>
              <a:t> </a:t>
            </a:r>
            <a:r>
              <a:rPr lang="en-US" dirty="0" err="1" smtClean="0"/>
              <a:t>Bhimsaria</a:t>
            </a:r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2235741" y="1368861"/>
            <a:ext cx="751244" cy="846594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594245" y="216906"/>
            <a:ext cx="2286000" cy="2286000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6503242" y="2482445"/>
            <a:ext cx="258856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Dr. </a:t>
            </a:r>
            <a:r>
              <a:rPr lang="en-US" dirty="0" err="1" smtClean="0"/>
              <a:t>Sriram</a:t>
            </a:r>
            <a:r>
              <a:rPr lang="en-US" dirty="0" smtClean="0"/>
              <a:t>, Assistant Prof. </a:t>
            </a:r>
          </a:p>
          <a:p>
            <a:r>
              <a:rPr lang="en-US" dirty="0" err="1" smtClean="0"/>
              <a:t>Ajim</a:t>
            </a:r>
            <a:r>
              <a:rPr lang="en-US" dirty="0" smtClean="0"/>
              <a:t> </a:t>
            </a:r>
            <a:r>
              <a:rPr lang="en-US" dirty="0" err="1" smtClean="0"/>
              <a:t>Premji</a:t>
            </a:r>
            <a:r>
              <a:rPr lang="en-US" dirty="0" smtClean="0"/>
              <a:t> University</a:t>
            </a:r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-2154925" y="2328497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3849555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3370" y="265877"/>
            <a:ext cx="8884470" cy="794182"/>
          </a:xfrm>
        </p:spPr>
        <p:txBody>
          <a:bodyPr>
            <a:normAutofit fontScale="90000"/>
          </a:bodyPr>
          <a:lstStyle/>
          <a:p>
            <a:pPr lvl="1" algn="ctr" defTabSz="457200" rtl="0">
              <a:spcBef>
                <a:spcPct val="0"/>
              </a:spcBef>
            </a:pPr>
            <a:r>
              <a:rPr lang="en-US" sz="3100" dirty="0" smtClean="0"/>
              <a:t>So far, </a:t>
            </a:r>
            <a:r>
              <a:rPr lang="en-US" sz="3100" dirty="0" err="1" smtClean="0"/>
              <a:t>Sci</a:t>
            </a:r>
            <a:r>
              <a:rPr lang="en-US" sz="3100" dirty="0" smtClean="0"/>
              <a:t>-ROI has successfully executed several meetings at Madison and Chicago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310466" y="6409379"/>
            <a:ext cx="2895600" cy="365125"/>
          </a:xfrm>
        </p:spPr>
        <p:txBody>
          <a:bodyPr/>
          <a:lstStyle/>
          <a:p>
            <a:r>
              <a:rPr lang="en-US" smtClean="0"/>
              <a:t>www.sciroi.org</a:t>
            </a:r>
            <a:endParaRPr lang="en-US"/>
          </a:p>
        </p:txBody>
      </p:sp>
      <p:pic>
        <p:nvPicPr>
          <p:cNvPr id="22" name="Picture 21"/>
          <p:cNvPicPr>
            <a:picLocks noChangeAspect="1"/>
          </p:cNvPicPr>
          <p:nvPr/>
        </p:nvPicPr>
        <p:blipFill rotWithShape="1">
          <a:blip r:embed="rId2"/>
          <a:srcRect t="14351"/>
          <a:stretch/>
        </p:blipFill>
        <p:spPr>
          <a:xfrm>
            <a:off x="5067918" y="2041653"/>
            <a:ext cx="3939922" cy="1828800"/>
          </a:xfrm>
          <a:prstGeom prst="rect">
            <a:avLst/>
          </a:prstGeom>
        </p:spPr>
      </p:pic>
      <p:sp>
        <p:nvSpPr>
          <p:cNvPr id="23" name="TextBox 22"/>
          <p:cNvSpPr txBox="1"/>
          <p:nvPr/>
        </p:nvSpPr>
        <p:spPr>
          <a:xfrm>
            <a:off x="4874938" y="3819655"/>
            <a:ext cx="375842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Young Investigators Meting- Chicago (YIM-C) 2016</a:t>
            </a:r>
            <a:endParaRPr lang="en-US" dirty="0"/>
          </a:p>
        </p:txBody>
      </p:sp>
      <p:pic>
        <p:nvPicPr>
          <p:cNvPr id="24" name="Picture 2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3370" y="2041653"/>
            <a:ext cx="4768792" cy="1828800"/>
          </a:xfrm>
          <a:prstGeom prst="rect">
            <a:avLst/>
          </a:prstGeom>
        </p:spPr>
      </p:pic>
      <p:sp>
        <p:nvSpPr>
          <p:cNvPr id="25" name="TextBox 24"/>
          <p:cNvSpPr txBox="1"/>
          <p:nvPr/>
        </p:nvSpPr>
        <p:spPr>
          <a:xfrm>
            <a:off x="14332" y="3878919"/>
            <a:ext cx="5053586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dirty="0" smtClean="0"/>
              <a:t>Prof. </a:t>
            </a:r>
            <a:r>
              <a:rPr lang="en-US" dirty="0" err="1" smtClean="0"/>
              <a:t>Manju</a:t>
            </a:r>
            <a:r>
              <a:rPr lang="en-US" dirty="0" smtClean="0"/>
              <a:t> </a:t>
            </a:r>
            <a:r>
              <a:rPr lang="en-US" dirty="0" err="1" smtClean="0"/>
              <a:t>Bansal</a:t>
            </a:r>
            <a:r>
              <a:rPr lang="en-US" dirty="0" smtClean="0"/>
              <a:t> from </a:t>
            </a:r>
            <a:r>
              <a:rPr lang="en-US" dirty="0" err="1" smtClean="0"/>
              <a:t>IISc</a:t>
            </a:r>
            <a:r>
              <a:rPr lang="en-US" dirty="0" smtClean="0"/>
              <a:t>, Bangalore interacting with UW-students and Postdocs.</a:t>
            </a:r>
          </a:p>
          <a:p>
            <a:pPr marL="285750" indent="-285750">
              <a:buFont typeface="Arial"/>
              <a:buChar char="•"/>
            </a:pPr>
            <a:r>
              <a:rPr lang="en-US" dirty="0" smtClean="0"/>
              <a:t>Other Meetings with: </a:t>
            </a:r>
          </a:p>
          <a:p>
            <a:pPr marL="576263" lvl="1" indent="-288925">
              <a:buFont typeface="Arial"/>
              <a:buChar char="•"/>
            </a:pPr>
            <a:r>
              <a:rPr lang="en-US" dirty="0"/>
              <a:t>Prof. </a:t>
            </a:r>
            <a:r>
              <a:rPr lang="en-US" dirty="0" err="1"/>
              <a:t>Deepankar</a:t>
            </a:r>
            <a:r>
              <a:rPr lang="en-US" dirty="0"/>
              <a:t> </a:t>
            </a:r>
            <a:r>
              <a:rPr lang="en-US" dirty="0" err="1"/>
              <a:t>Chaterji</a:t>
            </a:r>
            <a:r>
              <a:rPr lang="en-US" dirty="0"/>
              <a:t>, </a:t>
            </a:r>
            <a:r>
              <a:rPr lang="en-US" dirty="0" err="1"/>
              <a:t>IISc</a:t>
            </a:r>
            <a:r>
              <a:rPr lang="en-US" dirty="0"/>
              <a:t>, </a:t>
            </a:r>
            <a:r>
              <a:rPr lang="en-US" dirty="0" smtClean="0"/>
              <a:t>Bangalore, </a:t>
            </a:r>
            <a:endParaRPr lang="en-US" dirty="0"/>
          </a:p>
          <a:p>
            <a:pPr marL="576263" lvl="1" indent="-288925">
              <a:buFont typeface="Arial"/>
              <a:buChar char="•"/>
            </a:pPr>
            <a:r>
              <a:rPr lang="en-US" dirty="0" smtClean="0"/>
              <a:t>Prof. </a:t>
            </a:r>
            <a:r>
              <a:rPr lang="en-US" dirty="0" err="1" smtClean="0"/>
              <a:t>Sidharth</a:t>
            </a:r>
            <a:r>
              <a:rPr lang="en-US" dirty="0" smtClean="0"/>
              <a:t> Ray, Bose </a:t>
            </a:r>
            <a:r>
              <a:rPr lang="en-US" dirty="0" err="1" smtClean="0"/>
              <a:t>Insititue</a:t>
            </a:r>
            <a:r>
              <a:rPr lang="en-US" dirty="0" smtClean="0"/>
              <a:t>, Kolkata,</a:t>
            </a:r>
          </a:p>
          <a:p>
            <a:pPr marL="576263" lvl="1" indent="-288925">
              <a:buFont typeface="Arial"/>
              <a:buChar char="•"/>
            </a:pPr>
            <a:r>
              <a:rPr lang="en-US" dirty="0" smtClean="0"/>
              <a:t>Prof. J. </a:t>
            </a:r>
            <a:r>
              <a:rPr lang="en-US" dirty="0" err="1" smtClean="0"/>
              <a:t>Gowrishankar</a:t>
            </a:r>
            <a:r>
              <a:rPr lang="en-US" dirty="0" smtClean="0"/>
              <a:t>, CDFD, Hyderabad,</a:t>
            </a:r>
          </a:p>
          <a:p>
            <a:pPr marL="576263" lvl="1" indent="-288925">
              <a:buFont typeface="Arial"/>
              <a:buChar char="•"/>
            </a:pPr>
            <a:r>
              <a:rPr lang="en-US" dirty="0" smtClean="0"/>
              <a:t>Prof</a:t>
            </a:r>
            <a:r>
              <a:rPr lang="en-US" dirty="0"/>
              <a:t>. Tapas </a:t>
            </a:r>
            <a:r>
              <a:rPr lang="en-US" dirty="0" err="1"/>
              <a:t>Kundu</a:t>
            </a:r>
            <a:r>
              <a:rPr lang="en-US" dirty="0"/>
              <a:t>, JNCASR, </a:t>
            </a:r>
            <a:r>
              <a:rPr lang="en-US" dirty="0" smtClean="0"/>
              <a:t>Bangalore.</a:t>
            </a:r>
            <a:endParaRPr lang="en-US" dirty="0"/>
          </a:p>
        </p:txBody>
      </p:sp>
      <p:sp>
        <p:nvSpPr>
          <p:cNvPr id="26" name="TextBox 25"/>
          <p:cNvSpPr txBox="1"/>
          <p:nvPr/>
        </p:nvSpPr>
        <p:spPr>
          <a:xfrm>
            <a:off x="5957929" y="1609849"/>
            <a:ext cx="242786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u="sng" dirty="0" smtClean="0"/>
              <a:t>Annual Meeting 2016</a:t>
            </a:r>
            <a:endParaRPr lang="en-US" sz="2000" u="sng" dirty="0"/>
          </a:p>
        </p:txBody>
      </p:sp>
      <p:sp>
        <p:nvSpPr>
          <p:cNvPr id="27" name="TextBox 26"/>
          <p:cNvSpPr txBox="1"/>
          <p:nvPr/>
        </p:nvSpPr>
        <p:spPr>
          <a:xfrm>
            <a:off x="814486" y="1609849"/>
            <a:ext cx="368948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u="sng" dirty="0" smtClean="0"/>
              <a:t>Meetings at UW-Madison in 2016</a:t>
            </a:r>
            <a:endParaRPr lang="en-US" sz="2000" u="sng" dirty="0"/>
          </a:p>
        </p:txBody>
      </p:sp>
      <p:sp>
        <p:nvSpPr>
          <p:cNvPr id="13" name="TextBox 12"/>
          <p:cNvSpPr txBox="1"/>
          <p:nvPr/>
        </p:nvSpPr>
        <p:spPr>
          <a:xfrm>
            <a:off x="5773594" y="4507045"/>
            <a:ext cx="323424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(Participation at maximum of its capacity)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271209811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815518"/>
            <a:ext cx="4139792" cy="1143000"/>
          </a:xfrm>
        </p:spPr>
        <p:txBody>
          <a:bodyPr>
            <a:noAutofit/>
          </a:bodyPr>
          <a:lstStyle/>
          <a:p>
            <a:pPr algn="l"/>
            <a:r>
              <a:rPr lang="en-US" sz="3600" dirty="0" smtClean="0"/>
              <a:t>Young </a:t>
            </a:r>
            <a:br>
              <a:rPr lang="en-US" sz="3600" dirty="0" smtClean="0"/>
            </a:br>
            <a:r>
              <a:rPr lang="en-US" sz="3600" dirty="0" err="1" smtClean="0"/>
              <a:t>Investigaotrs</a:t>
            </a:r>
            <a:r>
              <a:rPr lang="en-US" sz="3600" dirty="0" smtClean="0"/>
              <a:t> </a:t>
            </a:r>
            <a:r>
              <a:rPr lang="en-US" sz="3600" dirty="0" err="1" smtClean="0"/>
              <a:t>Meeeting</a:t>
            </a:r>
            <a:r>
              <a:rPr lang="en-US" sz="3600" dirty="0" smtClean="0"/>
              <a:t>  - Chicago </a:t>
            </a:r>
            <a:br>
              <a:rPr lang="en-US" sz="3600" dirty="0" smtClean="0"/>
            </a:br>
            <a:r>
              <a:rPr lang="en-US" sz="3600" dirty="0" smtClean="0"/>
              <a:t>(YIM-C) 2017</a:t>
            </a:r>
            <a:endParaRPr lang="en-US" sz="36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46492" y="0"/>
            <a:ext cx="5283250" cy="6858000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5" name="Content Placeholder 2"/>
          <p:cNvSpPr>
            <a:spLocks noGrp="1"/>
          </p:cNvSpPr>
          <p:nvPr>
            <p:ph idx="1"/>
          </p:nvPr>
        </p:nvSpPr>
        <p:spPr>
          <a:xfrm>
            <a:off x="1" y="3421422"/>
            <a:ext cx="3982762" cy="2563756"/>
          </a:xfrm>
        </p:spPr>
        <p:txBody>
          <a:bodyPr>
            <a:noAutofit/>
          </a:bodyPr>
          <a:lstStyle/>
          <a:p>
            <a:pPr marL="404813" lvl="1" indent="-231775">
              <a:buNone/>
            </a:pPr>
            <a:r>
              <a:rPr lang="en-US" sz="2000" dirty="0" smtClean="0"/>
              <a:t>Expected </a:t>
            </a:r>
            <a:r>
              <a:rPr lang="en-US" sz="2000" dirty="0"/>
              <a:t>delegation from India</a:t>
            </a:r>
          </a:p>
          <a:p>
            <a:pPr marL="404813" lvl="2" indent="-231775">
              <a:buFont typeface="Arial" panose="020B0604020202020204" pitchFamily="34" charset="0"/>
              <a:buChar char="•"/>
            </a:pPr>
            <a:r>
              <a:rPr lang="en-US" sz="2000" dirty="0"/>
              <a:t>Leading policy </a:t>
            </a:r>
            <a:r>
              <a:rPr lang="en-US" sz="2000" dirty="0" smtClean="0"/>
              <a:t>makers.</a:t>
            </a:r>
            <a:endParaRPr lang="en-US" sz="2000" dirty="0"/>
          </a:p>
          <a:p>
            <a:pPr marL="404813" lvl="2" indent="-231775">
              <a:buFont typeface="Arial" panose="020B0604020202020204" pitchFamily="34" charset="0"/>
              <a:buChar char="•"/>
            </a:pPr>
            <a:r>
              <a:rPr lang="en-US" sz="2000" dirty="0"/>
              <a:t>Leading scientists and representatives from </a:t>
            </a:r>
            <a:r>
              <a:rPr lang="en-US" sz="2000" dirty="0" smtClean="0"/>
              <a:t>academia.</a:t>
            </a:r>
            <a:endParaRPr lang="en-US" sz="2000" dirty="0"/>
          </a:p>
          <a:p>
            <a:pPr marL="404813" lvl="2" indent="-231775">
              <a:buFont typeface="Arial" panose="020B0604020202020204" pitchFamily="34" charset="0"/>
              <a:buChar char="•"/>
            </a:pPr>
            <a:r>
              <a:rPr lang="en-US" sz="2000" dirty="0" smtClean="0"/>
              <a:t>Industry/Entrepreneurs.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331221397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Future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2527" y="2082800"/>
            <a:ext cx="8770907" cy="3200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195275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120686"/>
            <a:ext cx="4064294" cy="850643"/>
          </a:xfrm>
        </p:spPr>
        <p:txBody>
          <a:bodyPr/>
          <a:lstStyle/>
          <a:p>
            <a:r>
              <a:rPr lang="en-US" dirty="0" err="1" smtClean="0"/>
              <a:t>Sci</a:t>
            </a:r>
            <a:r>
              <a:rPr lang="en-US" dirty="0" smtClean="0"/>
              <a:t>-ROI Team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71620" y="2606930"/>
            <a:ext cx="4256940" cy="4147638"/>
          </a:xfrm>
        </p:spPr>
        <p:txBody>
          <a:bodyPr>
            <a:noAutofit/>
          </a:bodyPr>
          <a:lstStyle/>
          <a:p>
            <a:pPr marL="404813" lvl="2" indent="-288925">
              <a:spcBef>
                <a:spcPts val="0"/>
              </a:spcBef>
            </a:pPr>
            <a:r>
              <a:rPr lang="en-US" sz="2200" dirty="0"/>
              <a:t>Dr. </a:t>
            </a:r>
            <a:r>
              <a:rPr lang="en-US" sz="2200" dirty="0" err="1"/>
              <a:t>Ashwin</a:t>
            </a:r>
            <a:r>
              <a:rPr lang="en-US" sz="2200" dirty="0"/>
              <a:t> </a:t>
            </a:r>
            <a:r>
              <a:rPr lang="en-US" sz="2200" dirty="0" smtClean="0"/>
              <a:t>Mohan (</a:t>
            </a:r>
            <a:r>
              <a:rPr lang="en-US" sz="2200" dirty="0"/>
              <a:t>Washington Univ.), </a:t>
            </a:r>
          </a:p>
          <a:p>
            <a:pPr marL="404813" lvl="2" indent="-288925">
              <a:spcBef>
                <a:spcPts val="0"/>
              </a:spcBef>
            </a:pPr>
            <a:r>
              <a:rPr lang="en-US" sz="2200" dirty="0"/>
              <a:t>Dr. </a:t>
            </a:r>
            <a:r>
              <a:rPr lang="en-US" sz="2200" dirty="0" err="1"/>
              <a:t>Sumitha</a:t>
            </a:r>
            <a:r>
              <a:rPr lang="en-US" sz="2200" dirty="0"/>
              <a:t> </a:t>
            </a:r>
            <a:r>
              <a:rPr lang="en-US" sz="2200" dirty="0" err="1"/>
              <a:t>Nallu</a:t>
            </a:r>
            <a:r>
              <a:rPr lang="en-US" sz="2200" dirty="0"/>
              <a:t> </a:t>
            </a:r>
            <a:r>
              <a:rPr lang="en-US" sz="2200" dirty="0" smtClean="0"/>
              <a:t>(</a:t>
            </a:r>
            <a:r>
              <a:rPr lang="en-US" sz="2200" dirty="0"/>
              <a:t>Univ. of Chicago), </a:t>
            </a:r>
          </a:p>
          <a:p>
            <a:pPr marL="404813" lvl="2" indent="-288925">
              <a:spcBef>
                <a:spcPts val="0"/>
              </a:spcBef>
            </a:pPr>
            <a:r>
              <a:rPr lang="en-US" sz="2200" dirty="0"/>
              <a:t>Dr. </a:t>
            </a:r>
            <a:r>
              <a:rPr lang="en-US" sz="2200" dirty="0" err="1"/>
              <a:t>Megha</a:t>
            </a:r>
            <a:r>
              <a:rPr lang="en-US" sz="2200" dirty="0"/>
              <a:t> </a:t>
            </a:r>
            <a:r>
              <a:rPr lang="en-US" sz="2200" dirty="0" err="1" smtClean="0"/>
              <a:t>Rajendran</a:t>
            </a:r>
            <a:r>
              <a:rPr lang="en-US" sz="2200" dirty="0" smtClean="0"/>
              <a:t> (</a:t>
            </a:r>
            <a:r>
              <a:rPr lang="en-US" sz="2200" dirty="0"/>
              <a:t>Purdue </a:t>
            </a:r>
            <a:r>
              <a:rPr lang="en-US" sz="2200" dirty="0" smtClean="0"/>
              <a:t>Univ.),</a:t>
            </a:r>
            <a:endParaRPr lang="en-US" sz="2200" dirty="0"/>
          </a:p>
          <a:p>
            <a:pPr marL="404813" lvl="2" indent="-288925">
              <a:spcBef>
                <a:spcPts val="0"/>
              </a:spcBef>
            </a:pPr>
            <a:r>
              <a:rPr lang="en-US" sz="2200" dirty="0"/>
              <a:t>Dr. </a:t>
            </a:r>
            <a:r>
              <a:rPr lang="en-US" sz="2200" dirty="0" err="1"/>
              <a:t>Anshuman</a:t>
            </a:r>
            <a:r>
              <a:rPr lang="en-US" sz="2200" dirty="0"/>
              <a:t> </a:t>
            </a:r>
            <a:r>
              <a:rPr lang="en-US" sz="2200" dirty="0" err="1" smtClean="0"/>
              <a:t>Srivastava</a:t>
            </a:r>
            <a:r>
              <a:rPr lang="en-US" sz="2200" dirty="0" smtClean="0"/>
              <a:t> (</a:t>
            </a:r>
            <a:r>
              <a:rPr lang="en-US" sz="2200" dirty="0"/>
              <a:t>MIT</a:t>
            </a:r>
            <a:r>
              <a:rPr lang="en-US" sz="2200" dirty="0" smtClean="0"/>
              <a:t>),</a:t>
            </a:r>
          </a:p>
          <a:p>
            <a:pPr marL="404813" lvl="2" indent="-288925">
              <a:spcBef>
                <a:spcPts val="0"/>
              </a:spcBef>
            </a:pPr>
            <a:r>
              <a:rPr lang="en-US" sz="2200" dirty="0" smtClean="0"/>
              <a:t>Dr. </a:t>
            </a:r>
            <a:r>
              <a:rPr lang="en-US" sz="2200" dirty="0" err="1" smtClean="0"/>
              <a:t>Arindam</a:t>
            </a:r>
            <a:r>
              <a:rPr lang="en-US" sz="2200" dirty="0" smtClean="0"/>
              <a:t> </a:t>
            </a:r>
            <a:r>
              <a:rPr lang="en-US" sz="2200" dirty="0" err="1" smtClean="0"/>
              <a:t>Mondal</a:t>
            </a:r>
            <a:r>
              <a:rPr lang="en-US" sz="2200" dirty="0" smtClean="0"/>
              <a:t> (UW- Madison; Now, IIT-</a:t>
            </a:r>
            <a:r>
              <a:rPr lang="en-US" sz="2200" dirty="0" err="1" smtClean="0"/>
              <a:t>Kgp</a:t>
            </a:r>
            <a:r>
              <a:rPr lang="en-US" sz="2200" dirty="0" smtClean="0"/>
              <a:t>),</a:t>
            </a:r>
          </a:p>
          <a:p>
            <a:pPr marL="404813" lvl="2" indent="-288925">
              <a:spcBef>
                <a:spcPts val="0"/>
              </a:spcBef>
            </a:pPr>
            <a:r>
              <a:rPr lang="en-US" sz="2200" dirty="0" smtClean="0"/>
              <a:t>Dr. </a:t>
            </a:r>
            <a:r>
              <a:rPr lang="en-US" sz="2200" dirty="0" err="1" smtClean="0"/>
              <a:t>Renu</a:t>
            </a:r>
            <a:r>
              <a:rPr lang="en-US" sz="2200" dirty="0" smtClean="0"/>
              <a:t> Singh (Univ. of Minnesota; Now at CFTRI),</a:t>
            </a:r>
          </a:p>
          <a:p>
            <a:pPr marL="404813" lvl="2" indent="-288925">
              <a:spcBef>
                <a:spcPts val="0"/>
              </a:spcBef>
            </a:pPr>
            <a:r>
              <a:rPr lang="en-US" sz="2200" dirty="0" smtClean="0"/>
              <a:t>Dr. </a:t>
            </a:r>
            <a:r>
              <a:rPr lang="en-US" sz="2200" dirty="0" err="1" smtClean="0"/>
              <a:t>Ashish</a:t>
            </a:r>
            <a:r>
              <a:rPr lang="en-US" sz="2200" dirty="0" smtClean="0"/>
              <a:t> (UW- Madison</a:t>
            </a:r>
            <a:r>
              <a:rPr lang="en-US" sz="2200" dirty="0" smtClean="0"/>
              <a:t>)</a:t>
            </a:r>
            <a:endParaRPr lang="en-US" sz="2200" dirty="0" smtClean="0"/>
          </a:p>
        </p:txBody>
      </p:sp>
      <p:sp>
        <p:nvSpPr>
          <p:cNvPr id="4" name="Rectangle 3"/>
          <p:cNvSpPr/>
          <p:nvPr/>
        </p:nvSpPr>
        <p:spPr>
          <a:xfrm>
            <a:off x="0" y="1936998"/>
            <a:ext cx="4386811" cy="51706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04813" lvl="2" indent="-231775">
              <a:buFont typeface="Arial"/>
              <a:buChar char="•"/>
            </a:pPr>
            <a:r>
              <a:rPr lang="en-US" sz="2200" dirty="0" smtClean="0"/>
              <a:t>Ms</a:t>
            </a:r>
            <a:r>
              <a:rPr lang="en-US" sz="2200" dirty="0"/>
              <a:t>. </a:t>
            </a:r>
            <a:r>
              <a:rPr lang="en-US" sz="2200" dirty="0" err="1"/>
              <a:t>Shachi</a:t>
            </a:r>
            <a:r>
              <a:rPr lang="en-US" sz="2200" dirty="0"/>
              <a:t> Mittal (UI- UC)</a:t>
            </a:r>
          </a:p>
          <a:p>
            <a:pPr marL="404813" lvl="2" indent="-231775">
              <a:buFont typeface="Arial"/>
              <a:buChar char="•"/>
            </a:pPr>
            <a:r>
              <a:rPr lang="en-US" sz="2200" dirty="0"/>
              <a:t>Ms. </a:t>
            </a:r>
            <a:r>
              <a:rPr lang="en-US" sz="2200" dirty="0" err="1"/>
              <a:t>Nidhi</a:t>
            </a:r>
            <a:r>
              <a:rPr lang="en-US" sz="2200" dirty="0"/>
              <a:t> </a:t>
            </a:r>
            <a:r>
              <a:rPr lang="en-US" sz="2200" dirty="0" err="1"/>
              <a:t>Kakkar</a:t>
            </a:r>
            <a:r>
              <a:rPr lang="en-US" sz="2200" dirty="0"/>
              <a:t> (UI- UC)</a:t>
            </a:r>
          </a:p>
          <a:p>
            <a:pPr marL="404813" lvl="2" indent="-231775">
              <a:buFont typeface="Arial"/>
              <a:buChar char="•"/>
            </a:pPr>
            <a:r>
              <a:rPr lang="en-US" sz="2200" dirty="0"/>
              <a:t>Dr. </a:t>
            </a:r>
            <a:r>
              <a:rPr lang="en-US" sz="2200" dirty="0" err="1"/>
              <a:t>Jaspal</a:t>
            </a:r>
            <a:r>
              <a:rPr lang="en-US" sz="2200" dirty="0"/>
              <a:t> Singh (UT- Southwestern</a:t>
            </a:r>
            <a:r>
              <a:rPr lang="en-US" sz="2200" dirty="0" smtClean="0"/>
              <a:t>)</a:t>
            </a:r>
          </a:p>
          <a:p>
            <a:pPr marL="404813" lvl="2" indent="-231775">
              <a:buFont typeface="Arial"/>
              <a:buChar char="•"/>
            </a:pPr>
            <a:r>
              <a:rPr lang="en-US" sz="2200" dirty="0" smtClean="0"/>
              <a:t>Dr. </a:t>
            </a:r>
            <a:r>
              <a:rPr lang="en-US" sz="2200" dirty="0" err="1" smtClean="0"/>
              <a:t>Ratika</a:t>
            </a:r>
            <a:r>
              <a:rPr lang="en-US" sz="2200" dirty="0" smtClean="0"/>
              <a:t> </a:t>
            </a:r>
            <a:r>
              <a:rPr lang="en-US" sz="2200" dirty="0" err="1" smtClean="0"/>
              <a:t>Kunder</a:t>
            </a:r>
            <a:r>
              <a:rPr lang="en-US" sz="2200" dirty="0" smtClean="0"/>
              <a:t> (Northwestern University)</a:t>
            </a:r>
          </a:p>
          <a:p>
            <a:pPr marL="404813" lvl="2" indent="-231775">
              <a:buFont typeface="Arial"/>
              <a:buChar char="•"/>
            </a:pPr>
            <a:r>
              <a:rPr lang="en-US" sz="2200" dirty="0" smtClean="0"/>
              <a:t>Dr. </a:t>
            </a:r>
            <a:r>
              <a:rPr lang="en-US" sz="2200" dirty="0" err="1" smtClean="0"/>
              <a:t>Amitabha</a:t>
            </a:r>
            <a:r>
              <a:rPr lang="en-US" sz="2200" dirty="0" smtClean="0"/>
              <a:t> </a:t>
            </a:r>
            <a:r>
              <a:rPr lang="en-US" sz="2200" dirty="0" err="1" smtClean="0"/>
              <a:t>Mukhopadhyay</a:t>
            </a:r>
            <a:r>
              <a:rPr lang="en-US" sz="2200" dirty="0" smtClean="0"/>
              <a:t>               ( Univ. of Chicago)</a:t>
            </a:r>
            <a:endParaRPr lang="en-US" sz="2200" dirty="0"/>
          </a:p>
          <a:p>
            <a:pPr marL="404813" lvl="2" indent="-231775">
              <a:buFont typeface="Arial"/>
              <a:buChar char="•"/>
            </a:pPr>
            <a:r>
              <a:rPr lang="en-US" sz="2200" dirty="0"/>
              <a:t>Mr. </a:t>
            </a:r>
            <a:r>
              <a:rPr lang="en-US" sz="2200" dirty="0" err="1"/>
              <a:t>Shreyas</a:t>
            </a:r>
            <a:r>
              <a:rPr lang="en-US" sz="2200" dirty="0"/>
              <a:t> </a:t>
            </a:r>
            <a:r>
              <a:rPr lang="en-US" sz="2200" dirty="0" err="1"/>
              <a:t>Chavan</a:t>
            </a:r>
            <a:r>
              <a:rPr lang="en-US" sz="2200" dirty="0"/>
              <a:t> (</a:t>
            </a:r>
            <a:r>
              <a:rPr lang="en-US" sz="2200" dirty="0" smtClean="0"/>
              <a:t>UI- UC</a:t>
            </a:r>
            <a:r>
              <a:rPr lang="en-US" sz="2200" dirty="0"/>
              <a:t>)</a:t>
            </a:r>
          </a:p>
          <a:p>
            <a:pPr marL="404813" lvl="2" indent="-231775">
              <a:buFont typeface="Arial"/>
              <a:buChar char="•"/>
            </a:pPr>
            <a:r>
              <a:rPr lang="en-US" sz="2200" dirty="0" smtClean="0"/>
              <a:t>Mr. Krishna </a:t>
            </a:r>
            <a:r>
              <a:rPr lang="en-US" sz="2200" dirty="0" err="1"/>
              <a:t>Anapindi</a:t>
            </a:r>
            <a:r>
              <a:rPr lang="en-US" sz="2200" dirty="0"/>
              <a:t> (UI- UC</a:t>
            </a:r>
            <a:r>
              <a:rPr lang="en-US" sz="2200" dirty="0" smtClean="0"/>
              <a:t>)</a:t>
            </a:r>
          </a:p>
          <a:p>
            <a:pPr marL="404813" lvl="2" indent="-231775">
              <a:buFont typeface="Arial"/>
              <a:buChar char="•"/>
            </a:pPr>
            <a:r>
              <a:rPr lang="en-US" sz="2200" dirty="0"/>
              <a:t>Dr. </a:t>
            </a:r>
            <a:r>
              <a:rPr lang="en-US" sz="2200" dirty="0" err="1"/>
              <a:t>Mayur</a:t>
            </a:r>
            <a:r>
              <a:rPr lang="en-US" sz="2200" dirty="0"/>
              <a:t> </a:t>
            </a:r>
            <a:r>
              <a:rPr lang="en-US" sz="2200" dirty="0" err="1"/>
              <a:t>Kajla</a:t>
            </a:r>
            <a:r>
              <a:rPr lang="en-US" sz="2200" dirty="0"/>
              <a:t> (UW- Madison)</a:t>
            </a:r>
          </a:p>
          <a:p>
            <a:pPr marL="404813" lvl="2" indent="-231775">
              <a:buFont typeface="Arial"/>
              <a:buChar char="•"/>
            </a:pPr>
            <a:r>
              <a:rPr lang="en-US" sz="2200" dirty="0" err="1" smtClean="0"/>
              <a:t>Aayushi</a:t>
            </a:r>
            <a:r>
              <a:rPr lang="en-US" sz="2200" dirty="0" smtClean="0"/>
              <a:t>, Rajesh, </a:t>
            </a:r>
            <a:r>
              <a:rPr lang="en-US" sz="2200" dirty="0" err="1" smtClean="0"/>
              <a:t>Charu</a:t>
            </a:r>
            <a:r>
              <a:rPr lang="en-US" sz="2200" dirty="0" smtClean="0"/>
              <a:t>, </a:t>
            </a:r>
            <a:r>
              <a:rPr lang="en-US" sz="2200" dirty="0" err="1" smtClean="0"/>
              <a:t>Asfa</a:t>
            </a:r>
            <a:r>
              <a:rPr lang="en-US" sz="2200" dirty="0" smtClean="0"/>
              <a:t>, Ashraf</a:t>
            </a:r>
            <a:r>
              <a:rPr lang="en-US" sz="2200" dirty="0" smtClean="0"/>
              <a:t>, </a:t>
            </a:r>
            <a:r>
              <a:rPr lang="en-US" sz="2200" dirty="0" err="1" smtClean="0"/>
              <a:t>Arun</a:t>
            </a:r>
            <a:r>
              <a:rPr lang="en-US" sz="2200" dirty="0" smtClean="0"/>
              <a:t>, Hamid, and…. </a:t>
            </a:r>
          </a:p>
          <a:p>
            <a:pPr marL="461963" lvl="2" indent="-115888"/>
            <a:endParaRPr lang="en-US" sz="2200" dirty="0" smtClean="0"/>
          </a:p>
          <a:p>
            <a:pPr marL="800100" lvl="2" indent="-342900">
              <a:buFont typeface="Arial"/>
              <a:buChar char="•"/>
            </a:pPr>
            <a:endParaRPr lang="en-US" sz="2200" dirty="0"/>
          </a:p>
        </p:txBody>
      </p:sp>
      <p:sp>
        <p:nvSpPr>
          <p:cNvPr id="5" name="TextBox 4"/>
          <p:cNvSpPr txBox="1"/>
          <p:nvPr/>
        </p:nvSpPr>
        <p:spPr>
          <a:xfrm>
            <a:off x="5138667" y="2199336"/>
            <a:ext cx="198879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u="sng" dirty="0" smtClean="0"/>
              <a:t>Past Members</a:t>
            </a:r>
            <a:endParaRPr lang="en-US" sz="2400" u="sng" dirty="0"/>
          </a:p>
        </p:txBody>
      </p:sp>
      <p:sp>
        <p:nvSpPr>
          <p:cNvPr id="6" name="TextBox 5"/>
          <p:cNvSpPr txBox="1"/>
          <p:nvPr/>
        </p:nvSpPr>
        <p:spPr>
          <a:xfrm>
            <a:off x="303280" y="1385329"/>
            <a:ext cx="241724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u="sng" dirty="0" smtClean="0"/>
              <a:t>Current Members</a:t>
            </a:r>
            <a:endParaRPr lang="en-US" sz="2400" u="sng" dirty="0"/>
          </a:p>
        </p:txBody>
      </p:sp>
      <p:sp>
        <p:nvSpPr>
          <p:cNvPr id="7" name="TextBox 6"/>
          <p:cNvSpPr txBox="1"/>
          <p:nvPr/>
        </p:nvSpPr>
        <p:spPr>
          <a:xfrm>
            <a:off x="4907788" y="605692"/>
            <a:ext cx="3365588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sz="2200" dirty="0" smtClean="0"/>
              <a:t>Prof. </a:t>
            </a:r>
            <a:r>
              <a:rPr lang="en-US" sz="2200" dirty="0" err="1" smtClean="0"/>
              <a:t>Aseem</a:t>
            </a:r>
            <a:r>
              <a:rPr lang="en-US" sz="2200" dirty="0" smtClean="0"/>
              <a:t> Ansari</a:t>
            </a:r>
          </a:p>
          <a:p>
            <a:pPr marL="285750" indent="-285750">
              <a:buFont typeface="Arial"/>
              <a:buChar char="•"/>
            </a:pPr>
            <a:r>
              <a:rPr lang="en-US" sz="2200" dirty="0" smtClean="0"/>
              <a:t>Prof. L. S. </a:t>
            </a:r>
            <a:r>
              <a:rPr lang="en-US" sz="2200" dirty="0" err="1" smtClean="0"/>
              <a:t>Shashidhara</a:t>
            </a:r>
            <a:r>
              <a:rPr lang="en-US" sz="2200" dirty="0" smtClean="0"/>
              <a:t>, Vice President, INSA,</a:t>
            </a:r>
          </a:p>
          <a:p>
            <a:pPr marL="285750" indent="-285750">
              <a:buFont typeface="Arial"/>
              <a:buChar char="•"/>
            </a:pPr>
            <a:r>
              <a:rPr lang="en-US" sz="2200" dirty="0" err="1" smtClean="0"/>
              <a:t>WINStep</a:t>
            </a:r>
            <a:r>
              <a:rPr lang="en-US" sz="2200" dirty="0" smtClean="0"/>
              <a:t> Forward</a:t>
            </a:r>
            <a:endParaRPr lang="en-US" sz="2200" dirty="0"/>
          </a:p>
        </p:txBody>
      </p:sp>
      <p:sp>
        <p:nvSpPr>
          <p:cNvPr id="8" name="TextBox 7"/>
          <p:cNvSpPr txBox="1"/>
          <p:nvPr/>
        </p:nvSpPr>
        <p:spPr>
          <a:xfrm>
            <a:off x="5196387" y="163176"/>
            <a:ext cx="113534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u="sng" dirty="0" smtClean="0"/>
              <a:t>Mentor</a:t>
            </a:r>
            <a:endParaRPr lang="en-US" sz="2400" u="sng" dirty="0"/>
          </a:p>
        </p:txBody>
      </p:sp>
    </p:spTree>
    <p:extLst>
      <p:ext uri="{BB962C8B-B14F-4D97-AF65-F5344CB8AC3E}">
        <p14:creationId xmlns:p14="http://schemas.microsoft.com/office/powerpoint/2010/main" val="413590166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Think Beyond the limit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457200" y="5502168"/>
            <a:ext cx="193023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u="sng" dirty="0" smtClean="0"/>
              <a:t>Help Others</a:t>
            </a:r>
            <a:endParaRPr lang="en-US" sz="2800" u="sng" dirty="0"/>
          </a:p>
        </p:txBody>
      </p:sp>
      <p:sp>
        <p:nvSpPr>
          <p:cNvPr id="5" name="TextBox 4"/>
          <p:cNvSpPr txBox="1"/>
          <p:nvPr/>
        </p:nvSpPr>
        <p:spPr>
          <a:xfrm>
            <a:off x="3284016" y="5502168"/>
            <a:ext cx="179698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u="sng" dirty="0" smtClean="0"/>
              <a:t>Get helped</a:t>
            </a:r>
            <a:endParaRPr lang="en-US" sz="2800" u="sng" dirty="0"/>
          </a:p>
        </p:txBody>
      </p:sp>
      <p:sp>
        <p:nvSpPr>
          <p:cNvPr id="6" name="TextBox 5"/>
          <p:cNvSpPr txBox="1"/>
          <p:nvPr/>
        </p:nvSpPr>
        <p:spPr>
          <a:xfrm>
            <a:off x="6303235" y="5502168"/>
            <a:ext cx="238205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u="sng" dirty="0" smtClean="0"/>
              <a:t>Be in the Know</a:t>
            </a:r>
            <a:endParaRPr lang="en-US" sz="2800" u="sng" dirty="0"/>
          </a:p>
        </p:txBody>
      </p:sp>
      <p:sp>
        <p:nvSpPr>
          <p:cNvPr id="7" name="TextBox 6"/>
          <p:cNvSpPr txBox="1"/>
          <p:nvPr/>
        </p:nvSpPr>
        <p:spPr>
          <a:xfrm>
            <a:off x="2706816" y="2424557"/>
            <a:ext cx="3936068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0" dirty="0" smtClean="0"/>
              <a:t>Best of Luck</a:t>
            </a:r>
            <a:endParaRPr lang="en-US" sz="6000" dirty="0"/>
          </a:p>
        </p:txBody>
      </p:sp>
    </p:spTree>
    <p:extLst>
      <p:ext uri="{BB962C8B-B14F-4D97-AF65-F5344CB8AC3E}">
        <p14:creationId xmlns:p14="http://schemas.microsoft.com/office/powerpoint/2010/main" val="133599766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05714"/>
            <a:ext cx="8229600" cy="688617"/>
          </a:xfrm>
        </p:spPr>
        <p:txBody>
          <a:bodyPr>
            <a:normAutofit fontScale="90000"/>
          </a:bodyPr>
          <a:lstStyle/>
          <a:p>
            <a:r>
              <a:rPr lang="en-US" dirty="0" err="1" smtClean="0"/>
              <a:t>Sci</a:t>
            </a:r>
            <a:r>
              <a:rPr lang="en-US" dirty="0" smtClean="0"/>
              <a:t>-ROI</a:t>
            </a:r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711200" y="1200157"/>
            <a:ext cx="7416800" cy="449353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sz="2200" dirty="0" smtClean="0"/>
              <a:t>Not-for-profit volunteer-run organization.</a:t>
            </a:r>
          </a:p>
          <a:p>
            <a:endParaRPr lang="en-US" sz="2200" dirty="0" smtClean="0"/>
          </a:p>
          <a:p>
            <a:pPr marL="285750" indent="-285750">
              <a:buFont typeface="Arial"/>
              <a:buChar char="•"/>
            </a:pPr>
            <a:r>
              <a:rPr lang="en-US" sz="2200" dirty="0"/>
              <a:t>Runs under auspices of </a:t>
            </a:r>
            <a:r>
              <a:rPr lang="en-US" sz="2200" dirty="0" err="1"/>
              <a:t>WINStep</a:t>
            </a:r>
            <a:r>
              <a:rPr lang="en-US" sz="2200" dirty="0"/>
              <a:t> Forward</a:t>
            </a:r>
            <a:r>
              <a:rPr lang="en-US" sz="2200" dirty="0" smtClean="0"/>
              <a:t>.</a:t>
            </a:r>
          </a:p>
          <a:p>
            <a:endParaRPr lang="en-US" sz="2200" dirty="0" smtClean="0"/>
          </a:p>
          <a:p>
            <a:pPr marL="285750" indent="-285750">
              <a:buFont typeface="Arial"/>
              <a:buChar char="•"/>
            </a:pPr>
            <a:r>
              <a:rPr lang="en-US" sz="2200" dirty="0" err="1" smtClean="0"/>
              <a:t>Sci</a:t>
            </a:r>
            <a:r>
              <a:rPr lang="en-US" sz="2200" dirty="0" smtClean="0"/>
              <a:t>-ROI was commenced in </a:t>
            </a:r>
            <a:r>
              <a:rPr lang="en-US" sz="2200" dirty="0"/>
              <a:t>2015 by </a:t>
            </a:r>
            <a:endParaRPr lang="en-US" sz="2200" dirty="0" smtClean="0"/>
          </a:p>
          <a:p>
            <a:pPr marL="742950" lvl="1" indent="-285750">
              <a:buFont typeface="Arial"/>
              <a:buChar char="•"/>
            </a:pPr>
            <a:r>
              <a:rPr lang="en-US" sz="2200" dirty="0" smtClean="0"/>
              <a:t>Dr</a:t>
            </a:r>
            <a:r>
              <a:rPr lang="en-US" sz="2200" dirty="0"/>
              <a:t>. </a:t>
            </a:r>
            <a:r>
              <a:rPr lang="en-US" sz="2200" dirty="0" err="1"/>
              <a:t>Sriram</a:t>
            </a:r>
            <a:r>
              <a:rPr lang="en-US" sz="2200" dirty="0"/>
              <a:t> </a:t>
            </a:r>
            <a:r>
              <a:rPr lang="en-US" sz="2200" dirty="0" smtClean="0"/>
              <a:t>and </a:t>
            </a:r>
          </a:p>
          <a:p>
            <a:pPr marL="742950" lvl="1" indent="-285750">
              <a:buFont typeface="Arial"/>
              <a:buChar char="•"/>
            </a:pPr>
            <a:r>
              <a:rPr lang="en-US" sz="2200" dirty="0" smtClean="0"/>
              <a:t>Prof. </a:t>
            </a:r>
            <a:r>
              <a:rPr lang="en-US" sz="2200" dirty="0" err="1"/>
              <a:t>Aseem</a:t>
            </a:r>
            <a:r>
              <a:rPr lang="en-US" sz="2200" dirty="0"/>
              <a:t> </a:t>
            </a:r>
            <a:r>
              <a:rPr lang="en-US" sz="2200" dirty="0" smtClean="0"/>
              <a:t> Ansari.</a:t>
            </a:r>
          </a:p>
          <a:p>
            <a:pPr lvl="1"/>
            <a:endParaRPr lang="en-US" sz="2200" dirty="0"/>
          </a:p>
          <a:p>
            <a:pPr marL="288925" lvl="1" indent="-288925">
              <a:buFont typeface="Arial"/>
              <a:buChar char="•"/>
            </a:pPr>
            <a:r>
              <a:rPr lang="en-US" sz="2200" dirty="0" smtClean="0"/>
              <a:t>And, it was successfully </a:t>
            </a:r>
            <a:r>
              <a:rPr lang="en-US" sz="2200" dirty="0"/>
              <a:t>co-founded by </a:t>
            </a:r>
            <a:endParaRPr lang="en-US" sz="2200" dirty="0" smtClean="0"/>
          </a:p>
          <a:p>
            <a:pPr marL="746125" lvl="2" indent="-288925">
              <a:buFont typeface="Arial"/>
              <a:buChar char="•"/>
            </a:pPr>
            <a:r>
              <a:rPr lang="en-US" sz="2200" dirty="0" smtClean="0"/>
              <a:t>Dr</a:t>
            </a:r>
            <a:r>
              <a:rPr lang="en-US" sz="2200" dirty="0"/>
              <a:t>. </a:t>
            </a:r>
            <a:r>
              <a:rPr lang="en-US" sz="2200" dirty="0" err="1"/>
              <a:t>Ashwin</a:t>
            </a:r>
            <a:r>
              <a:rPr lang="en-US" sz="2200" dirty="0"/>
              <a:t> </a:t>
            </a:r>
            <a:r>
              <a:rPr lang="en-US" sz="2200" dirty="0" smtClean="0"/>
              <a:t>Mohan (Washington Univ.), </a:t>
            </a:r>
          </a:p>
          <a:p>
            <a:pPr marL="746125" lvl="2" indent="-288925">
              <a:buFont typeface="Arial"/>
              <a:buChar char="•"/>
            </a:pPr>
            <a:r>
              <a:rPr lang="en-US" sz="2200" dirty="0" smtClean="0"/>
              <a:t>Dr</a:t>
            </a:r>
            <a:r>
              <a:rPr lang="en-US" sz="2200" dirty="0"/>
              <a:t>. </a:t>
            </a:r>
            <a:r>
              <a:rPr lang="en-US" sz="2200" dirty="0" err="1"/>
              <a:t>Sumitha</a:t>
            </a:r>
            <a:r>
              <a:rPr lang="en-US" sz="2200" dirty="0"/>
              <a:t> </a:t>
            </a:r>
            <a:r>
              <a:rPr lang="en-US" sz="2200" dirty="0" err="1" smtClean="0"/>
              <a:t>Nallu</a:t>
            </a:r>
            <a:r>
              <a:rPr lang="en-US" sz="2200" dirty="0" smtClean="0"/>
              <a:t> (Univ. of Chicago), </a:t>
            </a:r>
          </a:p>
          <a:p>
            <a:pPr marL="746125" lvl="2" indent="-288925">
              <a:buFont typeface="Arial"/>
              <a:buChar char="•"/>
            </a:pPr>
            <a:r>
              <a:rPr lang="en-US" sz="2200" dirty="0" smtClean="0"/>
              <a:t>Dr</a:t>
            </a:r>
            <a:r>
              <a:rPr lang="en-US" sz="2200" dirty="0"/>
              <a:t>. </a:t>
            </a:r>
            <a:r>
              <a:rPr lang="en-US" sz="2200" dirty="0" err="1"/>
              <a:t>Megha</a:t>
            </a:r>
            <a:r>
              <a:rPr lang="en-US" sz="2200" dirty="0"/>
              <a:t> </a:t>
            </a:r>
            <a:r>
              <a:rPr lang="en-US" sz="2200" dirty="0" err="1" smtClean="0"/>
              <a:t>Rajendran</a:t>
            </a:r>
            <a:r>
              <a:rPr lang="en-US" sz="2200" dirty="0" smtClean="0"/>
              <a:t> (Purdue </a:t>
            </a:r>
            <a:r>
              <a:rPr lang="en-US" sz="2200" dirty="0" err="1" smtClean="0"/>
              <a:t>Univ</a:t>
            </a:r>
            <a:r>
              <a:rPr lang="en-US" sz="2200" dirty="0" smtClean="0"/>
              <a:t>) </a:t>
            </a:r>
            <a:r>
              <a:rPr lang="en-US" sz="2200" dirty="0"/>
              <a:t>and </a:t>
            </a:r>
            <a:endParaRPr lang="en-US" sz="2200" dirty="0" smtClean="0"/>
          </a:p>
          <a:p>
            <a:pPr marL="746125" lvl="2" indent="-288925">
              <a:buFont typeface="Arial"/>
              <a:buChar char="•"/>
            </a:pPr>
            <a:r>
              <a:rPr lang="en-US" sz="2200" dirty="0" smtClean="0"/>
              <a:t>Dr</a:t>
            </a:r>
            <a:r>
              <a:rPr lang="en-US" sz="2200" dirty="0"/>
              <a:t>. </a:t>
            </a:r>
            <a:r>
              <a:rPr lang="en-US" sz="2200" dirty="0" err="1"/>
              <a:t>Anshuman</a:t>
            </a:r>
            <a:r>
              <a:rPr lang="en-US" sz="2200" dirty="0"/>
              <a:t> Kumar </a:t>
            </a:r>
            <a:r>
              <a:rPr lang="en-US" sz="2200" dirty="0" err="1" smtClean="0"/>
              <a:t>Srivastava</a:t>
            </a:r>
            <a:r>
              <a:rPr lang="en-US" sz="2200" dirty="0"/>
              <a:t> </a:t>
            </a:r>
            <a:r>
              <a:rPr lang="en-US" sz="2200" dirty="0" smtClean="0"/>
              <a:t>(MIT).</a:t>
            </a:r>
          </a:p>
        </p:txBody>
      </p:sp>
    </p:spTree>
    <p:extLst>
      <p:ext uri="{BB962C8B-B14F-4D97-AF65-F5344CB8AC3E}">
        <p14:creationId xmlns:p14="http://schemas.microsoft.com/office/powerpoint/2010/main" val="39440747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Need for </a:t>
            </a:r>
            <a:r>
              <a:rPr lang="en-US" dirty="0" err="1" smtClean="0"/>
              <a:t>Sci</a:t>
            </a:r>
            <a:r>
              <a:rPr lang="en-US" dirty="0" smtClean="0"/>
              <a:t>-ROI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2815630" y="1287812"/>
            <a:ext cx="3478875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200" dirty="0" smtClean="0"/>
              <a:t>Indian Population: 1.3 Billion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2855927" y="2315110"/>
            <a:ext cx="3398286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200" dirty="0" smtClean="0"/>
              <a:t>46% are below 19 </a:t>
            </a:r>
            <a:r>
              <a:rPr lang="en-US" sz="2200" dirty="0" err="1" smtClean="0"/>
              <a:t>yrs</a:t>
            </a:r>
            <a:r>
              <a:rPr lang="en-US" sz="2200" dirty="0" smtClean="0"/>
              <a:t> of age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2879888" y="3980351"/>
            <a:ext cx="1527394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200" dirty="0" smtClean="0"/>
              <a:t>Educational </a:t>
            </a:r>
          </a:p>
          <a:p>
            <a:pPr algn="ctr"/>
            <a:r>
              <a:rPr lang="en-US" sz="2200" dirty="0" smtClean="0"/>
              <a:t>institute</a:t>
            </a:r>
            <a:endParaRPr lang="en-US" sz="2200" dirty="0"/>
          </a:p>
        </p:txBody>
      </p:sp>
      <p:sp>
        <p:nvSpPr>
          <p:cNvPr id="8" name="TextBox 7"/>
          <p:cNvSpPr txBox="1"/>
          <p:nvPr/>
        </p:nvSpPr>
        <p:spPr>
          <a:xfrm>
            <a:off x="4548867" y="3983773"/>
            <a:ext cx="1836385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200" dirty="0" smtClean="0"/>
              <a:t>Startup/Job/</a:t>
            </a:r>
          </a:p>
          <a:p>
            <a:pPr algn="ctr"/>
            <a:r>
              <a:rPr lang="en-US" sz="2200" dirty="0" smtClean="0"/>
              <a:t>Entrepreneurs</a:t>
            </a:r>
            <a:endParaRPr lang="en-US" sz="2200" dirty="0"/>
          </a:p>
        </p:txBody>
      </p:sp>
      <p:cxnSp>
        <p:nvCxnSpPr>
          <p:cNvPr id="20" name="Straight Connector 19"/>
          <p:cNvCxnSpPr/>
          <p:nvPr/>
        </p:nvCxnSpPr>
        <p:spPr>
          <a:xfrm>
            <a:off x="4568888" y="1916151"/>
            <a:ext cx="0" cy="411480"/>
          </a:xfrm>
          <a:prstGeom prst="line">
            <a:avLst/>
          </a:prstGeom>
          <a:ln>
            <a:solidFill>
              <a:srgbClr val="00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>
            <a:off x="4568891" y="2781941"/>
            <a:ext cx="0" cy="411480"/>
          </a:xfrm>
          <a:prstGeom prst="line">
            <a:avLst/>
          </a:prstGeom>
          <a:ln>
            <a:solidFill>
              <a:srgbClr val="00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6" name="TextBox 25"/>
          <p:cNvSpPr txBox="1"/>
          <p:nvPr/>
        </p:nvSpPr>
        <p:spPr>
          <a:xfrm>
            <a:off x="3336919" y="3128884"/>
            <a:ext cx="2467868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dirty="0" smtClean="0"/>
              <a:t>Immediate need for</a:t>
            </a:r>
            <a:endParaRPr lang="en-US" sz="2200" dirty="0"/>
          </a:p>
        </p:txBody>
      </p:sp>
      <p:sp>
        <p:nvSpPr>
          <p:cNvPr id="33" name="TextBox 32"/>
          <p:cNvSpPr txBox="1"/>
          <p:nvPr/>
        </p:nvSpPr>
        <p:spPr>
          <a:xfrm>
            <a:off x="6597284" y="4124875"/>
            <a:ext cx="1773154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200" dirty="0" smtClean="0"/>
              <a:t>Policy Makers</a:t>
            </a:r>
            <a:endParaRPr lang="en-US" sz="2200" dirty="0"/>
          </a:p>
        </p:txBody>
      </p:sp>
      <p:sp>
        <p:nvSpPr>
          <p:cNvPr id="34" name="TextBox 33"/>
          <p:cNvSpPr txBox="1"/>
          <p:nvPr/>
        </p:nvSpPr>
        <p:spPr>
          <a:xfrm>
            <a:off x="1143542" y="4151883"/>
            <a:ext cx="1104752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200" dirty="0" smtClean="0"/>
              <a:t>Funding</a:t>
            </a:r>
            <a:endParaRPr lang="en-US" sz="2200" dirty="0"/>
          </a:p>
        </p:txBody>
      </p:sp>
      <p:grpSp>
        <p:nvGrpSpPr>
          <p:cNvPr id="36" name="Group 35"/>
          <p:cNvGrpSpPr/>
          <p:nvPr/>
        </p:nvGrpSpPr>
        <p:grpSpPr>
          <a:xfrm>
            <a:off x="373681" y="5747760"/>
            <a:ext cx="8437015" cy="769441"/>
            <a:chOff x="119686" y="5900157"/>
            <a:chExt cx="8437015" cy="769441"/>
          </a:xfrm>
        </p:grpSpPr>
        <p:sp>
          <p:nvSpPr>
            <p:cNvPr id="9" name="TextBox 8"/>
            <p:cNvSpPr txBox="1"/>
            <p:nvPr/>
          </p:nvSpPr>
          <p:spPr>
            <a:xfrm>
              <a:off x="119686" y="5900157"/>
              <a:ext cx="3640629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200" dirty="0" smtClean="0"/>
                <a:t>Postdocs &amp; Scientists</a:t>
              </a:r>
            </a:p>
            <a:p>
              <a:pPr algn="ctr"/>
              <a:r>
                <a:rPr lang="en-US" sz="2200" dirty="0" smtClean="0"/>
                <a:t>(Potential Faculty Candidates)</a:t>
              </a:r>
              <a:endParaRPr lang="en-US" sz="2200" dirty="0"/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4349981" y="6069434"/>
              <a:ext cx="1731000" cy="43088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200" dirty="0" smtClean="0"/>
                <a:t>Collaborators</a:t>
              </a:r>
              <a:endParaRPr lang="en-US" sz="2200" dirty="0"/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6651023" y="6069434"/>
              <a:ext cx="1836385" cy="43088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200" dirty="0" smtClean="0"/>
                <a:t>Entrepreneurs</a:t>
              </a:r>
              <a:endParaRPr lang="en-US" sz="2200" dirty="0"/>
            </a:p>
          </p:txBody>
        </p:sp>
        <p:sp>
          <p:nvSpPr>
            <p:cNvPr id="35" name="Rectangle 34"/>
            <p:cNvSpPr/>
            <p:nvPr/>
          </p:nvSpPr>
          <p:spPr>
            <a:xfrm>
              <a:off x="119686" y="5900157"/>
              <a:ext cx="8437015" cy="769441"/>
            </a:xfrm>
            <a:prstGeom prst="rect">
              <a:avLst/>
            </a:prstGeom>
            <a:noFill/>
            <a:ln>
              <a:solidFill>
                <a:srgbClr val="00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cxnSp>
        <p:nvCxnSpPr>
          <p:cNvPr id="46" name="Straight Arrow Connector 45"/>
          <p:cNvCxnSpPr/>
          <p:nvPr/>
        </p:nvCxnSpPr>
        <p:spPr>
          <a:xfrm>
            <a:off x="4585707" y="4819751"/>
            <a:ext cx="0" cy="706037"/>
          </a:xfrm>
          <a:prstGeom prst="straightConnector1">
            <a:avLst/>
          </a:prstGeom>
          <a:ln>
            <a:solidFill>
              <a:srgbClr val="000000"/>
            </a:solidFill>
            <a:headEnd type="arrow"/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3" name="Rectangle 22"/>
          <p:cNvSpPr/>
          <p:nvPr/>
        </p:nvSpPr>
        <p:spPr>
          <a:xfrm>
            <a:off x="395646" y="3980351"/>
            <a:ext cx="8437015" cy="769441"/>
          </a:xfrm>
          <a:prstGeom prst="rect">
            <a:avLst/>
          </a:prstGeom>
          <a:noFill/>
          <a:ln>
            <a:solidFill>
              <a:srgbClr val="00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5" name="Picture 24"/>
          <p:cNvPicPr>
            <a:picLocks noChangeAspect="1"/>
          </p:cNvPicPr>
          <p:nvPr/>
        </p:nvPicPr>
        <p:blipFill rotWithShape="1">
          <a:blip r:embed="rId2"/>
          <a:srcRect b="56280"/>
          <a:stretch/>
        </p:blipFill>
        <p:spPr>
          <a:xfrm>
            <a:off x="4694926" y="5062697"/>
            <a:ext cx="1976215" cy="272715"/>
          </a:xfrm>
          <a:prstGeom prst="rect">
            <a:avLst/>
          </a:prstGeom>
        </p:spPr>
      </p:pic>
      <p:cxnSp>
        <p:nvCxnSpPr>
          <p:cNvPr id="4" name="Straight Arrow Connector 3"/>
          <p:cNvCxnSpPr/>
          <p:nvPr/>
        </p:nvCxnSpPr>
        <p:spPr>
          <a:xfrm>
            <a:off x="4568891" y="3494348"/>
            <a:ext cx="343071" cy="394544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4" name="Straight Arrow Connector 23"/>
          <p:cNvCxnSpPr/>
          <p:nvPr/>
        </p:nvCxnSpPr>
        <p:spPr>
          <a:xfrm flipH="1">
            <a:off x="4233639" y="3501413"/>
            <a:ext cx="347472" cy="394544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4940686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8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/>
      <p:bldP spid="34" grpId="0"/>
      <p:bldP spid="23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64612"/>
            <a:ext cx="8229600" cy="829720"/>
          </a:xfrm>
        </p:spPr>
        <p:txBody>
          <a:bodyPr/>
          <a:lstStyle/>
          <a:p>
            <a:r>
              <a:rPr lang="en-US" dirty="0" smtClean="0"/>
              <a:t>Objective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3486183"/>
            <a:ext cx="8229600" cy="3037456"/>
          </a:xfrm>
        </p:spPr>
        <p:txBody>
          <a:bodyPr>
            <a:normAutofit/>
          </a:bodyPr>
          <a:lstStyle/>
          <a:p>
            <a:r>
              <a:rPr lang="en-US" sz="2200" dirty="0" smtClean="0"/>
              <a:t>Explore </a:t>
            </a:r>
            <a:r>
              <a:rPr lang="en-US" sz="2200" dirty="0"/>
              <a:t>career opportunities in </a:t>
            </a:r>
            <a:r>
              <a:rPr lang="en-US" sz="2200" dirty="0" smtClean="0"/>
              <a:t>India and the USA. </a:t>
            </a:r>
          </a:p>
          <a:p>
            <a:r>
              <a:rPr lang="en-US" sz="2200" dirty="0"/>
              <a:t>Facilitate interaction.</a:t>
            </a:r>
          </a:p>
          <a:p>
            <a:r>
              <a:rPr lang="en-US" sz="2200" dirty="0" smtClean="0"/>
              <a:t>Promote </a:t>
            </a:r>
            <a:r>
              <a:rPr lang="en-US" sz="2200" dirty="0"/>
              <a:t>innovation through supporting entrepreneurship and </a:t>
            </a:r>
            <a:r>
              <a:rPr lang="en-US" sz="2200" dirty="0" smtClean="0"/>
              <a:t>collaborative research.</a:t>
            </a:r>
          </a:p>
          <a:p>
            <a:r>
              <a:rPr lang="en-US" sz="2200" dirty="0" smtClean="0"/>
              <a:t>Influence </a:t>
            </a:r>
            <a:r>
              <a:rPr lang="en-US" sz="2200" dirty="0"/>
              <a:t>relevant policy issues, e.g., technology </a:t>
            </a:r>
            <a:r>
              <a:rPr lang="en-US" sz="2200" dirty="0" smtClean="0"/>
              <a:t>transfer</a:t>
            </a:r>
            <a:r>
              <a:rPr lang="en-US" sz="2200" dirty="0"/>
              <a:t>.</a:t>
            </a:r>
            <a:r>
              <a:rPr lang="en-US" sz="2200" dirty="0" smtClean="0"/>
              <a:t> </a:t>
            </a:r>
          </a:p>
          <a:p>
            <a:r>
              <a:rPr lang="en-US" sz="2200" dirty="0" smtClean="0"/>
              <a:t>Increase </a:t>
            </a:r>
            <a:r>
              <a:rPr lang="en-US" sz="2200" dirty="0"/>
              <a:t>awareness of direct and indirect collaborative initiatives between India and USA. 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29779" y="1157040"/>
            <a:ext cx="4210344" cy="2011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684525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Launch of </a:t>
            </a:r>
            <a:r>
              <a:rPr lang="en-US" dirty="0" err="1" smtClean="0"/>
              <a:t>Sci</a:t>
            </a:r>
            <a:r>
              <a:rPr lang="en-US" dirty="0" smtClean="0"/>
              <a:t>-ROI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199" y="2487993"/>
            <a:ext cx="4396815" cy="300990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457200" y="5501342"/>
            <a:ext cx="462226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i="1" dirty="0"/>
              <a:t>Dr. Rajiv Sharma, </a:t>
            </a:r>
            <a:r>
              <a:rPr lang="en-US" i="1" dirty="0" smtClean="0"/>
              <a:t>Then Executive Director, Indo</a:t>
            </a:r>
            <a:r>
              <a:rPr lang="en-US" i="1" dirty="0"/>
              <a:t>-US Science and Technology Forum (IUSSTF</a:t>
            </a:r>
            <a:r>
              <a:rPr lang="en-US" i="1" dirty="0" smtClean="0"/>
              <a:t>)</a:t>
            </a:r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14544" y="2487993"/>
            <a:ext cx="3022600" cy="300990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258737" y="1423128"/>
            <a:ext cx="8643967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sz="2000" dirty="0" err="1"/>
              <a:t>Sci</a:t>
            </a:r>
            <a:r>
              <a:rPr lang="en-US" sz="2000" dirty="0"/>
              <a:t>-ROI was launched </a:t>
            </a:r>
            <a:r>
              <a:rPr lang="en-US" sz="2000" dirty="0" smtClean="0"/>
              <a:t>by the </a:t>
            </a:r>
            <a:r>
              <a:rPr lang="en-US" sz="2000" dirty="0"/>
              <a:t>then Consul General of India Dr. </a:t>
            </a:r>
            <a:r>
              <a:rPr lang="en-US" sz="2000" dirty="0" err="1"/>
              <a:t>Ausaf</a:t>
            </a:r>
            <a:r>
              <a:rPr lang="en-US" sz="2000" dirty="0"/>
              <a:t> </a:t>
            </a:r>
            <a:r>
              <a:rPr lang="en-US" sz="2000" dirty="0" err="1"/>
              <a:t>Sayeed</a:t>
            </a:r>
            <a:r>
              <a:rPr lang="en-US" sz="2000" dirty="0"/>
              <a:t> and </a:t>
            </a:r>
            <a:r>
              <a:rPr lang="en-US" sz="2000" dirty="0" err="1"/>
              <a:t>WINStep</a:t>
            </a:r>
            <a:r>
              <a:rPr lang="en-US" sz="2000" dirty="0"/>
              <a:t> FORWARD at the Consulate General of India, Chicago in May 2015.</a:t>
            </a:r>
          </a:p>
        </p:txBody>
      </p:sp>
      <p:sp>
        <p:nvSpPr>
          <p:cNvPr id="3" name="Rectangle 2"/>
          <p:cNvSpPr/>
          <p:nvPr/>
        </p:nvSpPr>
        <p:spPr>
          <a:xfrm>
            <a:off x="5329590" y="5501343"/>
            <a:ext cx="3737448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i="1" dirty="0"/>
              <a:t>Prof. T. K. </a:t>
            </a:r>
            <a:r>
              <a:rPr lang="en-US" i="1" dirty="0" err="1"/>
              <a:t>Chandrashekar</a:t>
            </a:r>
            <a:r>
              <a:rPr lang="en-US" i="1" dirty="0"/>
              <a:t>, Secretary, Science and Engineering Research Board (SERB), Govt. of </a:t>
            </a:r>
            <a:r>
              <a:rPr lang="en-US" i="1" dirty="0" smtClean="0"/>
              <a:t>India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5455546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00380"/>
            <a:ext cx="8229600" cy="1809697"/>
          </a:xfrm>
        </p:spPr>
        <p:txBody>
          <a:bodyPr>
            <a:normAutofit/>
          </a:bodyPr>
          <a:lstStyle/>
          <a:p>
            <a:r>
              <a:rPr lang="en-US" sz="2200" dirty="0"/>
              <a:t>L</a:t>
            </a:r>
            <a:r>
              <a:rPr lang="en-US" sz="2200" dirty="0" smtClean="0"/>
              <a:t>aunched by Consulate </a:t>
            </a:r>
            <a:r>
              <a:rPr lang="en-US" sz="2200" dirty="0"/>
              <a:t>General of India, </a:t>
            </a:r>
            <a:r>
              <a:rPr lang="en-US" sz="2200" dirty="0" smtClean="0"/>
              <a:t>Chicago, </a:t>
            </a:r>
            <a:r>
              <a:rPr lang="en-US" sz="2200" dirty="0" err="1" smtClean="0"/>
              <a:t>WINStep</a:t>
            </a:r>
            <a:r>
              <a:rPr lang="en-US" sz="2200" dirty="0" smtClean="0"/>
              <a:t> Forward and </a:t>
            </a:r>
            <a:r>
              <a:rPr lang="en-US" sz="2200" dirty="0" err="1" smtClean="0"/>
              <a:t>Sci</a:t>
            </a:r>
            <a:r>
              <a:rPr lang="en-US" sz="2200" dirty="0" smtClean="0"/>
              <a:t>-ROI </a:t>
            </a:r>
            <a:r>
              <a:rPr lang="en-US" sz="2200" dirty="0"/>
              <a:t>on Oct 21, </a:t>
            </a:r>
            <a:r>
              <a:rPr lang="en-US" sz="2200" dirty="0" smtClean="0"/>
              <a:t>2016.</a:t>
            </a:r>
          </a:p>
          <a:p>
            <a:r>
              <a:rPr lang="en-US" sz="2200" dirty="0" smtClean="0"/>
              <a:t>First of it’s kind in the world; Multidisciplinary.</a:t>
            </a:r>
          </a:p>
          <a:p>
            <a:r>
              <a:rPr lang="en-US" sz="2200" dirty="0" smtClean="0"/>
              <a:t>Bridges academic and entrepreneurial talent.</a:t>
            </a:r>
            <a:endParaRPr lang="en-US" sz="22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/>
          <a:srcRect l="23905" t="32399" r="1"/>
          <a:stretch/>
        </p:blipFill>
        <p:spPr>
          <a:xfrm>
            <a:off x="4848578" y="3176513"/>
            <a:ext cx="4206447" cy="2523744"/>
          </a:xfrm>
          <a:prstGeom prst="rect">
            <a:avLst/>
          </a:prstGeom>
        </p:spPr>
      </p:pic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195391" y="170643"/>
            <a:ext cx="8695752" cy="887600"/>
          </a:xfrm>
        </p:spPr>
        <p:txBody>
          <a:bodyPr>
            <a:noAutofit/>
          </a:bodyPr>
          <a:lstStyle/>
          <a:p>
            <a:r>
              <a:rPr lang="en-US" sz="36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Sci</a:t>
            </a:r>
            <a:r>
              <a:rPr lang="en-US" sz="3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-ROI annual meeting: YIM-C</a:t>
            </a:r>
            <a:endParaRPr lang="en-US" sz="3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431" y="3176513"/>
            <a:ext cx="4457577" cy="2523744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extBox 1"/>
          <p:cNvSpPr txBox="1"/>
          <p:nvPr/>
        </p:nvSpPr>
        <p:spPr>
          <a:xfrm>
            <a:off x="230891" y="5700257"/>
            <a:ext cx="430984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Prof. </a:t>
            </a:r>
            <a:r>
              <a:rPr lang="en-US" dirty="0" err="1" smtClean="0"/>
              <a:t>Aseem</a:t>
            </a:r>
            <a:r>
              <a:rPr lang="en-US" dirty="0"/>
              <a:t> </a:t>
            </a:r>
            <a:r>
              <a:rPr lang="en-US" dirty="0" smtClean="0"/>
              <a:t>with CG Dr. </a:t>
            </a:r>
            <a:r>
              <a:rPr lang="en-US" dirty="0" err="1" smtClean="0"/>
              <a:t>Ausaf</a:t>
            </a:r>
            <a:r>
              <a:rPr lang="en-US" dirty="0" smtClean="0"/>
              <a:t> </a:t>
            </a:r>
            <a:r>
              <a:rPr lang="en-US" dirty="0" err="1" smtClean="0"/>
              <a:t>Sayeed</a:t>
            </a:r>
            <a:r>
              <a:rPr lang="en-US" dirty="0" smtClean="0"/>
              <a:t> and Dr. </a:t>
            </a:r>
            <a:r>
              <a:rPr lang="en-US" dirty="0" err="1" smtClean="0"/>
              <a:t>Shahid</a:t>
            </a:r>
            <a:r>
              <a:rPr lang="en-US" dirty="0" smtClean="0"/>
              <a:t> </a:t>
            </a:r>
            <a:r>
              <a:rPr lang="en-US" dirty="0" err="1" smtClean="0"/>
              <a:t>Jameel</a:t>
            </a:r>
            <a:r>
              <a:rPr lang="en-US" dirty="0" smtClean="0"/>
              <a:t>, CEO, </a:t>
            </a:r>
            <a:r>
              <a:rPr lang="en-US" dirty="0" err="1" smtClean="0"/>
              <a:t>Wellcome</a:t>
            </a:r>
            <a:r>
              <a:rPr lang="en-US" dirty="0" smtClean="0"/>
              <a:t> DBT India Alliance.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4798825" y="5683566"/>
            <a:ext cx="434517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Dr. </a:t>
            </a:r>
            <a:r>
              <a:rPr lang="en-US" dirty="0" err="1" smtClean="0"/>
              <a:t>Brakaspathy</a:t>
            </a:r>
            <a:r>
              <a:rPr lang="en-US" dirty="0" smtClean="0"/>
              <a:t>, Secretary, SERB; Dr. </a:t>
            </a:r>
            <a:r>
              <a:rPr lang="en-US" dirty="0" err="1" smtClean="0"/>
              <a:t>Shekhar</a:t>
            </a:r>
            <a:r>
              <a:rPr lang="en-US" dirty="0" smtClean="0"/>
              <a:t> Mishra</a:t>
            </a:r>
            <a:r>
              <a:rPr lang="en-US" dirty="0"/>
              <a:t>,</a:t>
            </a:r>
            <a:r>
              <a:rPr lang="en-US" dirty="0" smtClean="0"/>
              <a:t> Scientist, Fermi Lab; Mr. Jonathan Ward, Principal Commercial Officer, CG –USA, Kolkata.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1906597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5391" y="170643"/>
            <a:ext cx="8695752" cy="1143000"/>
          </a:xfrm>
        </p:spPr>
        <p:txBody>
          <a:bodyPr>
            <a:noAutofit/>
          </a:bodyPr>
          <a:lstStyle/>
          <a:p>
            <a:r>
              <a:rPr lang="en-US" sz="3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First annual meeting: YIM-C 2016</a:t>
            </a:r>
            <a:br>
              <a:rPr lang="en-US" sz="3200" b="1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www.winstepforward.org/yimC2016</a:t>
            </a:r>
            <a:endParaRPr 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568003"/>
            <a:ext cx="2895600" cy="365125"/>
          </a:xfrm>
        </p:spPr>
        <p:txBody>
          <a:bodyPr/>
          <a:lstStyle/>
          <a:p>
            <a:r>
              <a:rPr lang="en-US" smtClean="0"/>
              <a:t>www.sciroi.org</a:t>
            </a:r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799454"/>
            <a:ext cx="9144000" cy="1665111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4143595"/>
            <a:ext cx="9144000" cy="2009149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48845" y="3509369"/>
            <a:ext cx="743334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Panel taking </a:t>
            </a:r>
            <a:r>
              <a:rPr lang="en-US" sz="2400" dirty="0" err="1" smtClean="0"/>
              <a:t>querries</a:t>
            </a:r>
            <a:r>
              <a:rPr lang="en-US" sz="2400" dirty="0" smtClean="0"/>
              <a:t> of participants at one of the session.</a:t>
            </a:r>
            <a:endParaRPr lang="en-US" sz="2400" dirty="0"/>
          </a:p>
        </p:txBody>
      </p:sp>
      <p:sp>
        <p:nvSpPr>
          <p:cNvPr id="10" name="TextBox 9"/>
          <p:cNvSpPr txBox="1"/>
          <p:nvPr/>
        </p:nvSpPr>
        <p:spPr>
          <a:xfrm>
            <a:off x="195391" y="6123094"/>
            <a:ext cx="666540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Enthusiastic crowd from different fields of research.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97664960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124200" y="6457948"/>
            <a:ext cx="2895600" cy="365125"/>
          </a:xfrm>
        </p:spPr>
        <p:txBody>
          <a:bodyPr/>
          <a:lstStyle/>
          <a:p>
            <a:r>
              <a:rPr lang="en-US" dirty="0" err="1" smtClean="0"/>
              <a:t>www.sciroi.org</a:t>
            </a:r>
            <a:endParaRPr lang="en-US" dirty="0"/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185" t="10839" r="12783"/>
          <a:stretch/>
        </p:blipFill>
        <p:spPr>
          <a:xfrm>
            <a:off x="45326" y="913467"/>
            <a:ext cx="3509822" cy="3449905"/>
          </a:xfrm>
          <a:prstGeom prst="rect">
            <a:avLst/>
          </a:prstGeom>
        </p:spPr>
      </p:pic>
      <p:sp>
        <p:nvSpPr>
          <p:cNvPr id="10" name="Title 1"/>
          <p:cNvSpPr>
            <a:spLocks noGrp="1"/>
          </p:cNvSpPr>
          <p:nvPr>
            <p:ph type="title"/>
          </p:nvPr>
        </p:nvSpPr>
        <p:spPr>
          <a:xfrm>
            <a:off x="880480" y="274638"/>
            <a:ext cx="8229600" cy="1143000"/>
          </a:xfrm>
        </p:spPr>
        <p:txBody>
          <a:bodyPr>
            <a:noAutofit/>
          </a:bodyPr>
          <a:lstStyle/>
          <a:p>
            <a:r>
              <a:rPr lang="en-US" sz="3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Participants of YIM-C 2016</a:t>
            </a:r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www.winstepforward.org/yimC2016</a:t>
            </a:r>
            <a:endParaRPr lang="en-IN" sz="3200" dirty="0"/>
          </a:p>
        </p:txBody>
      </p:sp>
      <p:grpSp>
        <p:nvGrpSpPr>
          <p:cNvPr id="19" name="Group 18"/>
          <p:cNvGrpSpPr/>
          <p:nvPr/>
        </p:nvGrpSpPr>
        <p:grpSpPr>
          <a:xfrm>
            <a:off x="97580" y="4459593"/>
            <a:ext cx="5230374" cy="2257304"/>
            <a:chOff x="1469365" y="0"/>
            <a:chExt cx="4672567" cy="2129155"/>
          </a:xfrm>
        </p:grpSpPr>
        <p:pic>
          <p:nvPicPr>
            <p:cNvPr id="21" name="Picture 20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0857"/>
            <a:stretch/>
          </p:blipFill>
          <p:spPr bwMode="auto">
            <a:xfrm>
              <a:off x="1469365" y="0"/>
              <a:ext cx="1976764" cy="195847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2" name="Picture 21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39067" y="0"/>
              <a:ext cx="2602865" cy="2129155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13" name="Picture 1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35999" y="1938844"/>
            <a:ext cx="5156386" cy="32004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98657750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YIM-C 2016 Event Structure</a:t>
            </a:r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477410" y="1804870"/>
            <a:ext cx="8007615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/>
              <a:t>Session 1: Indo-US Partnership: Science and Technology</a:t>
            </a:r>
          </a:p>
        </p:txBody>
      </p:sp>
      <p:sp>
        <p:nvSpPr>
          <p:cNvPr id="5" name="Rectangle 4"/>
          <p:cNvSpPr/>
          <p:nvPr/>
        </p:nvSpPr>
        <p:spPr>
          <a:xfrm>
            <a:off x="477410" y="2406505"/>
            <a:ext cx="8007615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/>
              <a:t>Session 1: Research and Funding Opportunities in India</a:t>
            </a:r>
          </a:p>
        </p:txBody>
      </p:sp>
      <p:sp>
        <p:nvSpPr>
          <p:cNvPr id="6" name="Rectangle 5"/>
          <p:cNvSpPr/>
          <p:nvPr/>
        </p:nvSpPr>
        <p:spPr>
          <a:xfrm>
            <a:off x="477410" y="3008140"/>
            <a:ext cx="8007615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/>
              <a:t>Session 2:  Emerging Trends - Institutional Perspectives Part I</a:t>
            </a:r>
          </a:p>
        </p:txBody>
      </p:sp>
      <p:sp>
        <p:nvSpPr>
          <p:cNvPr id="7" name="Rectangle 6"/>
          <p:cNvSpPr/>
          <p:nvPr/>
        </p:nvSpPr>
        <p:spPr>
          <a:xfrm>
            <a:off x="477410" y="3609775"/>
            <a:ext cx="8007615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/>
              <a:t>Session 3: Emerging Trends - Institutional Perspectives Part II</a:t>
            </a:r>
          </a:p>
        </p:txBody>
      </p:sp>
      <p:sp>
        <p:nvSpPr>
          <p:cNvPr id="8" name="Rectangle 7"/>
          <p:cNvSpPr/>
          <p:nvPr/>
        </p:nvSpPr>
        <p:spPr>
          <a:xfrm>
            <a:off x="477410" y="4211410"/>
            <a:ext cx="8007615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/>
              <a:t>Session 4: Innovation landscape (I) - Make in India / Entrepreneurship / US-India ventures</a:t>
            </a:r>
          </a:p>
        </p:txBody>
      </p:sp>
      <p:sp>
        <p:nvSpPr>
          <p:cNvPr id="10" name="Rectangle 9"/>
          <p:cNvSpPr/>
          <p:nvPr/>
        </p:nvSpPr>
        <p:spPr>
          <a:xfrm>
            <a:off x="477412" y="5120821"/>
            <a:ext cx="4593555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/>
              <a:t>Session 5: Careers in India</a:t>
            </a:r>
          </a:p>
        </p:txBody>
      </p:sp>
      <p:sp>
        <p:nvSpPr>
          <p:cNvPr id="11" name="Rectangle 10"/>
          <p:cNvSpPr/>
          <p:nvPr/>
        </p:nvSpPr>
        <p:spPr>
          <a:xfrm>
            <a:off x="477410" y="5722458"/>
            <a:ext cx="8007615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/>
              <a:t>Session 6: Innovation landscape (II) - Make in India / US-India entrepreneurial ventures</a:t>
            </a:r>
          </a:p>
        </p:txBody>
      </p:sp>
    </p:spTree>
    <p:extLst>
      <p:ext uri="{BB962C8B-B14F-4D97-AF65-F5344CB8AC3E}">
        <p14:creationId xmlns:p14="http://schemas.microsoft.com/office/powerpoint/2010/main" val="110175648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1368</TotalTime>
  <Words>986</Words>
  <Application>Microsoft Macintosh PowerPoint</Application>
  <PresentationFormat>On-screen Show (4:3)</PresentationFormat>
  <Paragraphs>131</Paragraphs>
  <Slides>15</Slides>
  <Notes>1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16" baseType="lpstr">
      <vt:lpstr>Office Theme</vt:lpstr>
      <vt:lpstr>PowerPoint Presentation</vt:lpstr>
      <vt:lpstr>Sci-ROI</vt:lpstr>
      <vt:lpstr>Need for Sci-ROI</vt:lpstr>
      <vt:lpstr>Objective</vt:lpstr>
      <vt:lpstr>Launch of Sci-ROI</vt:lpstr>
      <vt:lpstr>Sci-ROI annual meeting: YIM-C</vt:lpstr>
      <vt:lpstr>First annual meeting: YIM-C 2016 www.winstepforward.org/yimC2016</vt:lpstr>
      <vt:lpstr>Participants of YIM-C 2016 www.winstepforward.org/yimC2016</vt:lpstr>
      <vt:lpstr>YIM-C 2016 Event Structure</vt:lpstr>
      <vt:lpstr>Few accomplishments</vt:lpstr>
      <vt:lpstr>So far, Sci-ROI has successfully executed several meetings at Madison and Chicago</vt:lpstr>
      <vt:lpstr>Young  Investigaotrs Meeeting  - Chicago  (YIM-C) 2017</vt:lpstr>
      <vt:lpstr>Future</vt:lpstr>
      <vt:lpstr>Sci-ROI Team</vt:lpstr>
      <vt:lpstr>Think Beyond the limit</vt:lpstr>
    </vt:vector>
  </TitlesOfParts>
  <Company>UW-Madison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Sci-ROI</dc:title>
  <dc:creator>Piyush Lal</dc:creator>
  <cp:lastModifiedBy>Piyush Lal</cp:lastModifiedBy>
  <cp:revision>105</cp:revision>
  <dcterms:created xsi:type="dcterms:W3CDTF">2017-05-13T23:23:39Z</dcterms:created>
  <dcterms:modified xsi:type="dcterms:W3CDTF">2017-05-21T18:45:42Z</dcterms:modified>
</cp:coreProperties>
</file>