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9" r:id="rId1"/>
  </p:sldMasterIdLst>
  <p:notesMasterIdLst>
    <p:notesMasterId r:id="rId27"/>
  </p:notesMasterIdLst>
  <p:sldIdLst>
    <p:sldId id="256" r:id="rId2"/>
    <p:sldId id="257" r:id="rId3"/>
    <p:sldId id="258" r:id="rId4"/>
    <p:sldId id="260" r:id="rId5"/>
    <p:sldId id="261" r:id="rId6"/>
    <p:sldId id="262" r:id="rId7"/>
    <p:sldId id="263" r:id="rId8"/>
    <p:sldId id="264" r:id="rId9"/>
    <p:sldId id="265" r:id="rId10"/>
    <p:sldId id="267" r:id="rId11"/>
    <p:sldId id="266" r:id="rId12"/>
    <p:sldId id="269" r:id="rId13"/>
    <p:sldId id="270" r:id="rId14"/>
    <p:sldId id="271" r:id="rId15"/>
    <p:sldId id="272" r:id="rId16"/>
    <p:sldId id="273" r:id="rId17"/>
    <p:sldId id="274" r:id="rId18"/>
    <p:sldId id="275" r:id="rId19"/>
    <p:sldId id="259" r:id="rId20"/>
    <p:sldId id="279" r:id="rId21"/>
    <p:sldId id="280" r:id="rId22"/>
    <p:sldId id="278" r:id="rId23"/>
    <p:sldId id="276" r:id="rId24"/>
    <p:sldId id="277"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EMA PANDEY" initials="SP" lastIdx="1" clrIdx="0">
    <p:extLst>
      <p:ext uri="{19B8F6BF-5375-455C-9EA6-DF929625EA0E}">
        <p15:presenceInfo xmlns:p15="http://schemas.microsoft.com/office/powerpoint/2012/main" userId="d0ebfc10dc10e2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917" autoAdjust="0"/>
  </p:normalViewPr>
  <p:slideViewPr>
    <p:cSldViewPr snapToGrid="0">
      <p:cViewPr varScale="1">
        <p:scale>
          <a:sx n="54" d="100"/>
          <a:sy n="54"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uby\Desktop\India%20Travel\SN%20Bose\Microarray%20Data%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latin typeface="Times New Roman" panose="02020603050405020304" pitchFamily="18" charset="0"/>
                <a:cs typeface="Times New Roman" panose="02020603050405020304" pitchFamily="18" charset="0"/>
              </a:rPr>
              <a:t>Fold Change (GFAP-KO2 vs. GFAP-C1)</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Sheet1!$D$9:$D$10</c:f>
              <c:strCache>
                <c:ptCount val="2"/>
                <c:pt idx="0">
                  <c:v>Fold Change</c:v>
                </c:pt>
                <c:pt idx="1">
                  <c:v>KO2 vs C1</c:v>
                </c:pt>
              </c:strCache>
            </c:strRef>
          </c:tx>
          <c:spPr>
            <a:solidFill>
              <a:schemeClr val="accent1"/>
            </a:solidFill>
            <a:ln>
              <a:noFill/>
            </a:ln>
            <a:effectLst/>
          </c:spPr>
          <c:invertIfNegative val="0"/>
          <c:cat>
            <c:strRef>
              <c:f>Sheet1!$C$11:$C$14</c:f>
              <c:strCache>
                <c:ptCount val="4"/>
                <c:pt idx="0">
                  <c:v>Fzd2</c:v>
                </c:pt>
                <c:pt idx="1">
                  <c:v>Mfge8</c:v>
                </c:pt>
                <c:pt idx="2">
                  <c:v>Lix1</c:v>
                </c:pt>
                <c:pt idx="3">
                  <c:v>Rfx4</c:v>
                </c:pt>
              </c:strCache>
            </c:strRef>
          </c:cat>
          <c:val>
            <c:numRef>
              <c:f>Sheet1!$D$11:$D$14</c:f>
              <c:numCache>
                <c:formatCode>General</c:formatCode>
                <c:ptCount val="4"/>
                <c:pt idx="0">
                  <c:v>-2.7495599999999998</c:v>
                </c:pt>
                <c:pt idx="1">
                  <c:v>-2.1682000000000001</c:v>
                </c:pt>
                <c:pt idx="2">
                  <c:v>-2.0361500000000001</c:v>
                </c:pt>
                <c:pt idx="3">
                  <c:v>-1.36331</c:v>
                </c:pt>
              </c:numCache>
            </c:numRef>
          </c:val>
        </c:ser>
        <c:dLbls>
          <c:showLegendKey val="0"/>
          <c:showVal val="0"/>
          <c:showCatName val="0"/>
          <c:showSerName val="0"/>
          <c:showPercent val="0"/>
          <c:showBubbleSize val="0"/>
        </c:dLbls>
        <c:gapWidth val="182"/>
        <c:axId val="-343027040"/>
        <c:axId val="-343030304"/>
      </c:barChart>
      <c:catAx>
        <c:axId val="-34302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43030304"/>
        <c:crosses val="autoZero"/>
        <c:auto val="1"/>
        <c:lblAlgn val="ctr"/>
        <c:lblOffset val="100"/>
        <c:noMultiLvlLbl val="0"/>
      </c:catAx>
      <c:valAx>
        <c:axId val="-343030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02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B5C1A-9EBD-4C5B-9D81-7EF9CBB58F96}" type="datetimeFigureOut">
              <a:rPr lang="en-US" smtClean="0"/>
              <a:t>8/13/2018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8491A-873F-4BF8-BF5D-85EC06CD49F6}" type="slidenum">
              <a:rPr lang="en-US" smtClean="0"/>
              <a:t>‹#›</a:t>
            </a:fld>
            <a:endParaRPr lang="en-US"/>
          </a:p>
        </p:txBody>
      </p:sp>
    </p:spTree>
    <p:extLst>
      <p:ext uri="{BB962C8B-B14F-4D97-AF65-F5344CB8AC3E}">
        <p14:creationId xmlns:p14="http://schemas.microsoft.com/office/powerpoint/2010/main" val="12676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everyone! I am </a:t>
            </a:r>
            <a:r>
              <a:rPr lang="en-US" sz="1200" kern="1200" dirty="0" err="1" smtClean="0">
                <a:solidFill>
                  <a:schemeClr val="tx1"/>
                </a:solidFill>
                <a:effectLst/>
                <a:latin typeface="+mn-lt"/>
                <a:ea typeface="+mn-ea"/>
                <a:cs typeface="+mn-cs"/>
              </a:rPr>
              <a:t>Bhagyashri</a:t>
            </a:r>
            <a:r>
              <a:rPr lang="en-US" sz="1200" kern="1200" dirty="0" smtClean="0">
                <a:solidFill>
                  <a:schemeClr val="tx1"/>
                </a:solidFill>
                <a:effectLst/>
                <a:latin typeface="+mn-lt"/>
                <a:ea typeface="+mn-ea"/>
                <a:cs typeface="+mn-cs"/>
              </a:rPr>
              <a:t> Pandey, and I am a pre-medicine, senior, undergraduate student at the University of Texas at Dallas. This summer, I spent my time working in Dr. </a:t>
            </a:r>
            <a:r>
              <a:rPr lang="en-US" sz="1200" kern="1200" dirty="0" err="1" smtClean="0">
                <a:solidFill>
                  <a:schemeClr val="tx1"/>
                </a:solidFill>
                <a:effectLst/>
                <a:latin typeface="+mn-lt"/>
                <a:ea typeface="+mn-ea"/>
                <a:cs typeface="+mn-cs"/>
              </a:rPr>
              <a:t>Ramanan’s</a:t>
            </a:r>
            <a:r>
              <a:rPr lang="en-US" sz="1200" kern="1200" dirty="0" smtClean="0">
                <a:solidFill>
                  <a:schemeClr val="tx1"/>
                </a:solidFill>
                <a:effectLst/>
                <a:latin typeface="+mn-lt"/>
                <a:ea typeface="+mn-ea"/>
                <a:cs typeface="+mn-cs"/>
              </a:rPr>
              <a:t> neurobiology lab at the Indian Institute of Science in Bangalore. Particularly, I worked with a graduate student, </a:t>
            </a:r>
            <a:r>
              <a:rPr lang="en-US" sz="1200" kern="1200" dirty="0" err="1" smtClean="0">
                <a:solidFill>
                  <a:schemeClr val="tx1"/>
                </a:solidFill>
                <a:effectLst/>
                <a:latin typeface="+mn-lt"/>
                <a:ea typeface="+mn-ea"/>
                <a:cs typeface="+mn-cs"/>
              </a:rPr>
              <a:t>Asmita</a:t>
            </a:r>
            <a:r>
              <a:rPr lang="en-US" sz="1200" kern="1200" dirty="0" smtClean="0">
                <a:solidFill>
                  <a:schemeClr val="tx1"/>
                </a:solidFill>
                <a:effectLst/>
                <a:latin typeface="+mn-lt"/>
                <a:ea typeface="+mn-ea"/>
                <a:cs typeface="+mn-cs"/>
              </a:rPr>
              <a:t>, to help further her project, while also conducting a few independent experiments. I hope, through this presentation, it is obvious how much I learned and developed scientifically and professionally due to this program. So, to begin, I “utilized a multiplex approach to understand the molecular mechanisms of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a:t>
            </a:fld>
            <a:endParaRPr lang="en-US"/>
          </a:p>
        </p:txBody>
      </p:sp>
    </p:spTree>
    <p:extLst>
      <p:ext uri="{BB962C8B-B14F-4D97-AF65-F5344CB8AC3E}">
        <p14:creationId xmlns:p14="http://schemas.microsoft.com/office/powerpoint/2010/main" val="23444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SnapGene</a:t>
            </a: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10</a:t>
            </a:fld>
            <a:endParaRPr lang="en-US"/>
          </a:p>
        </p:txBody>
      </p:sp>
    </p:spTree>
    <p:extLst>
      <p:ext uri="{BB962C8B-B14F-4D97-AF65-F5344CB8AC3E}">
        <p14:creationId xmlns:p14="http://schemas.microsoft.com/office/powerpoint/2010/main" val="23602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12</a:t>
            </a:fld>
            <a:endParaRPr lang="en-US"/>
          </a:p>
        </p:txBody>
      </p:sp>
    </p:spTree>
    <p:extLst>
      <p:ext uri="{BB962C8B-B14F-4D97-AF65-F5344CB8AC3E}">
        <p14:creationId xmlns:p14="http://schemas.microsoft.com/office/powerpoint/2010/main" val="29004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13</a:t>
            </a:fld>
            <a:endParaRPr lang="en-US"/>
          </a:p>
        </p:txBody>
      </p:sp>
    </p:spTree>
    <p:extLst>
      <p:ext uri="{BB962C8B-B14F-4D97-AF65-F5344CB8AC3E}">
        <p14:creationId xmlns:p14="http://schemas.microsoft.com/office/powerpoint/2010/main" val="350215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Helped standardize step 1 of the multiplexing process</a:t>
            </a:r>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17</a:t>
            </a:fld>
            <a:endParaRPr lang="en-US"/>
          </a:p>
        </p:txBody>
      </p:sp>
    </p:spTree>
    <p:extLst>
      <p:ext uri="{BB962C8B-B14F-4D97-AF65-F5344CB8AC3E}">
        <p14:creationId xmlns:p14="http://schemas.microsoft.com/office/powerpoint/2010/main" val="32024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18</a:t>
            </a:fld>
            <a:endParaRPr lang="en-US"/>
          </a:p>
        </p:txBody>
      </p:sp>
    </p:spTree>
    <p:extLst>
      <p:ext uri="{BB962C8B-B14F-4D97-AF65-F5344CB8AC3E}">
        <p14:creationId xmlns:p14="http://schemas.microsoft.com/office/powerpoint/2010/main" val="195872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smtClean="0">
                <a:solidFill>
                  <a:schemeClr val="tx1"/>
                </a:solidFill>
                <a:effectLst/>
                <a:latin typeface="+mn-lt"/>
                <a:ea typeface="+mn-ea"/>
                <a:cs typeface="+mn-cs"/>
              </a:rPr>
              <a:t>Pekny</a:t>
            </a:r>
            <a:r>
              <a:rPr lang="en-US" sz="1200" b="0" i="0" u="none" strike="noStrike" kern="1200" dirty="0" smtClean="0">
                <a:solidFill>
                  <a:schemeClr val="tx1"/>
                </a:solidFill>
                <a:effectLst/>
                <a:latin typeface="+mn-lt"/>
                <a:ea typeface="+mn-ea"/>
                <a:cs typeface="+mn-cs"/>
              </a:rPr>
              <a:t> M, </a:t>
            </a:r>
            <a:r>
              <a:rPr lang="en-US" sz="1200" b="0" i="0" u="none" strike="noStrike" kern="1200" dirty="0" err="1" smtClean="0">
                <a:solidFill>
                  <a:schemeClr val="tx1"/>
                </a:solidFill>
                <a:effectLst/>
                <a:latin typeface="+mn-lt"/>
                <a:ea typeface="+mn-ea"/>
                <a:cs typeface="+mn-cs"/>
              </a:rPr>
              <a:t>Pekna</a:t>
            </a:r>
            <a:r>
              <a:rPr lang="en-US" sz="1200" b="0" i="0" u="none" strike="noStrike" kern="1200" dirty="0" smtClean="0">
                <a:solidFill>
                  <a:schemeClr val="tx1"/>
                </a:solidFill>
                <a:effectLst/>
                <a:latin typeface="+mn-lt"/>
                <a:ea typeface="+mn-ea"/>
                <a:cs typeface="+mn-cs"/>
              </a:rPr>
              <a:t> M. Astrocyte reactivity and reactive </a:t>
            </a:r>
            <a:r>
              <a:rPr lang="en-US" sz="1200" b="0" i="0" u="none" strike="noStrike" kern="1200" dirty="0" err="1" smtClean="0">
                <a:solidFill>
                  <a:schemeClr val="tx1"/>
                </a:solidFill>
                <a:effectLst/>
                <a:latin typeface="+mn-lt"/>
                <a:ea typeface="+mn-ea"/>
                <a:cs typeface="+mn-cs"/>
              </a:rPr>
              <a:t>astrogliosis</a:t>
            </a:r>
            <a:r>
              <a:rPr lang="en-US" sz="1200" b="0" i="0" u="none" strike="noStrike" kern="1200" dirty="0" smtClean="0">
                <a:solidFill>
                  <a:schemeClr val="tx1"/>
                </a:solidFill>
                <a:effectLst/>
                <a:latin typeface="+mn-lt"/>
                <a:ea typeface="+mn-ea"/>
                <a:cs typeface="+mn-cs"/>
              </a:rPr>
              <a:t>: Costs and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err="1" smtClean="0">
                <a:solidFill>
                  <a:schemeClr val="tx1"/>
                </a:solidFill>
                <a:effectLst/>
                <a:latin typeface="+mn-lt"/>
                <a:ea typeface="+mn-ea"/>
                <a:cs typeface="+mn-cs"/>
              </a:rPr>
              <a:t>Physiol</a:t>
            </a:r>
            <a:r>
              <a:rPr lang="en-US" sz="1200" b="0" i="1" u="none" strike="noStrike" kern="1200" dirty="0" smtClean="0">
                <a:solidFill>
                  <a:schemeClr val="tx1"/>
                </a:solidFill>
                <a:effectLst/>
                <a:latin typeface="+mn-lt"/>
                <a:ea typeface="+mn-ea"/>
                <a:cs typeface="+mn-cs"/>
              </a:rPr>
              <a:t> Rev</a:t>
            </a:r>
            <a:r>
              <a:rPr lang="en-US" sz="1200" b="0" i="0" u="none" strike="noStrike" kern="1200" dirty="0" smtClean="0">
                <a:solidFill>
                  <a:schemeClr val="tx1"/>
                </a:solidFill>
                <a:effectLst/>
                <a:latin typeface="+mn-lt"/>
                <a:ea typeface="+mn-ea"/>
                <a:cs typeface="+mn-cs"/>
              </a:rPr>
              <a:t>. 2014;94(4):1077-1098.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10.1152/physrev.00041.2013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19</a:t>
            </a:fld>
            <a:endParaRPr lang="en-US"/>
          </a:p>
        </p:txBody>
      </p:sp>
    </p:spTree>
    <p:extLst>
      <p:ext uri="{BB962C8B-B14F-4D97-AF65-F5344CB8AC3E}">
        <p14:creationId xmlns:p14="http://schemas.microsoft.com/office/powerpoint/2010/main" val="1342591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Great weather, friendly people, good food, very clean, very green</a:t>
            </a:r>
          </a:p>
          <a:p>
            <a:r>
              <a:rPr lang="en-US" sz="1200" kern="1200" dirty="0" smtClean="0">
                <a:solidFill>
                  <a:schemeClr val="tx1"/>
                </a:solidFill>
                <a:effectLst/>
                <a:latin typeface="+mn-lt"/>
                <a:ea typeface="+mn-ea"/>
                <a:cs typeface="+mn-cs"/>
              </a:rPr>
              <a:t>Rains a lot</a:t>
            </a:r>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22</a:t>
            </a:fld>
            <a:endParaRPr lang="en-US"/>
          </a:p>
        </p:txBody>
      </p:sp>
    </p:spTree>
    <p:extLst>
      <p:ext uri="{BB962C8B-B14F-4D97-AF65-F5344CB8AC3E}">
        <p14:creationId xmlns:p14="http://schemas.microsoft.com/office/powerpoint/2010/main" val="121527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HUGE, almost 20 mins to walk to my own lab</a:t>
            </a:r>
          </a:p>
          <a:p>
            <a:r>
              <a:rPr lang="en-US" sz="1200" kern="1200" dirty="0" smtClean="0">
                <a:solidFill>
                  <a:schemeClr val="tx1"/>
                </a:solidFill>
                <a:effectLst/>
                <a:latin typeface="+mn-lt"/>
                <a:ea typeface="+mn-ea"/>
                <a:cs typeface="+mn-cs"/>
              </a:rPr>
              <a:t>Very green/picturesque</a:t>
            </a:r>
          </a:p>
          <a:p>
            <a:r>
              <a:rPr lang="en-US" sz="1200" kern="1200" dirty="0" smtClean="0">
                <a:solidFill>
                  <a:schemeClr val="tx1"/>
                </a:solidFill>
                <a:effectLst/>
                <a:latin typeface="+mn-lt"/>
                <a:ea typeface="+mn-ea"/>
                <a:cs typeface="+mn-cs"/>
              </a:rPr>
              <a:t>Has a very serious/passionate student body</a:t>
            </a:r>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23</a:t>
            </a:fld>
            <a:endParaRPr lang="en-US"/>
          </a:p>
        </p:txBody>
      </p:sp>
    </p:spTree>
    <p:extLst>
      <p:ext uri="{BB962C8B-B14F-4D97-AF65-F5344CB8AC3E}">
        <p14:creationId xmlns:p14="http://schemas.microsoft.com/office/powerpoint/2010/main" val="309767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Loved it!</a:t>
            </a:r>
          </a:p>
          <a:p>
            <a:r>
              <a:rPr lang="en-US" sz="1200" kern="1200" dirty="0" smtClean="0">
                <a:solidFill>
                  <a:schemeClr val="tx1"/>
                </a:solidFill>
                <a:effectLst/>
                <a:latin typeface="+mn-lt"/>
                <a:ea typeface="+mn-ea"/>
                <a:cs typeface="+mn-cs"/>
              </a:rPr>
              <a:t>Absolutely open and in the green.</a:t>
            </a:r>
          </a:p>
          <a:p>
            <a:r>
              <a:rPr lang="en-US" sz="1200" kern="1200" dirty="0" smtClean="0">
                <a:solidFill>
                  <a:schemeClr val="tx1"/>
                </a:solidFill>
                <a:effectLst/>
                <a:latin typeface="+mn-lt"/>
                <a:ea typeface="+mn-ea"/>
                <a:cs typeface="+mn-cs"/>
              </a:rPr>
              <a:t>Great team of people to work with.</a:t>
            </a:r>
          </a:p>
          <a:p>
            <a:r>
              <a:rPr lang="en-US" sz="1200" kern="1200" smtClean="0">
                <a:solidFill>
                  <a:schemeClr val="tx1"/>
                </a:solidFill>
                <a:effectLst/>
                <a:latin typeface="+mn-lt"/>
                <a:ea typeface="+mn-ea"/>
                <a:cs typeface="+mn-cs"/>
              </a:rPr>
              <a:t>Had state-of-the-art </a:t>
            </a:r>
            <a:r>
              <a:rPr lang="en-US" sz="1200" kern="1200" dirty="0" smtClean="0">
                <a:solidFill>
                  <a:schemeClr val="tx1"/>
                </a:solidFill>
                <a:effectLst/>
                <a:latin typeface="+mn-lt"/>
                <a:ea typeface="+mn-ea"/>
                <a:cs typeface="+mn-cs"/>
              </a:rPr>
              <a:t>tools and equipment</a:t>
            </a:r>
          </a:p>
          <a:p>
            <a:r>
              <a:rPr lang="en-US" sz="1200" kern="1200" dirty="0" smtClean="0">
                <a:solidFill>
                  <a:schemeClr val="tx1"/>
                </a:solidFill>
                <a:effectLst/>
                <a:latin typeface="+mn-lt"/>
                <a:ea typeface="+mn-ea"/>
                <a:cs typeface="+mn-cs"/>
              </a:rPr>
              <a:t>Good opportunity to try many techniques</a:t>
            </a:r>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24</a:t>
            </a:fld>
            <a:endParaRPr lang="en-US"/>
          </a:p>
        </p:txBody>
      </p:sp>
    </p:spTree>
    <p:extLst>
      <p:ext uri="{BB962C8B-B14F-4D97-AF65-F5344CB8AC3E}">
        <p14:creationId xmlns:p14="http://schemas.microsoft.com/office/powerpoint/2010/main" val="229008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25</a:t>
            </a:fld>
            <a:endParaRPr lang="en-US"/>
          </a:p>
        </p:txBody>
      </p:sp>
    </p:spTree>
    <p:extLst>
      <p:ext uri="{BB962C8B-B14F-4D97-AF65-F5344CB8AC3E}">
        <p14:creationId xmlns:p14="http://schemas.microsoft.com/office/powerpoint/2010/main" val="317837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understand the phenomenon –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it is important to know the nervous cells at play. Astrocytes are a type of glial cell that support the central nervous system or CNS by regulating blood flow and maintaining the integrity of the blood brain barrier, nurturing neurons through provision of metabolites, participating in ensuring successful neurotransmission, helping maintain plasticity, and for our lab, most importantly, responding to all forms of CNS insults. </a:t>
            </a:r>
          </a:p>
          <a:p>
            <a:endParaRPr lang="en-US" baseline="0" dirty="0" smtClean="0"/>
          </a:p>
          <a:p>
            <a:pPr rtl="0"/>
            <a:r>
              <a:rPr lang="en-US" sz="1200" b="0" i="0" u="none" strike="noStrike" kern="1200" dirty="0" err="1" smtClean="0">
                <a:solidFill>
                  <a:schemeClr val="tx1"/>
                </a:solidFill>
                <a:effectLst/>
                <a:latin typeface="+mn-lt"/>
                <a:ea typeface="+mn-ea"/>
                <a:cs typeface="+mn-cs"/>
              </a:rPr>
              <a:t>Sofroniew</a:t>
            </a:r>
            <a:r>
              <a:rPr lang="en-US" sz="1200" b="0" i="0" u="none" strike="noStrike" kern="1200" dirty="0" smtClean="0">
                <a:solidFill>
                  <a:schemeClr val="tx1"/>
                </a:solidFill>
                <a:effectLst/>
                <a:latin typeface="+mn-lt"/>
                <a:ea typeface="+mn-ea"/>
                <a:cs typeface="+mn-cs"/>
              </a:rPr>
              <a:t> MV. Molecular dissection of reactive </a:t>
            </a:r>
            <a:r>
              <a:rPr lang="en-US" sz="1200" b="0" i="0" u="none" strike="noStrike" kern="1200" dirty="0" err="1" smtClean="0">
                <a:solidFill>
                  <a:schemeClr val="tx1"/>
                </a:solidFill>
                <a:effectLst/>
                <a:latin typeface="+mn-lt"/>
                <a:ea typeface="+mn-ea"/>
                <a:cs typeface="+mn-cs"/>
              </a:rPr>
              <a:t>astrogliosis</a:t>
            </a:r>
            <a:r>
              <a:rPr lang="en-US" sz="1200" b="0" i="0" u="none" strike="noStrike" kern="1200" dirty="0" smtClean="0">
                <a:solidFill>
                  <a:schemeClr val="tx1"/>
                </a:solidFill>
                <a:effectLst/>
                <a:latin typeface="+mn-lt"/>
                <a:ea typeface="+mn-ea"/>
                <a:cs typeface="+mn-cs"/>
              </a:rPr>
              <a:t> and glial scar formation. </a:t>
            </a:r>
          </a:p>
          <a:p>
            <a:pPr rtl="0"/>
            <a:r>
              <a:rPr lang="en-US" sz="1200" b="0" i="1" u="none" strike="noStrike" kern="1200" dirty="0" smtClean="0">
                <a:solidFill>
                  <a:schemeClr val="tx1"/>
                </a:solidFill>
                <a:effectLst/>
                <a:latin typeface="+mn-lt"/>
                <a:ea typeface="+mn-ea"/>
                <a:cs typeface="+mn-cs"/>
              </a:rPr>
              <a:t>Trends </a:t>
            </a:r>
            <a:r>
              <a:rPr lang="en-US" sz="1200" b="0" i="1" u="none" strike="noStrike" kern="1200" dirty="0" err="1" smtClean="0">
                <a:solidFill>
                  <a:schemeClr val="tx1"/>
                </a:solidFill>
                <a:effectLst/>
                <a:latin typeface="+mn-lt"/>
                <a:ea typeface="+mn-ea"/>
                <a:cs typeface="+mn-cs"/>
              </a:rPr>
              <a:t>Neurosci</a:t>
            </a:r>
            <a:r>
              <a:rPr lang="en-US" sz="1200" b="0" i="0" u="none" strike="noStrike" kern="1200" dirty="0" smtClean="0">
                <a:solidFill>
                  <a:schemeClr val="tx1"/>
                </a:solidFill>
                <a:effectLst/>
                <a:latin typeface="+mn-lt"/>
                <a:ea typeface="+mn-ea"/>
                <a:cs typeface="+mn-cs"/>
              </a:rPr>
              <a:t>. 2009;32(12):638-647.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10.1016/j.tins.2009.08.002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r>
              <a:rPr lang="fr-FR" dirty="0" smtClean="0"/>
              <a:t/>
            </a:r>
            <a:br>
              <a:rPr lang="fr-FR" dirty="0" smtClean="0"/>
            </a:b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2</a:t>
            </a:fld>
            <a:endParaRPr lang="en-US"/>
          </a:p>
        </p:txBody>
      </p:sp>
    </p:spTree>
    <p:extLst>
      <p:ext uri="{BB962C8B-B14F-4D97-AF65-F5344CB8AC3E}">
        <p14:creationId xmlns:p14="http://schemas.microsoft.com/office/powerpoint/2010/main" val="57165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Reactive astrocytes are astrocytes that respond to injury by changing their morphology or molecular expression (</a:t>
            </a:r>
            <a:r>
              <a:rPr lang="en-US" sz="1200" kern="1200" dirty="0" err="1" smtClean="0">
                <a:solidFill>
                  <a:schemeClr val="tx1"/>
                </a:solidFill>
                <a:effectLst/>
                <a:latin typeface="+mn-lt"/>
                <a:ea typeface="+mn-ea"/>
                <a:cs typeface="+mn-cs"/>
              </a:rPr>
              <a:t>Sofroniew</a:t>
            </a:r>
            <a:r>
              <a:rPr lang="en-US" sz="1200" kern="1200" dirty="0" smtClean="0">
                <a:solidFill>
                  <a:schemeClr val="tx1"/>
                </a:solidFill>
                <a:effectLst/>
                <a:latin typeface="+mn-lt"/>
                <a:ea typeface="+mn-ea"/>
                <a:cs typeface="+mn-cs"/>
              </a:rPr>
              <a:t>, 2009). Usually, this means increased processes and in more severe cases, scar tissue formation (</a:t>
            </a:r>
            <a:r>
              <a:rPr lang="en-US" sz="1200" kern="1200" dirty="0" err="1" smtClean="0">
                <a:solidFill>
                  <a:schemeClr val="tx1"/>
                </a:solidFill>
                <a:effectLst/>
                <a:latin typeface="+mn-lt"/>
                <a:ea typeface="+mn-ea"/>
                <a:cs typeface="+mn-cs"/>
              </a:rPr>
              <a:t>Sofroniew</a:t>
            </a:r>
            <a:r>
              <a:rPr lang="en-US" sz="1200" kern="1200" dirty="0" smtClean="0">
                <a:solidFill>
                  <a:schemeClr val="tx1"/>
                </a:solidFill>
                <a:effectLst/>
                <a:latin typeface="+mn-lt"/>
                <a:ea typeface="+mn-ea"/>
                <a:cs typeface="+mn-cs"/>
              </a:rPr>
              <a:t>, 2009). Upregulation of GFAP is usually a sign of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since it is a major component of astrocyte intermediary filaments (</a:t>
            </a:r>
            <a:r>
              <a:rPr lang="en-US" sz="1200" kern="1200" dirty="0" err="1" smtClean="0">
                <a:solidFill>
                  <a:schemeClr val="tx1"/>
                </a:solidFill>
                <a:effectLst/>
                <a:latin typeface="+mn-lt"/>
                <a:ea typeface="+mn-ea"/>
                <a:cs typeface="+mn-cs"/>
              </a:rPr>
              <a:t>Pekny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Pekna</a:t>
            </a:r>
            <a:r>
              <a:rPr lang="en-US" sz="1200" kern="1200" dirty="0" smtClean="0">
                <a:solidFill>
                  <a:schemeClr val="tx1"/>
                </a:solidFill>
                <a:effectLst/>
                <a:latin typeface="+mn-lt"/>
                <a:ea typeface="+mn-ea"/>
                <a:cs typeface="+mn-cs"/>
              </a:rPr>
              <a:t>, 2014). Reactive astrocytes in ischemia had neuroprotective effects, whereas reactive astrocytes induced by LPS exhibited more detrimental phenotypes (</a:t>
            </a:r>
            <a:r>
              <a:rPr lang="en-US" sz="1200" kern="1200" dirty="0" err="1" smtClean="0">
                <a:solidFill>
                  <a:schemeClr val="tx1"/>
                </a:solidFill>
                <a:effectLst/>
                <a:latin typeface="+mn-lt"/>
                <a:ea typeface="+mn-ea"/>
                <a:cs typeface="+mn-cs"/>
              </a:rPr>
              <a:t>Zamanian</a:t>
            </a:r>
            <a:r>
              <a:rPr lang="en-US" sz="1200" kern="1200" dirty="0" smtClean="0">
                <a:solidFill>
                  <a:schemeClr val="tx1"/>
                </a:solidFill>
                <a:effectLst/>
                <a:latin typeface="+mn-lt"/>
                <a:ea typeface="+mn-ea"/>
                <a:cs typeface="+mn-cs"/>
              </a:rPr>
              <a:t> et al, 2012).Thus,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is disease dependent and graded (</a:t>
            </a:r>
            <a:r>
              <a:rPr lang="en-US" sz="1200" kern="1200" dirty="0" err="1" smtClean="0">
                <a:solidFill>
                  <a:schemeClr val="tx1"/>
                </a:solidFill>
                <a:effectLst/>
                <a:latin typeface="+mn-lt"/>
                <a:ea typeface="+mn-ea"/>
                <a:cs typeface="+mn-cs"/>
              </a:rPr>
              <a:t>Pekny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Pekna</a:t>
            </a:r>
            <a:r>
              <a:rPr lang="en-US" sz="1200" kern="1200" dirty="0" smtClean="0">
                <a:solidFill>
                  <a:schemeClr val="tx1"/>
                </a:solidFill>
                <a:effectLst/>
                <a:latin typeface="+mn-lt"/>
                <a:ea typeface="+mn-ea"/>
                <a:cs typeface="+mn-cs"/>
              </a:rPr>
              <a:t>, 2014). </a:t>
            </a:r>
            <a:r>
              <a:rPr lang="en-US" sz="1200" kern="1200" dirty="0" err="1" smtClean="0">
                <a:solidFill>
                  <a:schemeClr val="tx1"/>
                </a:solidFill>
                <a:effectLst/>
                <a:latin typeface="+mn-lt"/>
                <a:ea typeface="+mn-ea"/>
                <a:cs typeface="+mn-cs"/>
              </a:rPr>
              <a:t>Persistance</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in some cases can be maladaptive and could provide insight for clinical therapies (</a:t>
            </a:r>
            <a:r>
              <a:rPr lang="en-US" sz="1200" kern="1200" dirty="0" err="1" smtClean="0">
                <a:solidFill>
                  <a:schemeClr val="tx1"/>
                </a:solidFill>
                <a:effectLst/>
                <a:latin typeface="+mn-lt"/>
                <a:ea typeface="+mn-ea"/>
                <a:cs typeface="+mn-cs"/>
              </a:rPr>
              <a:t>Pekny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Pekna</a:t>
            </a:r>
            <a:r>
              <a:rPr lang="en-US" sz="1200" kern="1200" dirty="0" smtClean="0">
                <a:solidFill>
                  <a:schemeClr val="tx1"/>
                </a:solidFill>
                <a:effectLst/>
                <a:latin typeface="+mn-lt"/>
                <a:ea typeface="+mn-ea"/>
                <a:cs typeface="+mn-cs"/>
              </a:rPr>
              <a:t>,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smtClean="0">
                <a:solidFill>
                  <a:schemeClr val="tx1"/>
                </a:solidFill>
                <a:effectLst/>
                <a:latin typeface="+mn-lt"/>
                <a:ea typeface="+mn-ea"/>
                <a:cs typeface="+mn-cs"/>
              </a:rPr>
              <a:t>Pekny</a:t>
            </a:r>
            <a:r>
              <a:rPr lang="en-US" sz="1200" b="0" i="0" u="none" strike="noStrike" kern="1200" dirty="0" smtClean="0">
                <a:solidFill>
                  <a:schemeClr val="tx1"/>
                </a:solidFill>
                <a:effectLst/>
                <a:latin typeface="+mn-lt"/>
                <a:ea typeface="+mn-ea"/>
                <a:cs typeface="+mn-cs"/>
              </a:rPr>
              <a:t> M, </a:t>
            </a:r>
            <a:r>
              <a:rPr lang="en-US" sz="1200" b="0" i="0" u="none" strike="noStrike" kern="1200" dirty="0" err="1" smtClean="0">
                <a:solidFill>
                  <a:schemeClr val="tx1"/>
                </a:solidFill>
                <a:effectLst/>
                <a:latin typeface="+mn-lt"/>
                <a:ea typeface="+mn-ea"/>
                <a:cs typeface="+mn-cs"/>
              </a:rPr>
              <a:t>Pekna</a:t>
            </a:r>
            <a:r>
              <a:rPr lang="en-US" sz="1200" b="0" i="0" u="none" strike="noStrike" kern="1200" dirty="0" smtClean="0">
                <a:solidFill>
                  <a:schemeClr val="tx1"/>
                </a:solidFill>
                <a:effectLst/>
                <a:latin typeface="+mn-lt"/>
                <a:ea typeface="+mn-ea"/>
                <a:cs typeface="+mn-cs"/>
              </a:rPr>
              <a:t> M. Astrocyte reactivity and reactive </a:t>
            </a:r>
            <a:r>
              <a:rPr lang="en-US" sz="1200" b="0" i="0" u="none" strike="noStrike" kern="1200" dirty="0" err="1" smtClean="0">
                <a:solidFill>
                  <a:schemeClr val="tx1"/>
                </a:solidFill>
                <a:effectLst/>
                <a:latin typeface="+mn-lt"/>
                <a:ea typeface="+mn-ea"/>
                <a:cs typeface="+mn-cs"/>
              </a:rPr>
              <a:t>astrogliosis</a:t>
            </a:r>
            <a:r>
              <a:rPr lang="en-US" sz="1200" b="0" i="0" u="none" strike="noStrike" kern="1200" dirty="0" smtClean="0">
                <a:solidFill>
                  <a:schemeClr val="tx1"/>
                </a:solidFill>
                <a:effectLst/>
                <a:latin typeface="+mn-lt"/>
                <a:ea typeface="+mn-ea"/>
                <a:cs typeface="+mn-cs"/>
              </a:rPr>
              <a:t>: Costs and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err="1" smtClean="0">
                <a:solidFill>
                  <a:schemeClr val="tx1"/>
                </a:solidFill>
                <a:effectLst/>
                <a:latin typeface="+mn-lt"/>
                <a:ea typeface="+mn-ea"/>
                <a:cs typeface="+mn-cs"/>
              </a:rPr>
              <a:t>Physiol</a:t>
            </a:r>
            <a:r>
              <a:rPr lang="en-US" sz="1200" b="0" i="1" u="none" strike="noStrike" kern="1200" dirty="0" smtClean="0">
                <a:solidFill>
                  <a:schemeClr val="tx1"/>
                </a:solidFill>
                <a:effectLst/>
                <a:latin typeface="+mn-lt"/>
                <a:ea typeface="+mn-ea"/>
                <a:cs typeface="+mn-cs"/>
              </a:rPr>
              <a:t> Rev</a:t>
            </a:r>
            <a:r>
              <a:rPr lang="en-US" sz="1200" b="0" i="0" u="none" strike="noStrike" kern="1200" dirty="0" smtClean="0">
                <a:solidFill>
                  <a:schemeClr val="tx1"/>
                </a:solidFill>
                <a:effectLst/>
                <a:latin typeface="+mn-lt"/>
                <a:ea typeface="+mn-ea"/>
                <a:cs typeface="+mn-cs"/>
              </a:rPr>
              <a:t>. 2014;94(4):1077-1098.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10.1152/physrev.00041.2013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endParaRPr lang="en-US" dirty="0" smtClean="0"/>
          </a:p>
          <a:p>
            <a:endParaRPr lang="en-US" dirty="0" smtClean="0"/>
          </a:p>
          <a:p>
            <a:pPr rtl="0"/>
            <a:r>
              <a:rPr lang="en-US" sz="1200" b="0" i="0" u="none" strike="noStrike" kern="1200" dirty="0" err="1" smtClean="0">
                <a:solidFill>
                  <a:schemeClr val="tx1"/>
                </a:solidFill>
                <a:effectLst/>
                <a:latin typeface="+mn-lt"/>
                <a:ea typeface="+mn-ea"/>
                <a:cs typeface="+mn-cs"/>
              </a:rPr>
              <a:t>Zamanian</a:t>
            </a:r>
            <a:r>
              <a:rPr lang="en-US" sz="1200" b="0" i="0" u="none" strike="noStrike" kern="1200" dirty="0" smtClean="0">
                <a:solidFill>
                  <a:schemeClr val="tx1"/>
                </a:solidFill>
                <a:effectLst/>
                <a:latin typeface="+mn-lt"/>
                <a:ea typeface="+mn-ea"/>
                <a:cs typeface="+mn-cs"/>
              </a:rPr>
              <a:t> JL, Xu L, Foo LC, et al. Genomic analysis of reactive </a:t>
            </a:r>
            <a:r>
              <a:rPr lang="en-US" sz="1200" b="0" i="0" u="none" strike="noStrike" kern="1200" dirty="0" err="1" smtClean="0">
                <a:solidFill>
                  <a:schemeClr val="tx1"/>
                </a:solidFill>
                <a:effectLst/>
                <a:latin typeface="+mn-lt"/>
                <a:ea typeface="+mn-ea"/>
                <a:cs typeface="+mn-cs"/>
              </a:rPr>
              <a:t>astrogliosis</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J </a:t>
            </a:r>
          </a:p>
          <a:p>
            <a:pPr rtl="0"/>
            <a:r>
              <a:rPr lang="en-US" sz="1200" b="0" i="1" u="none" strike="noStrike" kern="1200" dirty="0" err="1" smtClean="0">
                <a:solidFill>
                  <a:schemeClr val="tx1"/>
                </a:solidFill>
                <a:effectLst/>
                <a:latin typeface="+mn-lt"/>
                <a:ea typeface="+mn-ea"/>
                <a:cs typeface="+mn-cs"/>
              </a:rPr>
              <a:t>Neurosci</a:t>
            </a:r>
            <a:r>
              <a:rPr lang="en-US" sz="1200" b="0" i="0" u="none" strike="noStrike" kern="1200" dirty="0" smtClean="0">
                <a:solidFill>
                  <a:schemeClr val="tx1"/>
                </a:solidFill>
                <a:effectLst/>
                <a:latin typeface="+mn-lt"/>
                <a:ea typeface="+mn-ea"/>
                <a:cs typeface="+mn-cs"/>
              </a:rPr>
              <a:t>. 2012;32(18):6391-6410.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10.1523/JNEUROSCI.6221-11.2012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3</a:t>
            </a:fld>
            <a:endParaRPr lang="en-US"/>
          </a:p>
        </p:txBody>
      </p:sp>
    </p:spTree>
    <p:extLst>
      <p:ext uri="{BB962C8B-B14F-4D97-AF65-F5344CB8AC3E}">
        <p14:creationId xmlns:p14="http://schemas.microsoft.com/office/powerpoint/2010/main" val="307682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player we have come to understand is serum response factor or SRF. From </a:t>
            </a:r>
            <a:r>
              <a:rPr lang="en-US" sz="1200" kern="1200" dirty="0" err="1" smtClean="0">
                <a:solidFill>
                  <a:schemeClr val="tx1"/>
                </a:solidFill>
                <a:effectLst/>
                <a:latin typeface="+mn-lt"/>
                <a:ea typeface="+mn-ea"/>
                <a:cs typeface="+mn-cs"/>
              </a:rPr>
              <a:t>BrainSeq</a:t>
            </a:r>
            <a:r>
              <a:rPr lang="en-US" sz="1200" kern="1200" dirty="0" smtClean="0">
                <a:solidFill>
                  <a:schemeClr val="tx1"/>
                </a:solidFill>
                <a:effectLst/>
                <a:latin typeface="+mn-lt"/>
                <a:ea typeface="+mn-ea"/>
                <a:cs typeface="+mn-cs"/>
              </a:rPr>
              <a:t> data, we can see that the transcription factor is highly expressed in astrocytes and from NCBI, we know it is a protein that controls cell proliferation and differentiation. From prior works in the lab, we have come to know that deleting SRF causes upregulation of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in various areas of the brain. </a:t>
            </a:r>
          </a:p>
          <a:p>
            <a:endParaRPr lang="en-US" baseline="0" dirty="0" smtClean="0"/>
          </a:p>
          <a:p>
            <a:r>
              <a:rPr lang="en-US" sz="1200" b="0" i="0" u="none" strike="noStrike" kern="1200" dirty="0" smtClean="0">
                <a:solidFill>
                  <a:schemeClr val="tx1"/>
                </a:solidFill>
                <a:effectLst/>
                <a:latin typeface="+mn-lt"/>
                <a:ea typeface="+mn-ea"/>
                <a:cs typeface="+mn-cs"/>
              </a:rPr>
              <a:t>Image: Zhang Y, Chen K, Sloan SA, et al. An RNA-sequencing transcriptome and splicing database of glia, neurons, and vascular cells of the cerebral cortex. </a:t>
            </a:r>
            <a:r>
              <a:rPr lang="en-US" sz="1200" b="0" i="1" u="none" strike="noStrike" kern="1200" dirty="0" smtClean="0">
                <a:solidFill>
                  <a:schemeClr val="tx1"/>
                </a:solidFill>
                <a:effectLst/>
                <a:latin typeface="+mn-lt"/>
                <a:ea typeface="+mn-ea"/>
                <a:cs typeface="+mn-cs"/>
              </a:rPr>
              <a:t>J </a:t>
            </a:r>
            <a:r>
              <a:rPr lang="en-US" sz="1200" b="0" i="1" u="none" strike="noStrike" kern="1200" dirty="0" err="1" smtClean="0">
                <a:solidFill>
                  <a:schemeClr val="tx1"/>
                </a:solidFill>
                <a:effectLst/>
                <a:latin typeface="+mn-lt"/>
                <a:ea typeface="+mn-ea"/>
                <a:cs typeface="+mn-cs"/>
              </a:rPr>
              <a:t>Neurosci</a:t>
            </a:r>
            <a:r>
              <a:rPr lang="en-US" sz="1200" b="0" i="0" u="none" strike="noStrike" kern="1200" dirty="0" smtClean="0">
                <a:solidFill>
                  <a:schemeClr val="tx1"/>
                </a:solidFill>
                <a:effectLst/>
                <a:latin typeface="+mn-lt"/>
                <a:ea typeface="+mn-ea"/>
                <a:cs typeface="+mn-cs"/>
              </a:rPr>
              <a:t>. 2014;34(36):11929-11947.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10.1523/JNEUROSCI.1860-14.2014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FPKM: </a:t>
            </a:r>
            <a:r>
              <a:rPr lang="en-US" sz="1200" b="0" i="0" kern="1200" dirty="0" smtClean="0">
                <a:solidFill>
                  <a:schemeClr val="tx1"/>
                </a:solidFill>
                <a:effectLst/>
                <a:latin typeface="+mn-lt"/>
                <a:ea typeface="+mn-ea"/>
                <a:cs typeface="+mn-cs"/>
              </a:rPr>
              <a:t>Fragments Per </a:t>
            </a:r>
            <a:r>
              <a:rPr lang="en-US" sz="1200" b="0" i="0" kern="1200" dirty="0" err="1" smtClean="0">
                <a:solidFill>
                  <a:schemeClr val="tx1"/>
                </a:solidFill>
                <a:effectLst/>
                <a:latin typeface="+mn-lt"/>
                <a:ea typeface="+mn-ea"/>
                <a:cs typeface="+mn-cs"/>
              </a:rPr>
              <a:t>Kilobase</a:t>
            </a:r>
            <a:r>
              <a:rPr lang="en-US" sz="1200" b="0" i="0" kern="1200" dirty="0" smtClean="0">
                <a:solidFill>
                  <a:schemeClr val="tx1"/>
                </a:solidFill>
                <a:effectLst/>
                <a:latin typeface="+mn-lt"/>
                <a:ea typeface="+mn-ea"/>
                <a:cs typeface="+mn-cs"/>
              </a:rPr>
              <a:t> of transcript per Million mapped reads</a:t>
            </a: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4</a:t>
            </a:fld>
            <a:endParaRPr lang="en-US"/>
          </a:p>
        </p:txBody>
      </p:sp>
    </p:spTree>
    <p:extLst>
      <p:ext uri="{BB962C8B-B14F-4D97-AF65-F5344CB8AC3E}">
        <p14:creationId xmlns:p14="http://schemas.microsoft.com/office/powerpoint/2010/main" val="247899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we do not know is what other genes are at play and how they contribute to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For example, what other genes are important, and is there a specific order or pathway these genes are activated? Microarray data from the knocking out of SRF has provided some insight into what other genes may be involved in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Here we see the first four genes the </a:t>
            </a:r>
            <a:r>
              <a:rPr lang="en-US" sz="1200" kern="1200" dirty="0" err="1" smtClean="0">
                <a:solidFill>
                  <a:schemeClr val="tx1"/>
                </a:solidFill>
                <a:effectLst/>
                <a:latin typeface="+mn-lt"/>
                <a:ea typeface="+mn-ea"/>
                <a:cs typeface="+mn-cs"/>
              </a:rPr>
              <a:t>Asmita</a:t>
            </a:r>
            <a:r>
              <a:rPr lang="en-US" sz="1200" kern="1200" dirty="0" smtClean="0">
                <a:solidFill>
                  <a:schemeClr val="tx1"/>
                </a:solidFill>
                <a:effectLst/>
                <a:latin typeface="+mn-lt"/>
                <a:ea typeface="+mn-ea"/>
                <a:cs typeface="+mn-cs"/>
              </a:rPr>
              <a:t> tried to tackle through multiplexing, which were all also downregulated in SRF-KO mice. </a:t>
            </a:r>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5</a:t>
            </a:fld>
            <a:endParaRPr lang="en-US"/>
          </a:p>
        </p:txBody>
      </p:sp>
    </p:spTree>
    <p:extLst>
      <p:ext uri="{BB962C8B-B14F-4D97-AF65-F5344CB8AC3E}">
        <p14:creationId xmlns:p14="http://schemas.microsoft.com/office/powerpoint/2010/main" val="420437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the microarray data, several genes were recognized to be more significantly impacted by knocking out SRF. To knock out each of these genes one at a time to observe effects in mice after a certain period of time is not efficient. Rather, we can knock-out multiple of these genes at once, and then focus in on groups of genes that gave the most significant phenotypes. A single lentiviral system, CRISPR/Cas9 genome engineering tools, and the Golden Gate Cloning Method makes this process possible (</a:t>
            </a:r>
            <a:r>
              <a:rPr lang="en-US" sz="1200" kern="1200" dirty="0" err="1" smtClean="0">
                <a:solidFill>
                  <a:schemeClr val="tx1"/>
                </a:solidFill>
                <a:effectLst/>
                <a:latin typeface="+mn-lt"/>
                <a:ea typeface="+mn-ea"/>
                <a:cs typeface="+mn-cs"/>
              </a:rPr>
              <a:t>Kabadi</a:t>
            </a:r>
            <a:r>
              <a:rPr lang="en-US" sz="1200" kern="1200" dirty="0" smtClean="0">
                <a:solidFill>
                  <a:schemeClr val="tx1"/>
                </a:solidFill>
                <a:effectLst/>
                <a:latin typeface="+mn-lt"/>
                <a:ea typeface="+mn-ea"/>
                <a:cs typeface="+mn-cs"/>
              </a:rPr>
              <a:t> et al., 2014). </a:t>
            </a:r>
          </a:p>
          <a:p>
            <a:endParaRPr lang="en-US" baseline="0" dirty="0" smtClean="0"/>
          </a:p>
          <a:p>
            <a:r>
              <a:rPr lang="en-US" sz="1200" b="0" i="0" u="none" strike="noStrike" kern="1200" dirty="0" err="1" smtClean="0">
                <a:solidFill>
                  <a:schemeClr val="tx1"/>
                </a:solidFill>
                <a:effectLst/>
                <a:latin typeface="+mn-lt"/>
                <a:ea typeface="+mn-ea"/>
                <a:cs typeface="+mn-cs"/>
              </a:rPr>
              <a:t>Kabadi</a:t>
            </a:r>
            <a:r>
              <a:rPr lang="en-US" sz="1200" b="0" i="0" u="none" strike="noStrike" kern="1200" dirty="0" smtClean="0">
                <a:solidFill>
                  <a:schemeClr val="tx1"/>
                </a:solidFill>
                <a:effectLst/>
                <a:latin typeface="+mn-lt"/>
                <a:ea typeface="+mn-ea"/>
                <a:cs typeface="+mn-cs"/>
              </a:rPr>
              <a:t> AM, </a:t>
            </a:r>
            <a:r>
              <a:rPr lang="en-US" sz="1200" b="0" i="0" u="none" strike="noStrike" kern="1200" dirty="0" err="1" smtClean="0">
                <a:solidFill>
                  <a:schemeClr val="tx1"/>
                </a:solidFill>
                <a:effectLst/>
                <a:latin typeface="+mn-lt"/>
                <a:ea typeface="+mn-ea"/>
                <a:cs typeface="+mn-cs"/>
              </a:rPr>
              <a:t>Ousterout</a:t>
            </a:r>
            <a:r>
              <a:rPr lang="en-US" sz="1200" b="0" i="0" u="none" strike="noStrike" kern="1200" dirty="0" smtClean="0">
                <a:solidFill>
                  <a:schemeClr val="tx1"/>
                </a:solidFill>
                <a:effectLst/>
                <a:latin typeface="+mn-lt"/>
                <a:ea typeface="+mn-ea"/>
                <a:cs typeface="+mn-cs"/>
              </a:rPr>
              <a:t> DG, Hilton IB, </a:t>
            </a:r>
            <a:r>
              <a:rPr lang="en-US" sz="1200" b="0" i="0" u="none" strike="noStrike" kern="1200" dirty="0" err="1" smtClean="0">
                <a:solidFill>
                  <a:schemeClr val="tx1"/>
                </a:solidFill>
                <a:effectLst/>
                <a:latin typeface="+mn-lt"/>
                <a:ea typeface="+mn-ea"/>
                <a:cs typeface="+mn-cs"/>
              </a:rPr>
              <a:t>Gersbach</a:t>
            </a:r>
            <a:r>
              <a:rPr lang="en-US" sz="1200" b="0" i="0" u="none" strike="noStrike" kern="1200" dirty="0" smtClean="0">
                <a:solidFill>
                  <a:schemeClr val="tx1"/>
                </a:solidFill>
                <a:effectLst/>
                <a:latin typeface="+mn-lt"/>
                <a:ea typeface="+mn-ea"/>
                <a:cs typeface="+mn-cs"/>
              </a:rPr>
              <a:t> CA. Multiplex CRISPR/Cas9-based genome engineering from a single lentiviral vector. </a:t>
            </a:r>
            <a:r>
              <a:rPr lang="en-US" sz="1200" b="0" i="1" u="none" strike="noStrike" kern="1200" dirty="0" smtClean="0">
                <a:solidFill>
                  <a:schemeClr val="tx1"/>
                </a:solidFill>
                <a:effectLst/>
                <a:latin typeface="+mn-lt"/>
                <a:ea typeface="+mn-ea"/>
                <a:cs typeface="+mn-cs"/>
              </a:rPr>
              <a:t>Nucleic Acids Res</a:t>
            </a:r>
            <a:r>
              <a:rPr lang="en-US" sz="1200" b="0" i="0" u="none" strike="noStrike" kern="1200" dirty="0" smtClean="0">
                <a:solidFill>
                  <a:schemeClr val="tx1"/>
                </a:solidFill>
                <a:effectLst/>
                <a:latin typeface="+mn-lt"/>
                <a:ea typeface="+mn-ea"/>
                <a:cs typeface="+mn-cs"/>
              </a:rPr>
              <a:t>. 2014;42(19):e147.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10.1093/</a:t>
            </a:r>
            <a:r>
              <a:rPr lang="en-US" sz="1200" b="0" i="0" u="none" strike="noStrike" kern="1200" dirty="0" err="1" smtClean="0">
                <a:solidFill>
                  <a:schemeClr val="tx1"/>
                </a:solidFill>
                <a:effectLst/>
                <a:latin typeface="+mn-lt"/>
                <a:ea typeface="+mn-ea"/>
                <a:cs typeface="+mn-cs"/>
              </a:rPr>
              <a:t>nar</a:t>
            </a:r>
            <a:r>
              <a:rPr lang="en-US" sz="1200" b="0" i="0" u="none" strike="noStrike" kern="1200" dirty="0" smtClean="0">
                <a:solidFill>
                  <a:schemeClr val="tx1"/>
                </a:solidFill>
                <a:effectLst/>
                <a:latin typeface="+mn-lt"/>
                <a:ea typeface="+mn-ea"/>
                <a:cs typeface="+mn-cs"/>
              </a:rPr>
              <a:t>/gku749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6</a:t>
            </a:fld>
            <a:endParaRPr lang="en-US"/>
          </a:p>
        </p:txBody>
      </p:sp>
    </p:spTree>
    <p:extLst>
      <p:ext uri="{BB962C8B-B14F-4D97-AF65-F5344CB8AC3E}">
        <p14:creationId xmlns:p14="http://schemas.microsoft.com/office/powerpoint/2010/main" val="112060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Idea:</a:t>
            </a:r>
          </a:p>
          <a:p>
            <a:r>
              <a:rPr lang="en-US" sz="1200" kern="1200" dirty="0" smtClean="0">
                <a:solidFill>
                  <a:schemeClr val="tx1"/>
                </a:solidFill>
                <a:effectLst/>
                <a:latin typeface="+mn-lt"/>
                <a:ea typeface="+mn-ea"/>
                <a:cs typeface="+mn-cs"/>
              </a:rPr>
              <a:t>Design </a:t>
            </a:r>
            <a:r>
              <a:rPr lang="en-US" sz="1200" kern="1200" dirty="0" err="1" smtClean="0">
                <a:solidFill>
                  <a:schemeClr val="tx1"/>
                </a:solidFill>
                <a:effectLst/>
                <a:latin typeface="+mn-lt"/>
                <a:ea typeface="+mn-ea"/>
                <a:cs typeface="+mn-cs"/>
              </a:rPr>
              <a:t>sgRNA</a:t>
            </a:r>
            <a:r>
              <a:rPr lang="en-US" sz="1200" kern="1200" dirty="0" smtClean="0">
                <a:solidFill>
                  <a:schemeClr val="tx1"/>
                </a:solidFill>
                <a:effectLst/>
                <a:latin typeface="+mn-lt"/>
                <a:ea typeface="+mn-ea"/>
                <a:cs typeface="+mn-cs"/>
              </a:rPr>
              <a:t> to target the interested genes to KO. </a:t>
            </a:r>
          </a:p>
          <a:p>
            <a:r>
              <a:rPr lang="en-US" sz="1200" kern="1200" dirty="0" smtClean="0">
                <a:solidFill>
                  <a:schemeClr val="tx1"/>
                </a:solidFill>
                <a:effectLst/>
                <a:latin typeface="+mn-lt"/>
                <a:ea typeface="+mn-ea"/>
                <a:cs typeface="+mn-cs"/>
              </a:rPr>
              <a:t>Clone each </a:t>
            </a:r>
            <a:r>
              <a:rPr lang="en-US" sz="1200" kern="1200" dirty="0" err="1" smtClean="0">
                <a:solidFill>
                  <a:schemeClr val="tx1"/>
                </a:solidFill>
                <a:effectLst/>
                <a:latin typeface="+mn-lt"/>
                <a:ea typeface="+mn-ea"/>
                <a:cs typeface="+mn-cs"/>
              </a:rPr>
              <a:t>sgRNA</a:t>
            </a:r>
            <a:r>
              <a:rPr lang="en-US" sz="1200" kern="1200" dirty="0" smtClean="0">
                <a:solidFill>
                  <a:schemeClr val="tx1"/>
                </a:solidFill>
                <a:effectLst/>
                <a:latin typeface="+mn-lt"/>
                <a:ea typeface="+mn-ea"/>
                <a:cs typeface="+mn-cs"/>
              </a:rPr>
              <a:t> into a different vector with a unique promoter.</a:t>
            </a:r>
          </a:p>
          <a:p>
            <a:r>
              <a:rPr lang="en-US" sz="1200" kern="1200" dirty="0" smtClean="0">
                <a:solidFill>
                  <a:schemeClr val="tx1"/>
                </a:solidFill>
                <a:effectLst/>
                <a:latin typeface="+mn-lt"/>
                <a:ea typeface="+mn-ea"/>
                <a:cs typeface="+mn-cs"/>
              </a:rPr>
              <a:t>Digest all these vectors so that unique promoter + </a:t>
            </a:r>
            <a:r>
              <a:rPr lang="en-US" sz="1200" kern="1200" dirty="0" err="1" smtClean="0">
                <a:solidFill>
                  <a:schemeClr val="tx1"/>
                </a:solidFill>
                <a:effectLst/>
                <a:latin typeface="+mn-lt"/>
                <a:ea typeface="+mn-ea"/>
                <a:cs typeface="+mn-cs"/>
              </a:rPr>
              <a:t>sgRNAs</a:t>
            </a:r>
            <a:r>
              <a:rPr lang="en-US" sz="1200" kern="1200" dirty="0" smtClean="0">
                <a:solidFill>
                  <a:schemeClr val="tx1"/>
                </a:solidFill>
                <a:effectLst/>
                <a:latin typeface="+mn-lt"/>
                <a:ea typeface="+mn-ea"/>
                <a:cs typeface="+mn-cs"/>
              </a:rPr>
              <a:t> are isolated and have compatible ends to other digested fragments from other vectors.</a:t>
            </a:r>
          </a:p>
          <a:p>
            <a:r>
              <a:rPr lang="en-US" sz="1200" kern="1200" dirty="0" smtClean="0">
                <a:solidFill>
                  <a:schemeClr val="tx1"/>
                </a:solidFill>
                <a:effectLst/>
                <a:latin typeface="+mn-lt"/>
                <a:ea typeface="+mn-ea"/>
                <a:cs typeface="+mn-cs"/>
              </a:rPr>
              <a:t>Ligate these cassettes into a single lentiviral vector that has Cas9 properties that is also astrocyte-specific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smtClean="0">
                <a:solidFill>
                  <a:schemeClr val="tx1"/>
                </a:solidFill>
                <a:effectLst/>
                <a:latin typeface="+mn-lt"/>
                <a:ea typeface="+mn-ea"/>
                <a:cs typeface="+mn-cs"/>
              </a:rPr>
              <a:t>Kabadi</a:t>
            </a:r>
            <a:r>
              <a:rPr lang="en-US" sz="1200" b="0" i="0" u="none" strike="noStrike" kern="1200" dirty="0" smtClean="0">
                <a:solidFill>
                  <a:schemeClr val="tx1"/>
                </a:solidFill>
                <a:effectLst/>
                <a:latin typeface="+mn-lt"/>
                <a:ea typeface="+mn-ea"/>
                <a:cs typeface="+mn-cs"/>
              </a:rPr>
              <a:t> AM, </a:t>
            </a:r>
            <a:r>
              <a:rPr lang="en-US" sz="1200" b="0" i="0" u="none" strike="noStrike" kern="1200" dirty="0" err="1" smtClean="0">
                <a:solidFill>
                  <a:schemeClr val="tx1"/>
                </a:solidFill>
                <a:effectLst/>
                <a:latin typeface="+mn-lt"/>
                <a:ea typeface="+mn-ea"/>
                <a:cs typeface="+mn-cs"/>
              </a:rPr>
              <a:t>Ousterout</a:t>
            </a:r>
            <a:r>
              <a:rPr lang="en-US" sz="1200" b="0" i="0" u="none" strike="noStrike" kern="1200" dirty="0" smtClean="0">
                <a:solidFill>
                  <a:schemeClr val="tx1"/>
                </a:solidFill>
                <a:effectLst/>
                <a:latin typeface="+mn-lt"/>
                <a:ea typeface="+mn-ea"/>
                <a:cs typeface="+mn-cs"/>
              </a:rPr>
              <a:t> DG, Hilton IB, </a:t>
            </a:r>
            <a:r>
              <a:rPr lang="en-US" sz="1200" b="0" i="0" u="none" strike="noStrike" kern="1200" dirty="0" err="1" smtClean="0">
                <a:solidFill>
                  <a:schemeClr val="tx1"/>
                </a:solidFill>
                <a:effectLst/>
                <a:latin typeface="+mn-lt"/>
                <a:ea typeface="+mn-ea"/>
                <a:cs typeface="+mn-cs"/>
              </a:rPr>
              <a:t>Gersbach</a:t>
            </a:r>
            <a:r>
              <a:rPr lang="en-US" sz="1200" b="0" i="0" u="none" strike="noStrike" kern="1200" dirty="0" smtClean="0">
                <a:solidFill>
                  <a:schemeClr val="tx1"/>
                </a:solidFill>
                <a:effectLst/>
                <a:latin typeface="+mn-lt"/>
                <a:ea typeface="+mn-ea"/>
                <a:cs typeface="+mn-cs"/>
              </a:rPr>
              <a:t> CA. Multiplex CRISPR/Cas9-based genome engineering from a single lentiviral vector. </a:t>
            </a:r>
            <a:r>
              <a:rPr lang="en-US" sz="1200" b="0" i="1" u="none" strike="noStrike" kern="1200" dirty="0" smtClean="0">
                <a:solidFill>
                  <a:schemeClr val="tx1"/>
                </a:solidFill>
                <a:effectLst/>
                <a:latin typeface="+mn-lt"/>
                <a:ea typeface="+mn-ea"/>
                <a:cs typeface="+mn-cs"/>
              </a:rPr>
              <a:t>Nucleic Acids Res</a:t>
            </a:r>
            <a:r>
              <a:rPr lang="en-US" sz="1200" b="0" i="0" u="none" strike="noStrike" kern="1200" dirty="0" smtClean="0">
                <a:solidFill>
                  <a:schemeClr val="tx1"/>
                </a:solidFill>
                <a:effectLst/>
                <a:latin typeface="+mn-lt"/>
                <a:ea typeface="+mn-ea"/>
                <a:cs typeface="+mn-cs"/>
              </a:rPr>
              <a:t>. 2014;42(19):e147.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10.1093/</a:t>
            </a:r>
            <a:r>
              <a:rPr lang="en-US" sz="1200" b="0" i="0" u="none" strike="noStrike" kern="1200" dirty="0" err="1" smtClean="0">
                <a:solidFill>
                  <a:schemeClr val="tx1"/>
                </a:solidFill>
                <a:effectLst/>
                <a:latin typeface="+mn-lt"/>
                <a:ea typeface="+mn-ea"/>
                <a:cs typeface="+mn-cs"/>
              </a:rPr>
              <a:t>nar</a:t>
            </a:r>
            <a:r>
              <a:rPr lang="en-US" sz="1200" b="0" i="0" u="none" strike="noStrike" kern="1200" dirty="0" smtClean="0">
                <a:solidFill>
                  <a:schemeClr val="tx1"/>
                </a:solidFill>
                <a:effectLst/>
                <a:latin typeface="+mn-lt"/>
                <a:ea typeface="+mn-ea"/>
                <a:cs typeface="+mn-cs"/>
              </a:rPr>
              <a:t>/gku749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7</a:t>
            </a:fld>
            <a:endParaRPr lang="en-US"/>
          </a:p>
        </p:txBody>
      </p:sp>
    </p:spTree>
    <p:extLst>
      <p:ext uri="{BB962C8B-B14F-4D97-AF65-F5344CB8AC3E}">
        <p14:creationId xmlns:p14="http://schemas.microsoft.com/office/powerpoint/2010/main" val="205051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idea is to first add the four </a:t>
            </a:r>
            <a:r>
              <a:rPr lang="en-US" sz="1200" kern="1200" dirty="0" err="1" smtClean="0">
                <a:solidFill>
                  <a:schemeClr val="tx1"/>
                </a:solidFill>
                <a:effectLst/>
                <a:latin typeface="+mn-lt"/>
                <a:ea typeface="+mn-ea"/>
                <a:cs typeface="+mn-cs"/>
              </a:rPr>
              <a:t>sgRNAs</a:t>
            </a:r>
            <a:r>
              <a:rPr lang="en-US" sz="1200" kern="1200" dirty="0" smtClean="0">
                <a:solidFill>
                  <a:schemeClr val="tx1"/>
                </a:solidFill>
                <a:effectLst/>
                <a:latin typeface="+mn-lt"/>
                <a:ea typeface="+mn-ea"/>
                <a:cs typeface="+mn-cs"/>
              </a:rPr>
              <a:t> to a single Cas9 lentiviral vector using Golden Gate Assembly and cross checking with colony PCR, by running gels of digested vectors, and through sequencing the vectors. Then, once the final vector is ready, a </a:t>
            </a:r>
            <a:r>
              <a:rPr lang="en-US" sz="1200" kern="1200" dirty="0" err="1" smtClean="0">
                <a:solidFill>
                  <a:schemeClr val="tx1"/>
                </a:solidFill>
                <a:effectLst/>
                <a:latin typeface="+mn-lt"/>
                <a:ea typeface="+mn-ea"/>
                <a:cs typeface="+mn-cs"/>
              </a:rPr>
              <a:t>midiprep</a:t>
            </a:r>
            <a:r>
              <a:rPr lang="en-US" sz="1200" kern="1200" dirty="0" smtClean="0">
                <a:solidFill>
                  <a:schemeClr val="tx1"/>
                </a:solidFill>
                <a:effectLst/>
                <a:latin typeface="+mn-lt"/>
                <a:ea typeface="+mn-ea"/>
                <a:cs typeface="+mn-cs"/>
              </a:rPr>
              <a:t> must be performed and injected into a newborn pup followed by in-vivo electroporation. After 2 weeks, when astrocytes are more visible, the mice must be sacrificed and the brains must be sectioned. Utilizing IHC,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 could be seen visually and further tests could confirm molecular hallmarks of </a:t>
            </a:r>
            <a:r>
              <a:rPr lang="en-US" sz="1200" kern="1200" dirty="0" err="1" smtClean="0">
                <a:solidFill>
                  <a:schemeClr val="tx1"/>
                </a:solidFill>
                <a:effectLst/>
                <a:latin typeface="+mn-lt"/>
                <a:ea typeface="+mn-ea"/>
                <a:cs typeface="+mn-cs"/>
              </a:rPr>
              <a:t>astrogliosis</a:t>
            </a:r>
            <a:r>
              <a:rPr lang="en-US" sz="1200" kern="1200" dirty="0" smtClean="0">
                <a:solidFill>
                  <a:schemeClr val="tx1"/>
                </a:solidFill>
                <a:effectLst/>
                <a:latin typeface="+mn-lt"/>
                <a:ea typeface="+mn-ea"/>
                <a:cs typeface="+mn-cs"/>
              </a:rPr>
              <a:t>.</a:t>
            </a:r>
          </a:p>
          <a:p>
            <a:endParaRPr lang="en-US" dirty="0" smtClean="0"/>
          </a:p>
          <a:p>
            <a:r>
              <a:rPr lang="en-US" dirty="0" smtClean="0"/>
              <a:t>http://www.sonidel.com/sonidel/protocol-for-in-vivo-electroporation-into-mouse-and-rat-retina/</a:t>
            </a:r>
          </a:p>
          <a:p>
            <a:r>
              <a:rPr lang="en-US" dirty="0" smtClean="0"/>
              <a:t>http://www.mbl.org/atlas170/atlas170_frame.html</a:t>
            </a:r>
          </a:p>
          <a:p>
            <a:r>
              <a:rPr lang="en-US" dirty="0" smtClean="0"/>
              <a:t>https://www.rndsystems.com/products/neuron-specific-beta-iii-tubulin-antibody-tuj-1_mab1195</a:t>
            </a: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8</a:t>
            </a:fld>
            <a:endParaRPr lang="en-US"/>
          </a:p>
        </p:txBody>
      </p:sp>
    </p:spTree>
    <p:extLst>
      <p:ext uri="{BB962C8B-B14F-4D97-AF65-F5344CB8AC3E}">
        <p14:creationId xmlns:p14="http://schemas.microsoft.com/office/powerpoint/2010/main" val="115789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 1: Helping</a:t>
            </a:r>
            <a:r>
              <a:rPr lang="en-US" baseline="0" dirty="0" smtClean="0"/>
              <a:t> </a:t>
            </a:r>
            <a:r>
              <a:rPr lang="en-US" baseline="0" dirty="0" err="1" smtClean="0"/>
              <a:t>Asmita</a:t>
            </a:r>
            <a:r>
              <a:rPr lang="en-US" baseline="0" dirty="0" smtClean="0"/>
              <a:t> troubleshoot at the step where all four cassettes should be inserted into the lentiviral vector. This required manipulating strain of </a:t>
            </a:r>
            <a:r>
              <a:rPr lang="en-US" baseline="0" dirty="0" err="1" smtClean="0"/>
              <a:t>e.coli</a:t>
            </a:r>
            <a:r>
              <a:rPr lang="en-US" baseline="0" dirty="0" smtClean="0"/>
              <a:t>,…</a:t>
            </a:r>
          </a:p>
          <a:p>
            <a:r>
              <a:rPr lang="en-US" baseline="0" dirty="0" smtClean="0"/>
              <a:t>Experiment 2: Independent single-cloning project</a:t>
            </a:r>
            <a:endParaRPr lang="en-US" dirty="0"/>
          </a:p>
        </p:txBody>
      </p:sp>
      <p:sp>
        <p:nvSpPr>
          <p:cNvPr id="4" name="Slide Number Placeholder 3"/>
          <p:cNvSpPr>
            <a:spLocks noGrp="1"/>
          </p:cNvSpPr>
          <p:nvPr>
            <p:ph type="sldNum" sz="quarter" idx="10"/>
          </p:nvPr>
        </p:nvSpPr>
        <p:spPr/>
        <p:txBody>
          <a:bodyPr/>
          <a:lstStyle/>
          <a:p>
            <a:fld id="{6468491A-873F-4BF8-BF5D-85EC06CD49F6}" type="slidenum">
              <a:rPr lang="en-US" smtClean="0"/>
              <a:t>9</a:t>
            </a:fld>
            <a:endParaRPr lang="en-US"/>
          </a:p>
        </p:txBody>
      </p:sp>
    </p:spTree>
    <p:extLst>
      <p:ext uri="{BB962C8B-B14F-4D97-AF65-F5344CB8AC3E}">
        <p14:creationId xmlns:p14="http://schemas.microsoft.com/office/powerpoint/2010/main" val="20403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29D98-AD28-461F-83F7-DFFB609C86EF}"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286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69833-B62A-44B2-B714-393758576807}"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703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CABAE-376B-4BEE-BF61-9291B2EA2A3F}"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554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5433A-FAE9-419C-84A2-2B44FB7F0424}"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92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4A717-FCFA-449A-AD82-33AF525263F5}" type="datetime1">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269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5E9E9-AD06-46C6-83E3-B8B5D7342A0A}" type="datetime1">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495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CD106-AEE6-4243-AA98-147B01CDF6E4}" type="datetime1">
              <a:rPr lang="en-US" smtClean="0"/>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65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4F567-1502-47A1-A22D-BE123E764DE2}" type="datetime1">
              <a:rPr lang="en-US" smtClean="0"/>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070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B90DD-23D6-40EA-8D2D-D1C251F327E5}" type="datetime1">
              <a:rPr lang="en-US" smtClean="0"/>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581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BE521-EEA9-437D-9EC6-90CB69CF74A9}" type="datetime1">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021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DDD7C-AC54-47DD-95C0-D04928F0C8F0}" type="datetime1">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399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DA26-CADC-432F-BFC8-631759BB47F0}" type="datetime1">
              <a:rPr lang="en-US" smtClean="0"/>
              <a:t>8/13/2018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88101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932330"/>
            <a:ext cx="10148046" cy="2387600"/>
          </a:xfrm>
        </p:spPr>
        <p:txBody>
          <a:bodyPr>
            <a:normAutofit fontScale="90000"/>
          </a:bodyPr>
          <a:lstStyle/>
          <a:p>
            <a:pPr algn="l"/>
            <a:r>
              <a:rPr lang="en-US" sz="5400" dirty="0" smtClean="0"/>
              <a:t>Utilizing a multiplexing approach to </a:t>
            </a:r>
            <a:br>
              <a:rPr lang="en-US" sz="5400" dirty="0" smtClean="0"/>
            </a:br>
            <a:r>
              <a:rPr lang="en-US" sz="5400" dirty="0" smtClean="0"/>
              <a:t>understand the molecular mechanisms</a:t>
            </a:r>
            <a:br>
              <a:rPr lang="en-US" sz="5400" dirty="0" smtClean="0"/>
            </a:br>
            <a:r>
              <a:rPr lang="en-US" sz="5400" dirty="0" smtClean="0"/>
              <a:t>of </a:t>
            </a:r>
            <a:r>
              <a:rPr lang="en-US" sz="5400" dirty="0" err="1" smtClean="0"/>
              <a:t>astrogliosis</a:t>
            </a:r>
            <a:endParaRPr lang="en-US" sz="5400" dirty="0"/>
          </a:p>
        </p:txBody>
      </p:sp>
      <p:sp>
        <p:nvSpPr>
          <p:cNvPr id="3" name="Subtitle 2"/>
          <p:cNvSpPr>
            <a:spLocks noGrp="1"/>
          </p:cNvSpPr>
          <p:nvPr>
            <p:ph type="subTitle" idx="1"/>
          </p:nvPr>
        </p:nvSpPr>
        <p:spPr>
          <a:xfrm>
            <a:off x="3776942" y="4650908"/>
            <a:ext cx="8791575" cy="1655762"/>
          </a:xfrm>
        </p:spPr>
        <p:txBody>
          <a:bodyPr>
            <a:normAutofit/>
          </a:bodyPr>
          <a:lstStyle/>
          <a:p>
            <a:r>
              <a:rPr lang="en-US" dirty="0" err="1" smtClean="0"/>
              <a:t>Bhagyashri</a:t>
            </a:r>
            <a:r>
              <a:rPr lang="en-US" dirty="0" smtClean="0"/>
              <a:t> Pandey, S.N. Bose Scholar</a:t>
            </a:r>
          </a:p>
          <a:p>
            <a:r>
              <a:rPr lang="en-US" dirty="0" err="1" smtClean="0"/>
              <a:t>Asmita</a:t>
            </a:r>
            <a:r>
              <a:rPr lang="en-US" dirty="0" smtClean="0"/>
              <a:t> Jaiswal, </a:t>
            </a:r>
            <a:r>
              <a:rPr lang="en-US" dirty="0" err="1" smtClean="0"/>
              <a:t>pHD</a:t>
            </a:r>
            <a:r>
              <a:rPr lang="en-US" dirty="0" smtClean="0"/>
              <a:t> Student</a:t>
            </a:r>
          </a:p>
          <a:p>
            <a:r>
              <a:rPr lang="en-US" dirty="0" smtClean="0"/>
              <a:t>Dr. </a:t>
            </a:r>
            <a:r>
              <a:rPr lang="en-US" dirty="0" err="1" smtClean="0"/>
              <a:t>Naren</a:t>
            </a:r>
            <a:r>
              <a:rPr lang="en-US" dirty="0" smtClean="0"/>
              <a:t> </a:t>
            </a:r>
            <a:r>
              <a:rPr lang="en-US" dirty="0" err="1" smtClean="0"/>
              <a:t>Ramanan</a:t>
            </a:r>
            <a:r>
              <a:rPr lang="en-US" dirty="0" smtClean="0"/>
              <a:t>, Principal Investigator</a:t>
            </a:r>
            <a:endParaRPr lang="en-US" dirty="0"/>
          </a:p>
        </p:txBody>
      </p:sp>
    </p:spTree>
    <p:extLst>
      <p:ext uri="{BB962C8B-B14F-4D97-AF65-F5344CB8AC3E}">
        <p14:creationId xmlns:p14="http://schemas.microsoft.com/office/powerpoint/2010/main" val="4085991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7883"/>
            <a:ext cx="10515600" cy="2067206"/>
          </a:xfrm>
        </p:spPr>
        <p:txBody>
          <a:bodyPr>
            <a:normAutofit/>
          </a:bodyPr>
          <a:lstStyle/>
          <a:p>
            <a:r>
              <a:rPr lang="en-US" dirty="0" smtClean="0"/>
              <a:t>Genes Chosen for Knockout in Astrocytes that are compatible with phU6</a:t>
            </a:r>
            <a:endParaRPr lang="en-US" dirty="0"/>
          </a:p>
        </p:txBody>
      </p:sp>
      <p:sp>
        <p:nvSpPr>
          <p:cNvPr id="3" name="Content Placeholder 2"/>
          <p:cNvSpPr>
            <a:spLocks noGrp="1"/>
          </p:cNvSpPr>
          <p:nvPr>
            <p:ph idx="1"/>
          </p:nvPr>
        </p:nvSpPr>
        <p:spPr>
          <a:xfrm>
            <a:off x="2983096" y="2245659"/>
            <a:ext cx="8595360" cy="4351337"/>
          </a:xfrm>
        </p:spPr>
        <p:txBody>
          <a:bodyPr>
            <a:noAutofit/>
          </a:bodyPr>
          <a:lstStyle/>
          <a:p>
            <a:pPr lvl="1"/>
            <a:r>
              <a:rPr lang="en-US" sz="6000" dirty="0" smtClean="0"/>
              <a:t>Hsd11b1</a:t>
            </a:r>
          </a:p>
          <a:p>
            <a:pPr marL="0" indent="0">
              <a:buNone/>
            </a:pPr>
            <a:r>
              <a:rPr lang="fr-FR" sz="2400" dirty="0"/>
              <a:t>5’ c a c </a:t>
            </a:r>
            <a:r>
              <a:rPr lang="fr-FR" sz="2400" dirty="0" err="1"/>
              <a:t>c</a:t>
            </a:r>
            <a:r>
              <a:rPr lang="fr-FR" sz="2400" dirty="0"/>
              <a:t> g </a:t>
            </a:r>
            <a:r>
              <a:rPr lang="fr-FR" sz="2400" dirty="0" err="1"/>
              <a:t>g</a:t>
            </a:r>
            <a:r>
              <a:rPr lang="fr-FR" sz="2400" dirty="0"/>
              <a:t> a </a:t>
            </a:r>
            <a:r>
              <a:rPr lang="fr-FR" sz="2400" dirty="0" err="1"/>
              <a:t>a</a:t>
            </a:r>
            <a:r>
              <a:rPr lang="fr-FR" sz="2400" dirty="0"/>
              <a:t> g a g c a c </a:t>
            </a:r>
            <a:r>
              <a:rPr lang="fr-FR" sz="2400" dirty="0" err="1"/>
              <a:t>c</a:t>
            </a:r>
            <a:r>
              <a:rPr lang="fr-FR" sz="2400" dirty="0"/>
              <a:t> a g </a:t>
            </a:r>
            <a:r>
              <a:rPr lang="fr-FR" sz="2400" dirty="0" err="1"/>
              <a:t>g</a:t>
            </a:r>
            <a:r>
              <a:rPr lang="fr-FR" sz="2400" dirty="0"/>
              <a:t> a t c g </a:t>
            </a:r>
            <a:r>
              <a:rPr lang="fr-FR" sz="2400" dirty="0" err="1"/>
              <a:t>g</a:t>
            </a:r>
            <a:r>
              <a:rPr lang="fr-FR" sz="2400" dirty="0"/>
              <a:t> </a:t>
            </a:r>
            <a:r>
              <a:rPr lang="fr-FR" sz="2400" dirty="0" err="1"/>
              <a:t>g</a:t>
            </a:r>
            <a:r>
              <a:rPr lang="fr-FR" sz="2400" dirty="0"/>
              <a:t> </a:t>
            </a:r>
            <a:r>
              <a:rPr lang="fr-FR" sz="2400" dirty="0" err="1">
                <a:solidFill>
                  <a:srgbClr val="00B0F0"/>
                </a:solidFill>
              </a:rPr>
              <a:t>g</a:t>
            </a:r>
            <a:r>
              <a:rPr lang="fr-FR" sz="2400" dirty="0">
                <a:solidFill>
                  <a:srgbClr val="00B0F0"/>
                </a:solidFill>
              </a:rPr>
              <a:t> t  </a:t>
            </a:r>
            <a:r>
              <a:rPr lang="fr-FR" sz="2400" dirty="0" err="1">
                <a:solidFill>
                  <a:srgbClr val="00B0F0"/>
                </a:solidFill>
              </a:rPr>
              <a:t>t</a:t>
            </a:r>
            <a:r>
              <a:rPr lang="fr-FR" sz="2400" dirty="0">
                <a:solidFill>
                  <a:srgbClr val="00B0F0"/>
                </a:solidFill>
              </a:rPr>
              <a:t> </a:t>
            </a:r>
            <a:r>
              <a:rPr lang="fr-FR" sz="2400" dirty="0" err="1" smtClean="0">
                <a:solidFill>
                  <a:srgbClr val="00B0F0"/>
                </a:solidFill>
              </a:rPr>
              <a:t>t</a:t>
            </a:r>
            <a:endParaRPr lang="fr-FR" sz="2400" dirty="0" smtClean="0">
              <a:solidFill>
                <a:srgbClr val="00B0F0"/>
              </a:solidFill>
            </a:endParaRPr>
          </a:p>
          <a:p>
            <a:pPr marL="0" indent="0">
              <a:buNone/>
            </a:pPr>
            <a:r>
              <a:rPr lang="fr-FR" sz="2400" dirty="0"/>
              <a:t> </a:t>
            </a:r>
            <a:r>
              <a:rPr lang="fr-FR" sz="2400" dirty="0" smtClean="0"/>
              <a:t>  </a:t>
            </a:r>
            <a:r>
              <a:rPr lang="fr-FR" sz="2400" dirty="0"/>
              <a:t> </a:t>
            </a:r>
            <a:r>
              <a:rPr lang="fr-FR" sz="2400" dirty="0">
                <a:solidFill>
                  <a:srgbClr val="00B0F0"/>
                </a:solidFill>
              </a:rPr>
              <a:t>g t g </a:t>
            </a:r>
            <a:r>
              <a:rPr lang="fr-FR" sz="2400" dirty="0" err="1">
                <a:solidFill>
                  <a:srgbClr val="00B0F0"/>
                </a:solidFill>
              </a:rPr>
              <a:t>g</a:t>
            </a:r>
            <a:r>
              <a:rPr lang="fr-FR" sz="2400" dirty="0">
                <a:solidFill>
                  <a:srgbClr val="00B0F0"/>
                </a:solidFill>
              </a:rPr>
              <a:t> </a:t>
            </a:r>
            <a:r>
              <a:rPr lang="fr-FR" sz="2400" dirty="0"/>
              <a:t>c </a:t>
            </a:r>
            <a:r>
              <a:rPr lang="fr-FR" sz="2400" dirty="0" err="1"/>
              <a:t>c</a:t>
            </a:r>
            <a:r>
              <a:rPr lang="fr-FR" sz="2400" dirty="0"/>
              <a:t>  t </a:t>
            </a:r>
            <a:r>
              <a:rPr lang="fr-FR" sz="2400" dirty="0" err="1"/>
              <a:t>t</a:t>
            </a:r>
            <a:r>
              <a:rPr lang="fr-FR" sz="2400" dirty="0"/>
              <a:t> c  t c g </a:t>
            </a:r>
            <a:r>
              <a:rPr lang="fr-FR" sz="2400" dirty="0" smtClean="0"/>
              <a:t> t </a:t>
            </a:r>
            <a:r>
              <a:rPr lang="fr-FR" sz="2400" dirty="0"/>
              <a:t>g </a:t>
            </a:r>
            <a:r>
              <a:rPr lang="fr-FR" sz="2400" dirty="0" err="1"/>
              <a:t>g</a:t>
            </a:r>
            <a:r>
              <a:rPr lang="fr-FR" sz="2400" dirty="0"/>
              <a:t> t </a:t>
            </a:r>
            <a:r>
              <a:rPr lang="fr-FR" sz="2400" dirty="0" smtClean="0"/>
              <a:t>c </a:t>
            </a:r>
            <a:r>
              <a:rPr lang="fr-FR" sz="2400" dirty="0" err="1"/>
              <a:t>c</a:t>
            </a:r>
            <a:r>
              <a:rPr lang="fr-FR" sz="2400" dirty="0"/>
              <a:t> t </a:t>
            </a:r>
            <a:r>
              <a:rPr lang="fr-FR" sz="2400" dirty="0" smtClean="0"/>
              <a:t>a g </a:t>
            </a:r>
            <a:r>
              <a:rPr lang="fr-FR" sz="2400" dirty="0"/>
              <a:t>c </a:t>
            </a:r>
            <a:r>
              <a:rPr lang="fr-FR" sz="2400" dirty="0" err="1"/>
              <a:t>c</a:t>
            </a:r>
            <a:r>
              <a:rPr lang="fr-FR" sz="2400" dirty="0"/>
              <a:t> </a:t>
            </a:r>
            <a:r>
              <a:rPr lang="fr-FR" sz="2400" dirty="0" smtClean="0"/>
              <a:t> </a:t>
            </a:r>
            <a:r>
              <a:rPr lang="fr-FR" sz="2400" dirty="0" err="1" smtClean="0"/>
              <a:t>c</a:t>
            </a:r>
            <a:r>
              <a:rPr lang="fr-FR" sz="2400" dirty="0" smtClean="0"/>
              <a:t> </a:t>
            </a:r>
            <a:r>
              <a:rPr lang="fr-FR" sz="2400" dirty="0" err="1" smtClean="0"/>
              <a:t>c</a:t>
            </a:r>
            <a:r>
              <a:rPr lang="fr-FR" sz="2400" dirty="0" smtClean="0"/>
              <a:t> </a:t>
            </a:r>
            <a:r>
              <a:rPr lang="fr-FR" sz="2400" dirty="0"/>
              <a:t>a </a:t>
            </a:r>
            <a:r>
              <a:rPr lang="fr-FR" sz="2400" dirty="0" err="1"/>
              <a:t>a</a:t>
            </a:r>
            <a:r>
              <a:rPr lang="fr-FR" sz="2400" dirty="0"/>
              <a:t> </a:t>
            </a:r>
            <a:r>
              <a:rPr lang="fr-FR" sz="2400" dirty="0" err="1"/>
              <a:t>a</a:t>
            </a:r>
            <a:r>
              <a:rPr lang="fr-FR" sz="2400" dirty="0"/>
              <a:t> 5</a:t>
            </a:r>
            <a:r>
              <a:rPr lang="fr-FR" sz="2400" dirty="0" smtClean="0"/>
              <a:t>’</a:t>
            </a:r>
            <a:r>
              <a:rPr lang="fr-FR" sz="2400" dirty="0"/>
              <a:t/>
            </a:r>
            <a:br>
              <a:rPr lang="fr-FR" sz="2400" dirty="0"/>
            </a:br>
            <a:endParaRPr lang="en-US" sz="6000" dirty="0" smtClean="0"/>
          </a:p>
          <a:p>
            <a:pPr lvl="1"/>
            <a:r>
              <a:rPr lang="en-US" sz="6000" dirty="0" smtClean="0"/>
              <a:t>Slc25a</a:t>
            </a:r>
          </a:p>
          <a:p>
            <a:pPr marL="0" indent="0">
              <a:buNone/>
            </a:pPr>
            <a:r>
              <a:rPr lang="fr-FR" sz="2400" dirty="0"/>
              <a:t>5’ c a c </a:t>
            </a:r>
            <a:r>
              <a:rPr lang="fr-FR" sz="2400" dirty="0" err="1"/>
              <a:t>c</a:t>
            </a:r>
            <a:r>
              <a:rPr lang="fr-FR" sz="2400" dirty="0"/>
              <a:t> t g </a:t>
            </a:r>
            <a:r>
              <a:rPr lang="fr-FR" sz="2400" dirty="0" err="1"/>
              <a:t>g</a:t>
            </a:r>
            <a:r>
              <a:rPr lang="fr-FR" sz="2400" dirty="0"/>
              <a:t> t g c </a:t>
            </a:r>
            <a:r>
              <a:rPr lang="fr-FR" sz="2400" dirty="0" err="1"/>
              <a:t>c</a:t>
            </a:r>
            <a:r>
              <a:rPr lang="fr-FR" sz="2400" dirty="0"/>
              <a:t> </a:t>
            </a:r>
            <a:r>
              <a:rPr lang="fr-FR" sz="2400" dirty="0" err="1"/>
              <a:t>c</a:t>
            </a:r>
            <a:r>
              <a:rPr lang="fr-FR" sz="2400" dirty="0"/>
              <a:t> t </a:t>
            </a:r>
            <a:r>
              <a:rPr lang="fr-FR" sz="2400" dirty="0" err="1"/>
              <a:t>t</a:t>
            </a:r>
            <a:r>
              <a:rPr lang="fr-FR" sz="2400" dirty="0"/>
              <a:t> g c </a:t>
            </a:r>
            <a:r>
              <a:rPr lang="fr-FR" sz="2400" dirty="0" err="1"/>
              <a:t>c</a:t>
            </a:r>
            <a:r>
              <a:rPr lang="fr-FR" sz="2400" dirty="0"/>
              <a:t> a </a:t>
            </a:r>
            <a:r>
              <a:rPr lang="fr-FR" sz="2400" dirty="0" err="1"/>
              <a:t>a</a:t>
            </a:r>
            <a:r>
              <a:rPr lang="fr-FR" sz="2400" dirty="0"/>
              <a:t> </a:t>
            </a:r>
            <a:r>
              <a:rPr lang="fr-FR" sz="2400" dirty="0" err="1"/>
              <a:t>a</a:t>
            </a:r>
            <a:r>
              <a:rPr lang="fr-FR" sz="2400" dirty="0"/>
              <a:t> </a:t>
            </a:r>
            <a:r>
              <a:rPr lang="fr-FR" sz="2400" dirty="0" err="1"/>
              <a:t>a</a:t>
            </a:r>
            <a:r>
              <a:rPr lang="fr-FR" sz="2400" dirty="0"/>
              <a:t> c a g </a:t>
            </a:r>
            <a:r>
              <a:rPr lang="fr-FR" sz="2400" dirty="0" err="1">
                <a:solidFill>
                  <a:srgbClr val="00B0F0"/>
                </a:solidFill>
              </a:rPr>
              <a:t>g</a:t>
            </a:r>
            <a:r>
              <a:rPr lang="fr-FR" sz="2400" dirty="0">
                <a:solidFill>
                  <a:srgbClr val="00B0F0"/>
                </a:solidFill>
              </a:rPr>
              <a:t> t  </a:t>
            </a:r>
            <a:r>
              <a:rPr lang="fr-FR" sz="2400" dirty="0" err="1">
                <a:solidFill>
                  <a:srgbClr val="00B0F0"/>
                </a:solidFill>
              </a:rPr>
              <a:t>t</a:t>
            </a:r>
            <a:r>
              <a:rPr lang="fr-FR" sz="2400" dirty="0">
                <a:solidFill>
                  <a:srgbClr val="00B0F0"/>
                </a:solidFill>
              </a:rPr>
              <a:t> </a:t>
            </a:r>
            <a:r>
              <a:rPr lang="fr-FR" sz="2400" dirty="0" err="1" smtClean="0">
                <a:solidFill>
                  <a:srgbClr val="00B0F0"/>
                </a:solidFill>
              </a:rPr>
              <a:t>t</a:t>
            </a:r>
            <a:endParaRPr lang="fr-FR" sz="2400" dirty="0" smtClean="0">
              <a:solidFill>
                <a:srgbClr val="00B0F0"/>
              </a:solidFill>
            </a:endParaRPr>
          </a:p>
          <a:p>
            <a:pPr marL="0" indent="0">
              <a:buNone/>
            </a:pPr>
            <a:r>
              <a:rPr lang="fr-FR" sz="2400" dirty="0"/>
              <a:t> </a:t>
            </a:r>
            <a:r>
              <a:rPr lang="fr-FR" sz="2400" dirty="0" smtClean="0"/>
              <a:t> </a:t>
            </a:r>
            <a:r>
              <a:rPr lang="fr-FR" sz="2400" dirty="0">
                <a:solidFill>
                  <a:srgbClr val="00B0F0"/>
                </a:solidFill>
              </a:rPr>
              <a:t>  g t g </a:t>
            </a:r>
            <a:r>
              <a:rPr lang="fr-FR" sz="2400" dirty="0" err="1" smtClean="0">
                <a:solidFill>
                  <a:srgbClr val="00B0F0"/>
                </a:solidFill>
              </a:rPr>
              <a:t>g</a:t>
            </a:r>
            <a:r>
              <a:rPr lang="fr-FR" sz="2400" dirty="0" err="1" smtClean="0"/>
              <a:t>a</a:t>
            </a:r>
            <a:r>
              <a:rPr lang="fr-FR" sz="2400" dirty="0" smtClean="0"/>
              <a:t> </a:t>
            </a:r>
            <a:r>
              <a:rPr lang="fr-FR" sz="2400" dirty="0"/>
              <a:t>c </a:t>
            </a:r>
            <a:r>
              <a:rPr lang="fr-FR" sz="2400" dirty="0" err="1" smtClean="0"/>
              <a:t>c</a:t>
            </a:r>
            <a:r>
              <a:rPr lang="fr-FR" sz="2400" dirty="0" smtClean="0"/>
              <a:t> a </a:t>
            </a:r>
            <a:r>
              <a:rPr lang="fr-FR" sz="2400" dirty="0"/>
              <a:t>c g </a:t>
            </a:r>
            <a:r>
              <a:rPr lang="fr-FR" sz="2400" dirty="0" err="1"/>
              <a:t>g</a:t>
            </a:r>
            <a:r>
              <a:rPr lang="fr-FR" sz="2400" dirty="0"/>
              <a:t> </a:t>
            </a:r>
            <a:r>
              <a:rPr lang="fr-FR" sz="2400" dirty="0" err="1" smtClean="0"/>
              <a:t>gaa</a:t>
            </a:r>
            <a:r>
              <a:rPr lang="fr-FR" sz="2400" dirty="0" smtClean="0"/>
              <a:t> c </a:t>
            </a:r>
            <a:r>
              <a:rPr lang="fr-FR" sz="2400" dirty="0"/>
              <a:t>g </a:t>
            </a:r>
            <a:r>
              <a:rPr lang="fr-FR" sz="2400" dirty="0" err="1"/>
              <a:t>g</a:t>
            </a:r>
            <a:r>
              <a:rPr lang="fr-FR" sz="2400" dirty="0"/>
              <a:t>  t </a:t>
            </a:r>
            <a:r>
              <a:rPr lang="fr-FR" sz="2400" dirty="0" err="1"/>
              <a:t>t</a:t>
            </a:r>
            <a:r>
              <a:rPr lang="fr-FR" sz="2400" dirty="0"/>
              <a:t> </a:t>
            </a:r>
            <a:r>
              <a:rPr lang="fr-FR" sz="2400" dirty="0" err="1"/>
              <a:t>t</a:t>
            </a:r>
            <a:r>
              <a:rPr lang="fr-FR" sz="2400" dirty="0"/>
              <a:t> </a:t>
            </a:r>
            <a:r>
              <a:rPr lang="fr-FR" sz="2400" dirty="0" err="1" smtClean="0"/>
              <a:t>t</a:t>
            </a:r>
            <a:r>
              <a:rPr lang="fr-FR" sz="2400" dirty="0" smtClean="0"/>
              <a:t>  </a:t>
            </a:r>
            <a:r>
              <a:rPr lang="fr-FR" sz="2400" dirty="0"/>
              <a:t>g t c </a:t>
            </a:r>
            <a:r>
              <a:rPr lang="fr-FR" sz="2400" dirty="0" err="1"/>
              <a:t>c</a:t>
            </a:r>
            <a:r>
              <a:rPr lang="fr-FR" sz="2400" dirty="0"/>
              <a:t> a </a:t>
            </a:r>
            <a:r>
              <a:rPr lang="fr-FR" sz="2400" dirty="0" err="1"/>
              <a:t>a</a:t>
            </a:r>
            <a:r>
              <a:rPr lang="fr-FR" sz="2400" dirty="0"/>
              <a:t> </a:t>
            </a:r>
            <a:r>
              <a:rPr lang="fr-FR" sz="2400" dirty="0" err="1"/>
              <a:t>a</a:t>
            </a:r>
            <a:r>
              <a:rPr lang="fr-FR" sz="2400" dirty="0"/>
              <a:t> 5</a:t>
            </a:r>
            <a:r>
              <a:rPr lang="fr-FR" sz="2400" dirty="0" smtClean="0"/>
              <a:t>’</a:t>
            </a:r>
          </a:p>
          <a:p>
            <a:pPr marL="0" indent="0">
              <a:buNone/>
            </a:pPr>
            <a:endParaRPr lang="en-US" sz="3600" dirty="0" smtClean="0"/>
          </a:p>
          <a:p>
            <a:pPr marL="274320" lvl="1" indent="0">
              <a:buNone/>
            </a:pPr>
            <a:r>
              <a:rPr lang="en-US" sz="1800" dirty="0" smtClean="0">
                <a:solidFill>
                  <a:srgbClr val="FF0000"/>
                </a:solidFill>
              </a:rPr>
              <a:t>Began cloning on 4/6/18</a:t>
            </a:r>
            <a:endParaRPr lang="en-US" sz="1800" dirty="0">
              <a:solidFill>
                <a:srgbClr val="FF0000"/>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9142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55"/>
            <a:ext cx="10515600" cy="1325563"/>
          </a:xfrm>
        </p:spPr>
        <p:txBody>
          <a:bodyPr>
            <a:normAutofit/>
          </a:bodyPr>
          <a:lstStyle/>
          <a:p>
            <a:pPr algn="ctr"/>
            <a:r>
              <a:rPr lang="en-US" i="1" dirty="0"/>
              <a:t>Hsd11b1</a:t>
            </a:r>
            <a:r>
              <a:rPr lang="en-US" dirty="0"/>
              <a:t> and </a:t>
            </a:r>
            <a:r>
              <a:rPr lang="en-US" i="1" dirty="0"/>
              <a:t>Slc25a</a:t>
            </a:r>
            <a:r>
              <a:rPr lang="en-US" dirty="0"/>
              <a:t> cloning into </a:t>
            </a:r>
            <a:r>
              <a:rPr lang="en-US" dirty="0" smtClean="0"/>
              <a:t>phU6</a:t>
            </a:r>
            <a:endParaRPr lang="en-US" dirty="0"/>
          </a:p>
        </p:txBody>
      </p:sp>
      <p:sp>
        <p:nvSpPr>
          <p:cNvPr id="3" name="Content Placeholder 2"/>
          <p:cNvSpPr>
            <a:spLocks noGrp="1"/>
          </p:cNvSpPr>
          <p:nvPr>
            <p:ph idx="1"/>
          </p:nvPr>
        </p:nvSpPr>
        <p:spPr>
          <a:xfrm>
            <a:off x="1120000" y="1395318"/>
            <a:ext cx="10233800" cy="5462681"/>
          </a:xfrm>
        </p:spPr>
        <p:txBody>
          <a:bodyPr>
            <a:noAutofit/>
          </a:bodyPr>
          <a:lstStyle/>
          <a:p>
            <a:r>
              <a:rPr lang="en-US" sz="2600" dirty="0"/>
              <a:t>Anneal oligomers (1a/1b) and create 1:250 dilution </a:t>
            </a:r>
          </a:p>
          <a:p>
            <a:r>
              <a:rPr lang="en-US" sz="2600" dirty="0"/>
              <a:t>Digest phU6 with </a:t>
            </a:r>
            <a:r>
              <a:rPr lang="en-US" sz="2600" dirty="0" err="1"/>
              <a:t>BbsI</a:t>
            </a:r>
            <a:r>
              <a:rPr lang="en-US" sz="2600" dirty="0"/>
              <a:t> for 4 -5 hours</a:t>
            </a:r>
          </a:p>
          <a:p>
            <a:r>
              <a:rPr lang="en-US" sz="2600" dirty="0"/>
              <a:t>Gel elute in 20 </a:t>
            </a:r>
            <a:r>
              <a:rPr lang="en-US" sz="2600" dirty="0" err="1"/>
              <a:t>microL</a:t>
            </a:r>
            <a:endParaRPr lang="en-US" sz="2600" dirty="0"/>
          </a:p>
          <a:p>
            <a:r>
              <a:rPr lang="en-US" sz="2600" dirty="0"/>
              <a:t>1 hour ligation of vector with </a:t>
            </a:r>
            <a:r>
              <a:rPr lang="en-US" sz="2600" dirty="0" err="1"/>
              <a:t>sgRNAs</a:t>
            </a:r>
            <a:endParaRPr lang="en-US" sz="2600" dirty="0"/>
          </a:p>
          <a:p>
            <a:r>
              <a:rPr lang="en-US" sz="2600" dirty="0"/>
              <a:t>Heat shock transformation into DH10b chemical competent cells</a:t>
            </a:r>
          </a:p>
          <a:p>
            <a:r>
              <a:rPr lang="en-US" sz="2600" dirty="0"/>
              <a:t>Plate on Kanamycin plates and keep at 37 degrees Celsius overnight</a:t>
            </a:r>
          </a:p>
          <a:p>
            <a:r>
              <a:rPr lang="en-US" sz="2600" dirty="0"/>
              <a:t>Patch colonies on Kanamycin plates overnight</a:t>
            </a:r>
          </a:p>
          <a:p>
            <a:r>
              <a:rPr lang="en-US" sz="2600" dirty="0"/>
              <a:t>Colony PCR</a:t>
            </a:r>
          </a:p>
          <a:p>
            <a:r>
              <a:rPr lang="en-US" sz="2600" dirty="0"/>
              <a:t>Pick positive colonies and inoculate</a:t>
            </a:r>
          </a:p>
          <a:p>
            <a:r>
              <a:rPr lang="en-US" sz="2600" dirty="0"/>
              <a:t>Digest to check integrity of plasmid</a:t>
            </a:r>
          </a:p>
          <a:p>
            <a:r>
              <a:rPr lang="en-US" sz="2600" dirty="0"/>
              <a:t>Send for </a:t>
            </a:r>
            <a:r>
              <a:rPr lang="en-US" sz="2600" dirty="0" smtClean="0"/>
              <a:t>sequencing</a:t>
            </a:r>
            <a:endParaRPr lang="en-US" sz="2600"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01834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25562"/>
          </a:xfrm>
        </p:spPr>
        <p:txBody>
          <a:bodyPr/>
          <a:lstStyle/>
          <a:p>
            <a:r>
              <a:rPr lang="en-US" dirty="0" err="1" smtClean="0"/>
              <a:t>Minigel</a:t>
            </a:r>
            <a:r>
              <a:rPr lang="en-US" dirty="0" smtClean="0"/>
              <a:t> after gel elution</a:t>
            </a:r>
            <a:endParaRPr lang="en-US" dirty="0"/>
          </a:p>
        </p:txBody>
      </p:sp>
      <p:sp>
        <p:nvSpPr>
          <p:cNvPr id="3" name="Content Placeholder 2"/>
          <p:cNvSpPr>
            <a:spLocks noGrp="1"/>
          </p:cNvSpPr>
          <p:nvPr>
            <p:ph idx="1"/>
          </p:nvPr>
        </p:nvSpPr>
        <p:spPr>
          <a:xfrm>
            <a:off x="1261872" y="1188011"/>
            <a:ext cx="8595360" cy="4351337"/>
          </a:xfrm>
        </p:spPr>
        <p:txBody>
          <a:bodyPr/>
          <a:lstStyle/>
          <a:p>
            <a:r>
              <a:rPr lang="en-US" dirty="0" smtClean="0"/>
              <a:t>Purpose: to check that the ratio of digested vector to </a:t>
            </a:r>
            <a:r>
              <a:rPr lang="en-US" dirty="0" err="1" smtClean="0"/>
              <a:t>sgRNAs</a:t>
            </a:r>
            <a:r>
              <a:rPr lang="en-US" dirty="0" smtClean="0"/>
              <a:t> was appropriate enough to continue forward with ligation. </a:t>
            </a:r>
          </a:p>
          <a:p>
            <a:pPr marL="0" indent="0">
              <a:buNone/>
            </a:pP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pic>
        <p:nvPicPr>
          <p:cNvPr id="1026" name="Picture 2" descr="https://attachment.outlook.office.net/owa/Bhagyashri.Pandey@utdallas.edu/service.svc/s/GetFileAttachment?id=AAMkADg1OTlkOTIxLWFkZDAtNDU5MC1hMjA1LTk3YWEyMzFkYWY3OABGAAAAAADMdUMYacgqRpHIJJ6sLZ5vBwBZpco4%2F23tTbVAIgBuQqHXAAAAAAEMAABZpco4%2F23tTbVAIgBuQqHXAALvuSUPAAABEgAQAPs0zvYvY41JigERx6sT4Yw%3D&amp;X-OWA-CANARY=EmWArBRwYkSjyw-7l4aAt_BAlH07zdUYp_fqRpV28ojiN01MLguQikuD0J6UJ2UGraIaRzt5wfo.&amp;token=eyJhbGciOiJSUzI1NiIsImtpZCI6IjA2MDBGOUY2NzQ2MjA3MzdFNzM0MDRFMjg3QzQ1QTgxOENCN0NFQjgiLCJ4NXQiOiJCZ0Q1OW5SaUJ6Zm5OQVRpaDhSYWdZeTN6cmciLCJ0eXAiOiJKV1QifQ.eyJ2ZXIiOiJFeGNoYW5nZS5DYWxsYmFjay5WMSIsImFwcGN0eHNlbmRlciI6Ik93YURvd25sb2FkQDhkMjgxZDFkLTljNGQtNGJmNy1iMTZlLTAzMmQxNWRlOWY2YyIsImFwcGN0eCI6IntcIm1zZXhjaHByb3RcIjpcIm93YVwiLFwicHJpbWFyeXNpZFwiOlwiUy0xLTUtMjEtMzUzOTk4Mzg1MC0xOTc2MzM5MDc1LTE0NTA1NDYzMjEtMjI0MTM4OVwiLFwicHVpZFwiOlwiMTE1Mzk3NzAyNTI0MjI0OTE0N1wiLFwib2lkXCI6XCIwNGIxNjhlMi1mOGZmLTQ0M2YtOTU5Ny00MmJmYjY1NzJmYWVcIixcInNjb3BlXCI6XCJPd2FEb3dubG9hZFwifSIsIm5iZiI6MTUyODQ2MDk1OCwiZXhwIjoxNTI4NDYxNTU4LCJpc3MiOiIwMDAwMDAwMi0wMDAwLTBmZjEtY2UwMC0wMDAwMDAwMDAwMDBAOGQyODFkMWQtOWM0ZC00YmY3LWIxNmUtMDMyZDE1ZGU5ZjZjIiwiYXVkIjoiMDAwMDAwMDItMDAwMC0wZmYxLWNlMDAtMDAwMDAwMDAwMDAwL2F0dGFjaG1lbnQub3V0bG9vay5vZmZpY2UubmV0QDhkMjgxZDFkLTljNGQtNGJmNy1iMTZlLTAzMmQxNWRlOWY2YyJ9.C7SSykXUAgxxt6f8a8N_rJzNv6M7_cNDDaJbRg5lzQska1gDxGX3Z8U_w44VaDqUfKrhKHB0NY3-8qhNE_1iefDxU6VcLKKNxLB_hbcP9xb73pPFSUxg6rvMNlRGpCGZBBDXdy5NhmOYVHfIysRW0wZ-fNbWNfPg7ww5P3ZjQh-xu8Robx5f-f0dIYfPxY3ne42v1VahvRqaskCkly5WaIsERHaonVnq4c0ZiHvj23K0ZK4AMxaUYyrM5dNcELZs2VNidVe3NiRRWxMHJZZvu_OQwAER8FdQj-QS2dYGwUupXF13Qfx6-nhjpsUX6nImC3_kVco8iQkoSKhAvvZJ8g&amp;owa=outlook.office.com&amp;isImagePreview=True"/>
          <p:cNvPicPr>
            <a:picLocks noChangeAspect="1" noChangeArrowheads="1"/>
          </p:cNvPicPr>
          <p:nvPr/>
        </p:nvPicPr>
        <p:blipFill rotWithShape="1">
          <a:blip r:embed="rId3">
            <a:extLst>
              <a:ext uri="{28A0092B-C50C-407E-A947-70E740481C1C}">
                <a14:useLocalDpi xmlns:a14="http://schemas.microsoft.com/office/drawing/2010/main" val="0"/>
              </a:ext>
            </a:extLst>
          </a:blip>
          <a:srcRect l="20253" t="4207" r="15041" b="4468"/>
          <a:stretch/>
        </p:blipFill>
        <p:spPr bwMode="auto">
          <a:xfrm>
            <a:off x="4879184" y="3222547"/>
            <a:ext cx="1763664" cy="3318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9728132">
            <a:off x="5314909" y="2375073"/>
            <a:ext cx="2318085" cy="276999"/>
          </a:xfrm>
          <a:prstGeom prst="rect">
            <a:avLst/>
          </a:prstGeom>
          <a:noFill/>
        </p:spPr>
        <p:txBody>
          <a:bodyPr wrap="square" rtlCol="0">
            <a:spAutoFit/>
          </a:bodyPr>
          <a:lstStyle/>
          <a:p>
            <a:r>
              <a:rPr lang="en-US" sz="1200" dirty="0" smtClean="0"/>
              <a:t>phU6 –</a:t>
            </a:r>
            <a:r>
              <a:rPr lang="en-US" sz="1200" dirty="0" err="1" smtClean="0"/>
              <a:t>BbsI</a:t>
            </a:r>
            <a:r>
              <a:rPr lang="en-US" sz="1200" dirty="0"/>
              <a:t> </a:t>
            </a:r>
            <a:r>
              <a:rPr lang="en-US" sz="1200" dirty="0" smtClean="0"/>
              <a:t>digested vector</a:t>
            </a:r>
            <a:endParaRPr lang="en-US" sz="1200" dirty="0"/>
          </a:p>
        </p:txBody>
      </p:sp>
    </p:spTree>
    <p:extLst>
      <p:ext uri="{BB962C8B-B14F-4D97-AF65-F5344CB8AC3E}">
        <p14:creationId xmlns:p14="http://schemas.microsoft.com/office/powerpoint/2010/main" val="4234733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25562"/>
          </a:xfrm>
        </p:spPr>
        <p:txBody>
          <a:bodyPr/>
          <a:lstStyle/>
          <a:p>
            <a:r>
              <a:rPr lang="en-US" dirty="0" smtClean="0"/>
              <a:t>Heat Shock Transformation</a:t>
            </a:r>
            <a:endParaRPr lang="en-US" dirty="0"/>
          </a:p>
        </p:txBody>
      </p:sp>
      <p:sp>
        <p:nvSpPr>
          <p:cNvPr id="3" name="Content Placeholder 2"/>
          <p:cNvSpPr>
            <a:spLocks noGrp="1"/>
          </p:cNvSpPr>
          <p:nvPr>
            <p:ph idx="1"/>
          </p:nvPr>
        </p:nvSpPr>
        <p:spPr>
          <a:xfrm>
            <a:off x="1261872" y="1074740"/>
            <a:ext cx="8595360" cy="4351337"/>
          </a:xfrm>
        </p:spPr>
        <p:txBody>
          <a:bodyPr/>
          <a:lstStyle/>
          <a:p>
            <a:r>
              <a:rPr lang="en-US" dirty="0" smtClean="0"/>
              <a:t>Attempted to transform ligation mix into </a:t>
            </a:r>
            <a:r>
              <a:rPr lang="en-US" dirty="0" err="1" smtClean="0"/>
              <a:t>Endura</a:t>
            </a:r>
            <a:r>
              <a:rPr lang="en-US" dirty="0" smtClean="0"/>
              <a:t> chemical competent cells; however, only a few colonies grew on plates</a:t>
            </a:r>
          </a:p>
          <a:p>
            <a:r>
              <a:rPr lang="en-US" dirty="0" smtClean="0"/>
              <a:t>Tried transformation into DH10b competent chemical competent cells</a:t>
            </a:r>
            <a:endParaRPr lang="en-US" dirty="0"/>
          </a:p>
          <a:p>
            <a:pPr lvl="1"/>
            <a:r>
              <a:rPr lang="en-US" dirty="0" smtClean="0"/>
              <a:t>Transformation efficiency was much better</a:t>
            </a:r>
          </a:p>
        </p:txBody>
      </p:sp>
      <p:sp>
        <p:nvSpPr>
          <p:cNvPr id="7" name="Slide Number Placeholder 6"/>
          <p:cNvSpPr>
            <a:spLocks noGrp="1"/>
          </p:cNvSpPr>
          <p:nvPr>
            <p:ph type="sldNum" sz="quarter" idx="12"/>
          </p:nvPr>
        </p:nvSpPr>
        <p:spPr/>
        <p:txBody>
          <a:bodyPr/>
          <a:lstStyle/>
          <a:p>
            <a:fld id="{6D22F896-40B5-4ADD-8801-0D06FADFA095}" type="slidenum">
              <a:rPr lang="en-US" smtClean="0"/>
              <a:t>13</a:t>
            </a:fld>
            <a:endParaRPr lang="en-US" dirty="0"/>
          </a:p>
        </p:txBody>
      </p:sp>
      <p:pic>
        <p:nvPicPr>
          <p:cNvPr id="2050" name="Picture 2" descr="https://lh3.googleusercontent.com/l4LLfNt4Hk0Riz-yqbsoOxD7BWmjYWoCBk4UlGnGVkJQ9VdU8ODMyIZJmfVMo1DAgJOOO-JrT0CCi0y1sWXBQW2bUNoObu--iwrrY0bCh8ICyP-hIMRYkyQnuCUj49ysknFbMp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3" y="4058875"/>
            <a:ext cx="1568579" cy="209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NOzINlOs7sLwJk9R401puo7EuBE1c7AAB1WZpE9kLDS9Z6OyVdwyv0zdtoKuHBBRxbcRVyDY4YJeJXXxaohX8x8hpvX4hsbOC8JuLQ07KoKti_AanLlvQ2JBmHM-NbJuyNcjz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091561" y="4344304"/>
            <a:ext cx="2032640" cy="15262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352969" y="5057745"/>
            <a:ext cx="1438835"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35233" y="6165693"/>
            <a:ext cx="3321423" cy="276999"/>
          </a:xfrm>
          <a:prstGeom prst="rect">
            <a:avLst/>
          </a:prstGeom>
          <a:noFill/>
        </p:spPr>
        <p:txBody>
          <a:bodyPr wrap="square" rtlCol="0">
            <a:spAutoFit/>
          </a:bodyPr>
          <a:lstStyle/>
          <a:p>
            <a:r>
              <a:rPr lang="en-US" sz="1200" dirty="0" smtClean="0"/>
              <a:t>Transformed phU6 – slc25a</a:t>
            </a:r>
            <a:endParaRPr lang="en-US" sz="1200" dirty="0"/>
          </a:p>
        </p:txBody>
      </p:sp>
      <p:sp>
        <p:nvSpPr>
          <p:cNvPr id="9" name="TextBox 8"/>
          <p:cNvSpPr txBox="1"/>
          <p:nvPr/>
        </p:nvSpPr>
        <p:spPr>
          <a:xfrm>
            <a:off x="6344749" y="6170192"/>
            <a:ext cx="3321423" cy="276999"/>
          </a:xfrm>
          <a:prstGeom prst="rect">
            <a:avLst/>
          </a:prstGeom>
          <a:noFill/>
        </p:spPr>
        <p:txBody>
          <a:bodyPr wrap="square" rtlCol="0">
            <a:spAutoFit/>
          </a:bodyPr>
          <a:lstStyle/>
          <a:p>
            <a:r>
              <a:rPr lang="en-US" sz="1200" dirty="0" smtClean="0"/>
              <a:t>Patched phU6 – slc25a</a:t>
            </a:r>
            <a:endParaRPr lang="en-US" sz="1200" dirty="0"/>
          </a:p>
        </p:txBody>
      </p:sp>
    </p:spTree>
    <p:extLst>
      <p:ext uri="{BB962C8B-B14F-4D97-AF65-F5344CB8AC3E}">
        <p14:creationId xmlns:p14="http://schemas.microsoft.com/office/powerpoint/2010/main" val="1126573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868" y="250115"/>
            <a:ext cx="6873599" cy="803816"/>
          </a:xfrm>
        </p:spPr>
        <p:txBody>
          <a:bodyPr>
            <a:normAutofit/>
          </a:bodyPr>
          <a:lstStyle/>
          <a:p>
            <a:r>
              <a:rPr lang="en-US" dirty="0" smtClean="0"/>
              <a:t>Colony PCR Results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627" y="1053931"/>
            <a:ext cx="6316701" cy="4756104"/>
          </a:xfrm>
          <a:prstGeom prst="rect">
            <a:avLst/>
          </a:prstGeom>
        </p:spPr>
      </p:pic>
      <p:sp>
        <p:nvSpPr>
          <p:cNvPr id="5" name="TextBox 4"/>
          <p:cNvSpPr txBox="1"/>
          <p:nvPr/>
        </p:nvSpPr>
        <p:spPr>
          <a:xfrm rot="16200000">
            <a:off x="-479074" y="1508168"/>
            <a:ext cx="2823882"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plus ladder</a:t>
            </a:r>
            <a:endParaRPr lang="en-US" sz="1400" dirty="0"/>
          </a:p>
        </p:txBody>
      </p:sp>
      <p:sp>
        <p:nvSpPr>
          <p:cNvPr id="6" name="TextBox 5"/>
          <p:cNvSpPr txBox="1"/>
          <p:nvPr/>
        </p:nvSpPr>
        <p:spPr>
          <a:xfrm rot="16200000">
            <a:off x="-468443" y="3965037"/>
            <a:ext cx="2823882" cy="307777"/>
          </a:xfrm>
          <a:prstGeom prst="rect">
            <a:avLst/>
          </a:prstGeom>
          <a:noFill/>
        </p:spPr>
        <p:txBody>
          <a:bodyPr wrap="square" rtlCol="0">
            <a:spAutoFit/>
          </a:bodyPr>
          <a:lstStyle/>
          <a:p>
            <a:r>
              <a:rPr lang="en-US" sz="1400" dirty="0" smtClean="0"/>
              <a:t>100 </a:t>
            </a:r>
            <a:r>
              <a:rPr lang="en-US" sz="1400" dirty="0" err="1" smtClean="0"/>
              <a:t>bp</a:t>
            </a:r>
            <a:r>
              <a:rPr lang="en-US" sz="1400" dirty="0" smtClean="0"/>
              <a:t> plus ladder</a:t>
            </a:r>
            <a:endParaRPr lang="en-US" sz="1400" dirty="0"/>
          </a:p>
        </p:txBody>
      </p:sp>
      <p:sp>
        <p:nvSpPr>
          <p:cNvPr id="7" name="TextBox 6"/>
          <p:cNvSpPr txBox="1"/>
          <p:nvPr/>
        </p:nvSpPr>
        <p:spPr>
          <a:xfrm>
            <a:off x="7565058" y="1372626"/>
            <a:ext cx="3442447" cy="1015663"/>
          </a:xfrm>
          <a:prstGeom prst="rect">
            <a:avLst/>
          </a:prstGeom>
          <a:noFill/>
        </p:spPr>
        <p:txBody>
          <a:bodyPr wrap="square" rtlCol="0">
            <a:spAutoFit/>
          </a:bodyPr>
          <a:lstStyle/>
          <a:p>
            <a:r>
              <a:rPr lang="en-US" dirty="0" smtClean="0"/>
              <a:t>phU6 - Hsd11b1 PCR reaction:</a:t>
            </a:r>
          </a:p>
          <a:p>
            <a:r>
              <a:rPr lang="en-US" sz="1400" dirty="0" smtClean="0"/>
              <a:t>Forward primer: U6 – Pro –F</a:t>
            </a:r>
          </a:p>
          <a:p>
            <a:r>
              <a:rPr lang="en-US" sz="1400" dirty="0" smtClean="0"/>
              <a:t>Reverse primer: Hsd11b1 – </a:t>
            </a:r>
            <a:r>
              <a:rPr lang="en-US" sz="1400" dirty="0" err="1" smtClean="0"/>
              <a:t>sgRNA</a:t>
            </a:r>
            <a:r>
              <a:rPr lang="en-US" sz="1400" dirty="0" smtClean="0"/>
              <a:t> – 1b</a:t>
            </a:r>
          </a:p>
          <a:p>
            <a:r>
              <a:rPr lang="en-US" sz="1400" dirty="0" smtClean="0"/>
              <a:t>Expected band size: 273 </a:t>
            </a:r>
            <a:r>
              <a:rPr lang="en-US" sz="1400" dirty="0" err="1" smtClean="0"/>
              <a:t>bp</a:t>
            </a:r>
            <a:r>
              <a:rPr lang="en-US" sz="1400" dirty="0" smtClean="0"/>
              <a:t> </a:t>
            </a:r>
            <a:endParaRPr lang="en-US" sz="1400" dirty="0"/>
          </a:p>
        </p:txBody>
      </p:sp>
      <p:sp>
        <p:nvSpPr>
          <p:cNvPr id="8" name="TextBox 7"/>
          <p:cNvSpPr txBox="1"/>
          <p:nvPr/>
        </p:nvSpPr>
        <p:spPr>
          <a:xfrm>
            <a:off x="7565058" y="3611093"/>
            <a:ext cx="3442447" cy="1015663"/>
          </a:xfrm>
          <a:prstGeom prst="rect">
            <a:avLst/>
          </a:prstGeom>
          <a:noFill/>
        </p:spPr>
        <p:txBody>
          <a:bodyPr wrap="square" rtlCol="0">
            <a:spAutoFit/>
          </a:bodyPr>
          <a:lstStyle/>
          <a:p>
            <a:r>
              <a:rPr lang="en-US" dirty="0" smtClean="0"/>
              <a:t>phU6 - Slc25a PCR reaction:</a:t>
            </a:r>
          </a:p>
          <a:p>
            <a:r>
              <a:rPr lang="en-US" sz="1400" dirty="0" smtClean="0"/>
              <a:t>Forward primer: U6 – Pro –F</a:t>
            </a:r>
          </a:p>
          <a:p>
            <a:r>
              <a:rPr lang="en-US" sz="1400" dirty="0" smtClean="0"/>
              <a:t>Reverse primer: Slc25a – </a:t>
            </a:r>
            <a:r>
              <a:rPr lang="en-US" sz="1400" dirty="0" err="1" smtClean="0"/>
              <a:t>sgRNA</a:t>
            </a:r>
            <a:r>
              <a:rPr lang="en-US" sz="1400" dirty="0" smtClean="0"/>
              <a:t> – 1b</a:t>
            </a:r>
          </a:p>
          <a:p>
            <a:r>
              <a:rPr lang="en-US" sz="1400" dirty="0" smtClean="0"/>
              <a:t>Expected band size: 273 </a:t>
            </a:r>
            <a:r>
              <a:rPr lang="en-US" sz="1400" dirty="0" err="1" smtClean="0"/>
              <a:t>bp</a:t>
            </a:r>
            <a:r>
              <a:rPr lang="en-US" sz="1400" dirty="0" smtClean="0"/>
              <a:t> </a:t>
            </a:r>
            <a:endParaRPr lang="en-US" sz="1400" dirty="0"/>
          </a:p>
        </p:txBody>
      </p:sp>
      <p:sp>
        <p:nvSpPr>
          <p:cNvPr id="10" name="Cross 9"/>
          <p:cNvSpPr/>
          <p:nvPr/>
        </p:nvSpPr>
        <p:spPr>
          <a:xfrm>
            <a:off x="1667435" y="2178424"/>
            <a:ext cx="201706" cy="209865"/>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3735919" y="2178424"/>
            <a:ext cx="201706" cy="209865"/>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3162178" y="4416891"/>
            <a:ext cx="201706" cy="209865"/>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p:cNvSpPr/>
          <p:nvPr/>
        </p:nvSpPr>
        <p:spPr>
          <a:xfrm>
            <a:off x="6120530" y="4416891"/>
            <a:ext cx="201706" cy="209865"/>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1092627" y="6055659"/>
            <a:ext cx="201706" cy="209865"/>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16623" y="5942358"/>
            <a:ext cx="3442447" cy="523220"/>
          </a:xfrm>
          <a:prstGeom prst="rect">
            <a:avLst/>
          </a:prstGeom>
          <a:noFill/>
        </p:spPr>
        <p:txBody>
          <a:bodyPr wrap="square" rtlCol="0">
            <a:spAutoFit/>
          </a:bodyPr>
          <a:lstStyle/>
          <a:p>
            <a:r>
              <a:rPr lang="en-US" sz="1400" dirty="0" smtClean="0"/>
              <a:t>Positive colonies chosen to be inoculated for </a:t>
            </a:r>
            <a:r>
              <a:rPr lang="en-US" sz="1400" dirty="0" err="1" smtClean="0"/>
              <a:t>miniprep</a:t>
            </a:r>
            <a:endParaRPr lang="en-US" sz="1100" dirty="0"/>
          </a:p>
        </p:txBody>
      </p:sp>
    </p:spTree>
    <p:extLst>
      <p:ext uri="{BB962C8B-B14F-4D97-AF65-F5344CB8AC3E}">
        <p14:creationId xmlns:p14="http://schemas.microsoft.com/office/powerpoint/2010/main" val="33246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Digestion of </a:t>
            </a:r>
            <a:r>
              <a:rPr lang="en-US" dirty="0" err="1" smtClean="0"/>
              <a:t>miniprep</a:t>
            </a:r>
            <a:r>
              <a:rPr lang="en-US" dirty="0" smtClean="0"/>
              <a:t> to check integrity of vector</a:t>
            </a:r>
            <a:endParaRPr lang="en-US" dirty="0"/>
          </a:p>
        </p:txBody>
      </p:sp>
      <p:sp>
        <p:nvSpPr>
          <p:cNvPr id="3" name="Content Placeholder 2"/>
          <p:cNvSpPr>
            <a:spLocks noGrp="1"/>
          </p:cNvSpPr>
          <p:nvPr>
            <p:ph idx="1"/>
          </p:nvPr>
        </p:nvSpPr>
        <p:spPr>
          <a:xfrm>
            <a:off x="1261872" y="1828800"/>
            <a:ext cx="8595360" cy="389965"/>
          </a:xfrm>
        </p:spPr>
        <p:txBody>
          <a:bodyPr>
            <a:normAutofit fontScale="77500" lnSpcReduction="20000"/>
          </a:bodyPr>
          <a:lstStyle/>
          <a:p>
            <a:pPr marL="0" indent="0">
              <a:buNone/>
            </a:pPr>
            <a:r>
              <a:rPr lang="en-US" dirty="0" smtClean="0"/>
              <a:t>Enzymes used: </a:t>
            </a:r>
            <a:r>
              <a:rPr lang="en-US" dirty="0" err="1" smtClean="0"/>
              <a:t>SacI</a:t>
            </a:r>
            <a:r>
              <a:rPr lang="en-US" dirty="0" smtClean="0"/>
              <a:t> and </a:t>
            </a:r>
            <a:r>
              <a:rPr lang="en-US" dirty="0" err="1" smtClean="0"/>
              <a:t>KpnI</a:t>
            </a:r>
            <a:r>
              <a:rPr lang="en-US" dirty="0" smtClean="0"/>
              <a:t>; expected band sizes: 425 </a:t>
            </a:r>
            <a:r>
              <a:rPr lang="en-US" dirty="0" err="1" smtClean="0"/>
              <a:t>bp</a:t>
            </a:r>
            <a:r>
              <a:rPr lang="en-US" dirty="0" smtClean="0"/>
              <a:t> and 3092 </a:t>
            </a:r>
            <a:r>
              <a:rPr lang="en-US" dirty="0" err="1" smtClean="0"/>
              <a:t>bp</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pic>
        <p:nvPicPr>
          <p:cNvPr id="3074" name="Picture 2" descr="https://lh6.googleusercontent.com/Fg7MptDL0fMTHayRFWKbhMuhznM-G7HJIst2R6DH7uPX7fzuiVC4sbJPz3dVfXHm1wg-e_ydFD1kmmVoqhgqXW1EDuuD5pLT2VhSk76Dzz_kGvngDynRNH206ry_7qOxv1aviUIU"/>
          <p:cNvPicPr>
            <a:picLocks noChangeAspect="1" noChangeArrowheads="1"/>
          </p:cNvPicPr>
          <p:nvPr/>
        </p:nvPicPr>
        <p:blipFill rotWithShape="1">
          <a:blip r:embed="rId2">
            <a:extLst>
              <a:ext uri="{28A0092B-C50C-407E-A947-70E740481C1C}">
                <a14:useLocalDpi xmlns:a14="http://schemas.microsoft.com/office/drawing/2010/main" val="0"/>
              </a:ext>
            </a:extLst>
          </a:blip>
          <a:srcRect l="4710" t="13721" r="17073" b="10082"/>
          <a:stretch/>
        </p:blipFill>
        <p:spPr bwMode="auto">
          <a:xfrm>
            <a:off x="1261872" y="2396584"/>
            <a:ext cx="7863965" cy="405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95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898" t="8039" r="23327" b="11765"/>
          <a:stretch/>
        </p:blipFill>
        <p:spPr>
          <a:xfrm>
            <a:off x="1826648" y="1721224"/>
            <a:ext cx="2985248" cy="4958957"/>
          </a:xfrm>
          <a:prstGeom prst="rect">
            <a:avLst/>
          </a:prstGeom>
        </p:spPr>
      </p:pic>
      <p:sp>
        <p:nvSpPr>
          <p:cNvPr id="5" name="TextBox 4"/>
          <p:cNvSpPr txBox="1"/>
          <p:nvPr/>
        </p:nvSpPr>
        <p:spPr>
          <a:xfrm rot="16200000">
            <a:off x="263658" y="3221156"/>
            <a:ext cx="2756647" cy="369332"/>
          </a:xfrm>
          <a:prstGeom prst="rect">
            <a:avLst/>
          </a:prstGeom>
          <a:noFill/>
        </p:spPr>
        <p:txBody>
          <a:bodyPr wrap="square" rtlCol="0">
            <a:spAutoFit/>
          </a:bodyPr>
          <a:lstStyle/>
          <a:p>
            <a:r>
              <a:rPr lang="en-US" dirty="0" smtClean="0"/>
              <a:t>1 kb plus DNA ladder</a:t>
            </a:r>
            <a:endParaRPr lang="en-US" dirty="0"/>
          </a:p>
        </p:txBody>
      </p:sp>
      <p:sp>
        <p:nvSpPr>
          <p:cNvPr id="6" name="TextBox 5"/>
          <p:cNvSpPr txBox="1"/>
          <p:nvPr/>
        </p:nvSpPr>
        <p:spPr>
          <a:xfrm rot="19038180">
            <a:off x="1993587" y="513150"/>
            <a:ext cx="3146612" cy="261610"/>
          </a:xfrm>
          <a:prstGeom prst="rect">
            <a:avLst/>
          </a:prstGeom>
          <a:noFill/>
        </p:spPr>
        <p:txBody>
          <a:bodyPr wrap="square" rtlCol="0">
            <a:spAutoFit/>
          </a:bodyPr>
          <a:lstStyle/>
          <a:p>
            <a:r>
              <a:rPr lang="en-US" sz="1050" dirty="0" smtClean="0"/>
              <a:t>phU6 – hsd11b1 colony #1</a:t>
            </a:r>
            <a:endParaRPr lang="en-US" sz="1050" dirty="0"/>
          </a:p>
        </p:txBody>
      </p:sp>
      <p:sp>
        <p:nvSpPr>
          <p:cNvPr id="8" name="TextBox 7"/>
          <p:cNvSpPr txBox="1"/>
          <p:nvPr/>
        </p:nvSpPr>
        <p:spPr>
          <a:xfrm rot="19038180">
            <a:off x="2488829" y="513150"/>
            <a:ext cx="3146612" cy="261610"/>
          </a:xfrm>
          <a:prstGeom prst="rect">
            <a:avLst/>
          </a:prstGeom>
          <a:noFill/>
        </p:spPr>
        <p:txBody>
          <a:bodyPr wrap="square" rtlCol="0">
            <a:spAutoFit/>
          </a:bodyPr>
          <a:lstStyle/>
          <a:p>
            <a:r>
              <a:rPr lang="en-US" sz="1050" dirty="0" smtClean="0"/>
              <a:t>phU6 – hsd11b1 colony #8</a:t>
            </a:r>
            <a:endParaRPr lang="en-US" sz="1050" dirty="0"/>
          </a:p>
        </p:txBody>
      </p:sp>
      <p:sp>
        <p:nvSpPr>
          <p:cNvPr id="9" name="TextBox 8"/>
          <p:cNvSpPr txBox="1"/>
          <p:nvPr/>
        </p:nvSpPr>
        <p:spPr>
          <a:xfrm rot="19038180">
            <a:off x="3238590" y="513152"/>
            <a:ext cx="3146612" cy="261610"/>
          </a:xfrm>
          <a:prstGeom prst="rect">
            <a:avLst/>
          </a:prstGeom>
          <a:noFill/>
        </p:spPr>
        <p:txBody>
          <a:bodyPr wrap="square" rtlCol="0">
            <a:spAutoFit/>
          </a:bodyPr>
          <a:lstStyle/>
          <a:p>
            <a:r>
              <a:rPr lang="en-US" sz="1050" dirty="0" smtClean="0"/>
              <a:t>phU6 – slc25a colony #5</a:t>
            </a:r>
            <a:endParaRPr lang="en-US" sz="1050" dirty="0"/>
          </a:p>
        </p:txBody>
      </p:sp>
      <p:sp>
        <p:nvSpPr>
          <p:cNvPr id="10" name="TextBox 9"/>
          <p:cNvSpPr txBox="1"/>
          <p:nvPr/>
        </p:nvSpPr>
        <p:spPr>
          <a:xfrm rot="19038180">
            <a:off x="3945886" y="513147"/>
            <a:ext cx="3146612" cy="261610"/>
          </a:xfrm>
          <a:prstGeom prst="rect">
            <a:avLst/>
          </a:prstGeom>
          <a:noFill/>
        </p:spPr>
        <p:txBody>
          <a:bodyPr wrap="square" rtlCol="0">
            <a:spAutoFit/>
          </a:bodyPr>
          <a:lstStyle/>
          <a:p>
            <a:r>
              <a:rPr lang="en-US" sz="1050" dirty="0" smtClean="0"/>
              <a:t>phU6 – slc25a colony #15</a:t>
            </a:r>
            <a:endParaRPr lang="en-US" sz="1050" dirty="0"/>
          </a:p>
        </p:txBody>
      </p:sp>
      <p:sp>
        <p:nvSpPr>
          <p:cNvPr id="11" name="Oval 10"/>
          <p:cNvSpPr/>
          <p:nvPr/>
        </p:nvSpPr>
        <p:spPr>
          <a:xfrm>
            <a:off x="2281548" y="4152134"/>
            <a:ext cx="2473827" cy="465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81547" y="2333845"/>
            <a:ext cx="2473827" cy="465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75412" y="2333845"/>
            <a:ext cx="2796988" cy="369332"/>
          </a:xfrm>
          <a:prstGeom prst="rect">
            <a:avLst/>
          </a:prstGeom>
          <a:noFill/>
        </p:spPr>
        <p:txBody>
          <a:bodyPr wrap="square" rtlCol="0">
            <a:spAutoFit/>
          </a:bodyPr>
          <a:lstStyle/>
          <a:p>
            <a:r>
              <a:rPr lang="en-US" dirty="0" smtClean="0"/>
              <a:t>Expected 3092 bands</a:t>
            </a:r>
            <a:endParaRPr lang="en-US" dirty="0"/>
          </a:p>
        </p:txBody>
      </p:sp>
      <p:sp>
        <p:nvSpPr>
          <p:cNvPr id="14" name="TextBox 13"/>
          <p:cNvSpPr txBox="1"/>
          <p:nvPr/>
        </p:nvSpPr>
        <p:spPr>
          <a:xfrm>
            <a:off x="4975412" y="4200181"/>
            <a:ext cx="3818964" cy="538609"/>
          </a:xfrm>
          <a:prstGeom prst="rect">
            <a:avLst/>
          </a:prstGeom>
          <a:noFill/>
        </p:spPr>
        <p:txBody>
          <a:bodyPr wrap="square" rtlCol="0">
            <a:spAutoFit/>
          </a:bodyPr>
          <a:lstStyle/>
          <a:p>
            <a:r>
              <a:rPr lang="en-US" dirty="0" smtClean="0"/>
              <a:t>Expected 425 bands</a:t>
            </a:r>
          </a:p>
          <a:p>
            <a:r>
              <a:rPr lang="en-US" sz="1100" dirty="0" smtClean="0"/>
              <a:t>*Bands got fainter as I continued to resolve the ladder</a:t>
            </a:r>
            <a:endParaRPr lang="en-US" sz="1100" dirty="0"/>
          </a:p>
        </p:txBody>
      </p:sp>
      <p:sp>
        <p:nvSpPr>
          <p:cNvPr id="15" name="TextBox 14"/>
          <p:cNvSpPr txBox="1"/>
          <p:nvPr/>
        </p:nvSpPr>
        <p:spPr>
          <a:xfrm>
            <a:off x="6191309" y="643952"/>
            <a:ext cx="5050371" cy="1077218"/>
          </a:xfrm>
          <a:prstGeom prst="rect">
            <a:avLst/>
          </a:prstGeom>
          <a:noFill/>
        </p:spPr>
        <p:txBody>
          <a:bodyPr wrap="square" rtlCol="0">
            <a:spAutoFit/>
          </a:bodyPr>
          <a:lstStyle/>
          <a:p>
            <a:r>
              <a:rPr lang="en-US" sz="3200" spc="-50" dirty="0">
                <a:latin typeface="+mj-lt"/>
                <a:ea typeface="+mj-ea"/>
                <a:cs typeface="+mj-cs"/>
              </a:rPr>
              <a:t>Results of Digestion of </a:t>
            </a:r>
            <a:r>
              <a:rPr lang="en-US" sz="3200" spc="-50" dirty="0" err="1">
                <a:latin typeface="+mj-lt"/>
                <a:ea typeface="+mj-ea"/>
                <a:cs typeface="+mj-cs"/>
              </a:rPr>
              <a:t>miniprep</a:t>
            </a:r>
            <a:r>
              <a:rPr lang="en-US" sz="3200" spc="-50" dirty="0">
                <a:latin typeface="+mj-lt"/>
                <a:ea typeface="+mj-ea"/>
                <a:cs typeface="+mj-cs"/>
              </a:rPr>
              <a:t> samples</a:t>
            </a:r>
          </a:p>
        </p:txBody>
      </p:sp>
      <p:sp>
        <p:nvSpPr>
          <p:cNvPr id="3" name="Slide Number Placeholder 2"/>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7232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Results</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In progress</a:t>
            </a:r>
          </a:p>
          <a:p>
            <a:pPr lvl="1"/>
            <a:r>
              <a:rPr lang="en-US" dirty="0"/>
              <a:t>Not all PCR results are positive, suggesting not all promoter-</a:t>
            </a:r>
            <a:r>
              <a:rPr lang="en-US" dirty="0" err="1"/>
              <a:t>sgRNA</a:t>
            </a:r>
            <a:r>
              <a:rPr lang="en-US" dirty="0"/>
              <a:t> cassettes are in the vector</a:t>
            </a:r>
          </a:p>
          <a:p>
            <a:pPr lvl="1"/>
            <a:r>
              <a:rPr lang="en-US" dirty="0"/>
              <a:t>Hard to transform such a large vector (14kb</a:t>
            </a:r>
            <a:r>
              <a:rPr lang="en-US" dirty="0" smtClean="0"/>
              <a:t>)</a:t>
            </a:r>
          </a:p>
          <a:p>
            <a:pPr lvl="1"/>
            <a:r>
              <a:rPr lang="en-US" dirty="0" smtClean="0"/>
              <a:t>Close to standardizing the multiplexing process to observe further downstream effects</a:t>
            </a:r>
          </a:p>
          <a:p>
            <a:pPr marL="514350" indent="-514350">
              <a:buAutoNum type="arabicParenR"/>
            </a:pPr>
            <a:r>
              <a:rPr lang="en-US" dirty="0" smtClean="0"/>
              <a:t>Four clones were successfully </a:t>
            </a:r>
            <a:r>
              <a:rPr lang="en-US" dirty="0" smtClean="0"/>
              <a:t>made</a:t>
            </a:r>
            <a:endParaRPr lang="en-US" dirty="0" smtClean="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23296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a:t>
            </a:r>
            <a:endParaRPr lang="en-US" dirty="0"/>
          </a:p>
        </p:txBody>
      </p:sp>
      <p:sp>
        <p:nvSpPr>
          <p:cNvPr id="3" name="Content Placeholder 2"/>
          <p:cNvSpPr>
            <a:spLocks noGrp="1"/>
          </p:cNvSpPr>
          <p:nvPr>
            <p:ph idx="1"/>
          </p:nvPr>
        </p:nvSpPr>
        <p:spPr/>
        <p:txBody>
          <a:bodyPr/>
          <a:lstStyle/>
          <a:p>
            <a:r>
              <a:rPr lang="en-US" dirty="0" smtClean="0"/>
              <a:t>Standardization of the Golden Gate Assembly process</a:t>
            </a:r>
          </a:p>
          <a:p>
            <a:pPr lvl="1"/>
            <a:r>
              <a:rPr lang="en-US" dirty="0"/>
              <a:t>Utilizing SURE2 chemically competent cells</a:t>
            </a:r>
          </a:p>
          <a:p>
            <a:pPr lvl="1"/>
            <a:r>
              <a:rPr lang="en-US" dirty="0"/>
              <a:t>Running Colony PCR for blue colonies as well</a:t>
            </a:r>
          </a:p>
          <a:p>
            <a:pPr lvl="1"/>
            <a:r>
              <a:rPr lang="en-US" dirty="0"/>
              <a:t>Running PCR to amplify smaller </a:t>
            </a:r>
            <a:r>
              <a:rPr lang="en-US" dirty="0" smtClean="0"/>
              <a:t>fragments</a:t>
            </a:r>
          </a:p>
          <a:p>
            <a:r>
              <a:rPr lang="en-US" dirty="0" smtClean="0"/>
              <a:t>Adding Astrocyte specificity to the PLV vector utilizing </a:t>
            </a:r>
            <a:r>
              <a:rPr lang="en-US" dirty="0" err="1" smtClean="0"/>
              <a:t>recombineering</a:t>
            </a:r>
            <a:endParaRPr lang="en-US" dirty="0" smtClean="0"/>
          </a:p>
          <a:p>
            <a:r>
              <a:rPr lang="en-US" dirty="0" smtClean="0"/>
              <a:t>Managing to engineer a vector that could knockout genes of interest in only astrocytes to observe its effects on </a:t>
            </a:r>
            <a:r>
              <a:rPr lang="en-US" dirty="0" err="1" smtClean="0"/>
              <a:t>astrogliosis</a:t>
            </a:r>
            <a:endParaRPr lang="en-US" dirty="0" smtClean="0"/>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428214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042"/>
            <a:ext cx="10515600" cy="1325563"/>
          </a:xfrm>
        </p:spPr>
        <p:txBody>
          <a:bodyPr/>
          <a:lstStyle/>
          <a:p>
            <a:r>
              <a:rPr lang="en-US" dirty="0" smtClean="0"/>
              <a:t>Impact</a:t>
            </a:r>
            <a:endParaRPr lang="en-US" dirty="0"/>
          </a:p>
        </p:txBody>
      </p:sp>
      <p:sp>
        <p:nvSpPr>
          <p:cNvPr id="3" name="Content Placeholder 2"/>
          <p:cNvSpPr>
            <a:spLocks noGrp="1"/>
          </p:cNvSpPr>
          <p:nvPr>
            <p:ph idx="1"/>
          </p:nvPr>
        </p:nvSpPr>
        <p:spPr>
          <a:xfrm>
            <a:off x="979100" y="1287743"/>
            <a:ext cx="10233800" cy="4351338"/>
          </a:xfrm>
        </p:spPr>
        <p:txBody>
          <a:bodyPr/>
          <a:lstStyle/>
          <a:p>
            <a:r>
              <a:rPr lang="en-US" dirty="0" err="1" smtClean="0"/>
              <a:t>Astrogliosis</a:t>
            </a:r>
            <a:r>
              <a:rPr lang="en-US" dirty="0" smtClean="0"/>
              <a:t> is an acute response to almost all  CNS insults: neurodegenerative diseases, trauma, immunological insults</a:t>
            </a:r>
          </a:p>
          <a:p>
            <a:r>
              <a:rPr lang="en-US" dirty="0" smtClean="0"/>
              <a:t>Knowing the processes that underlie reactive </a:t>
            </a:r>
            <a:r>
              <a:rPr lang="en-US" dirty="0" err="1"/>
              <a:t>astrogliosis</a:t>
            </a:r>
            <a:r>
              <a:rPr lang="en-US" dirty="0"/>
              <a:t> </a:t>
            </a:r>
            <a:r>
              <a:rPr lang="en-US" dirty="0" smtClean="0"/>
              <a:t>can present targets for clinical therapies</a:t>
            </a:r>
          </a:p>
          <a:p>
            <a:r>
              <a:rPr lang="en-US" dirty="0" smtClean="0"/>
              <a:t>Help reduce neurological impairment</a:t>
            </a:r>
            <a:endParaRPr lang="en-US" dirty="0"/>
          </a:p>
          <a:p>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19</a:t>
            </a:fld>
            <a:endParaRPr lang="en-US" dirty="0"/>
          </a:p>
        </p:txBody>
      </p:sp>
      <p:pic>
        <p:nvPicPr>
          <p:cNvPr id="4098" name="Picture 2" descr="Image result for astrogliosis"/>
          <p:cNvPicPr>
            <a:picLocks noChangeAspect="1" noChangeArrowheads="1"/>
          </p:cNvPicPr>
          <p:nvPr/>
        </p:nvPicPr>
        <p:blipFill rotWithShape="1">
          <a:blip r:embed="rId3">
            <a:extLst>
              <a:ext uri="{28A0092B-C50C-407E-A947-70E740481C1C}">
                <a14:useLocalDpi xmlns:a14="http://schemas.microsoft.com/office/drawing/2010/main" val="0"/>
              </a:ext>
            </a:extLst>
          </a:blip>
          <a:srcRect t="-1" b="40627"/>
          <a:stretch/>
        </p:blipFill>
        <p:spPr bwMode="auto">
          <a:xfrm>
            <a:off x="6850378" y="3715171"/>
            <a:ext cx="5180258" cy="2596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19247" y="6311900"/>
            <a:ext cx="4899212" cy="369332"/>
          </a:xfrm>
          <a:prstGeom prst="rect">
            <a:avLst/>
          </a:prstGeom>
          <a:noFill/>
        </p:spPr>
        <p:txBody>
          <a:bodyPr wrap="square" rtlCol="0">
            <a:spAutoFit/>
          </a:bodyPr>
          <a:lstStyle/>
          <a:p>
            <a:r>
              <a:rPr lang="en-US" dirty="0" smtClean="0"/>
              <a:t>Image edited. </a:t>
            </a:r>
            <a:r>
              <a:rPr lang="en-US" dirty="0" err="1" smtClean="0"/>
              <a:t>Pekny</a:t>
            </a:r>
            <a:r>
              <a:rPr lang="en-US" dirty="0" smtClean="0"/>
              <a:t> &amp; </a:t>
            </a:r>
            <a:r>
              <a:rPr lang="en-US" dirty="0" err="1" smtClean="0"/>
              <a:t>Pekna</a:t>
            </a:r>
            <a:r>
              <a:rPr lang="en-US" dirty="0" smtClean="0"/>
              <a:t>, 2014. </a:t>
            </a:r>
            <a:endParaRPr lang="en-US" dirty="0"/>
          </a:p>
        </p:txBody>
      </p:sp>
    </p:spTree>
    <p:extLst>
      <p:ext uri="{BB962C8B-B14F-4D97-AF65-F5344CB8AC3E}">
        <p14:creationId xmlns:p14="http://schemas.microsoft.com/office/powerpoint/2010/main" val="318387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83" y="141313"/>
            <a:ext cx="10515600" cy="1325563"/>
          </a:xfrm>
        </p:spPr>
        <p:txBody>
          <a:bodyPr/>
          <a:lstStyle/>
          <a:p>
            <a:r>
              <a:rPr lang="en-US" dirty="0" smtClean="0"/>
              <a:t>Astrocytes</a:t>
            </a:r>
            <a:endParaRPr lang="en-US" dirty="0"/>
          </a:p>
        </p:txBody>
      </p:sp>
      <p:sp>
        <p:nvSpPr>
          <p:cNvPr id="3" name="Content Placeholder 2"/>
          <p:cNvSpPr>
            <a:spLocks noGrp="1"/>
          </p:cNvSpPr>
          <p:nvPr>
            <p:ph idx="1"/>
          </p:nvPr>
        </p:nvSpPr>
        <p:spPr>
          <a:xfrm>
            <a:off x="656260" y="2054799"/>
            <a:ext cx="9905999" cy="3541714"/>
          </a:xfrm>
        </p:spPr>
        <p:txBody>
          <a:bodyPr>
            <a:normAutofit/>
          </a:bodyPr>
          <a:lstStyle/>
          <a:p>
            <a:r>
              <a:rPr lang="en-US" sz="2400" dirty="0" smtClean="0"/>
              <a:t>Regulate blood flow</a:t>
            </a:r>
          </a:p>
          <a:p>
            <a:r>
              <a:rPr lang="en-US" sz="2400" dirty="0" smtClean="0"/>
              <a:t>Nurture neurons </a:t>
            </a:r>
          </a:p>
          <a:p>
            <a:r>
              <a:rPr lang="en-US" sz="2400" dirty="0" smtClean="0"/>
              <a:t>Participate in ensuring successful neurotransmission</a:t>
            </a:r>
          </a:p>
          <a:p>
            <a:r>
              <a:rPr lang="en-US" sz="2400" dirty="0" smtClean="0"/>
              <a:t>Maintain plasticity</a:t>
            </a:r>
          </a:p>
          <a:p>
            <a:r>
              <a:rPr lang="en-US" sz="2400" dirty="0" smtClean="0">
                <a:solidFill>
                  <a:srgbClr val="FF0000"/>
                </a:solidFill>
              </a:rPr>
              <a:t>Respond to insults made to the CNS</a:t>
            </a:r>
          </a:p>
          <a:p>
            <a:pPr marL="0" indent="0">
              <a:buNone/>
            </a:pPr>
            <a:r>
              <a:rPr lang="en-US" sz="1200" dirty="0" smtClean="0"/>
              <a:t>					</a:t>
            </a:r>
            <a:r>
              <a:rPr lang="en-US" sz="1400" dirty="0" err="1" smtClean="0"/>
              <a:t>Sofroniew</a:t>
            </a:r>
            <a:r>
              <a:rPr lang="en-US" sz="1400" dirty="0" smtClean="0"/>
              <a:t>, 2009</a:t>
            </a:r>
            <a:endParaRPr lang="en-US" sz="1400" dirty="0"/>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pic>
        <p:nvPicPr>
          <p:cNvPr id="1026" name="Picture 2" descr="untitled2113164729957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611" y="1191527"/>
            <a:ext cx="4141694" cy="3354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3647" y="4950182"/>
            <a:ext cx="4481200" cy="646331"/>
          </a:xfrm>
          <a:prstGeom prst="rect">
            <a:avLst/>
          </a:prstGeom>
          <a:noFill/>
        </p:spPr>
        <p:txBody>
          <a:bodyPr wrap="square" rtlCol="0">
            <a:spAutoFit/>
          </a:bodyPr>
          <a:lstStyle/>
          <a:p>
            <a:r>
              <a:rPr lang="en-US" dirty="0"/>
              <a:t>http://jonlieffmd.com/blog/astrocytes-control-synapse-function</a:t>
            </a:r>
          </a:p>
        </p:txBody>
      </p:sp>
    </p:spTree>
    <p:extLst>
      <p:ext uri="{BB962C8B-B14F-4D97-AF65-F5344CB8AC3E}">
        <p14:creationId xmlns:p14="http://schemas.microsoft.com/office/powerpoint/2010/main" val="492780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2409078"/>
            <a:ext cx="10515600" cy="1325563"/>
          </a:xfrm>
        </p:spPr>
        <p:txBody>
          <a:bodyPr/>
          <a:lstStyle/>
          <a:p>
            <a:pPr algn="ctr"/>
            <a:r>
              <a:rPr lang="en-US" dirty="0" smtClean="0"/>
              <a:t>Scientific Questions?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228457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2409078"/>
            <a:ext cx="10515600" cy="1325563"/>
          </a:xfrm>
        </p:spPr>
        <p:txBody>
          <a:bodyPr/>
          <a:lstStyle/>
          <a:p>
            <a:pPr algn="ctr"/>
            <a:r>
              <a:rPr lang="en-US" dirty="0" smtClean="0"/>
              <a:t>US Bose Scholarship Reflection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113321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0"/>
            <a:ext cx="10515600" cy="1325563"/>
          </a:xfrm>
        </p:spPr>
        <p:txBody>
          <a:bodyPr/>
          <a:lstStyle/>
          <a:p>
            <a:r>
              <a:rPr lang="en-US" dirty="0" smtClean="0"/>
              <a:t>Bangalore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469" y="1332095"/>
            <a:ext cx="4087316" cy="54497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568" y="1470977"/>
            <a:ext cx="3660798" cy="48810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869" y="1332094"/>
            <a:ext cx="3976337" cy="5301783"/>
          </a:xfrm>
          <a:prstGeom prst="rect">
            <a:avLst/>
          </a:prstGeom>
        </p:spPr>
      </p:pic>
    </p:spTree>
    <p:extLst>
      <p:ext uri="{BB962C8B-B14F-4D97-AF65-F5344CB8AC3E}">
        <p14:creationId xmlns:p14="http://schemas.microsoft.com/office/powerpoint/2010/main" val="1994308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Indian Institute of Science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78" y="1308847"/>
            <a:ext cx="4161865" cy="55491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343" y="1308847"/>
            <a:ext cx="7105215" cy="5328911"/>
          </a:xfrm>
          <a:prstGeom prst="rect">
            <a:avLst/>
          </a:prstGeom>
        </p:spPr>
      </p:pic>
    </p:spTree>
    <p:extLst>
      <p:ext uri="{BB962C8B-B14F-4D97-AF65-F5344CB8AC3E}">
        <p14:creationId xmlns:p14="http://schemas.microsoft.com/office/powerpoint/2010/main" val="2316053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94" y="0"/>
            <a:ext cx="10515600" cy="1325563"/>
          </a:xfrm>
        </p:spPr>
        <p:txBody>
          <a:bodyPr/>
          <a:lstStyle/>
          <a:p>
            <a:r>
              <a:rPr lang="en-US" dirty="0" smtClean="0"/>
              <a:t>Centre for Neuroscience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3449171" cy="45988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384" y="1325563"/>
            <a:ext cx="6311153" cy="473336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3448"/>
          <a:stretch/>
        </p:blipFill>
        <p:spPr>
          <a:xfrm>
            <a:off x="9358592" y="1224710"/>
            <a:ext cx="2833408" cy="4935071"/>
          </a:xfrm>
          <a:prstGeom prst="rect">
            <a:avLst/>
          </a:prstGeom>
        </p:spPr>
      </p:pic>
    </p:spTree>
    <p:extLst>
      <p:ext uri="{BB962C8B-B14F-4D97-AF65-F5344CB8AC3E}">
        <p14:creationId xmlns:p14="http://schemas.microsoft.com/office/powerpoint/2010/main" val="2474306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2409078"/>
            <a:ext cx="10515600" cy="1325563"/>
          </a:xfrm>
        </p:spPr>
        <p:txBody>
          <a:bodyPr/>
          <a:lstStyle/>
          <a:p>
            <a:pPr algn="ctr"/>
            <a:r>
              <a:rPr lang="en-US" dirty="0" smtClean="0"/>
              <a:t>Thank You</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2199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Astrogliosis</a:t>
            </a:r>
            <a:endParaRPr lang="en-US" dirty="0"/>
          </a:p>
        </p:txBody>
      </p:sp>
      <p:sp>
        <p:nvSpPr>
          <p:cNvPr id="3" name="Content Placeholder 2"/>
          <p:cNvSpPr>
            <a:spLocks noGrp="1"/>
          </p:cNvSpPr>
          <p:nvPr>
            <p:ph idx="1"/>
          </p:nvPr>
        </p:nvSpPr>
        <p:spPr>
          <a:xfrm>
            <a:off x="979100" y="1443595"/>
            <a:ext cx="10233800" cy="4351338"/>
          </a:xfrm>
        </p:spPr>
        <p:txBody>
          <a:bodyPr/>
          <a:lstStyle/>
          <a:p>
            <a:r>
              <a:rPr lang="en-US" dirty="0" smtClean="0"/>
              <a:t>Reactive astrocytes</a:t>
            </a:r>
          </a:p>
          <a:p>
            <a:r>
              <a:rPr lang="en-US" dirty="0" smtClean="0"/>
              <a:t>Hallmarks: </a:t>
            </a:r>
            <a:r>
              <a:rPr lang="en-US" dirty="0"/>
              <a:t>G</a:t>
            </a:r>
            <a:r>
              <a:rPr lang="en-US" dirty="0" smtClean="0"/>
              <a:t>lial </a:t>
            </a:r>
            <a:r>
              <a:rPr lang="en-US" dirty="0"/>
              <a:t>F</a:t>
            </a:r>
            <a:r>
              <a:rPr lang="en-US" dirty="0" smtClean="0"/>
              <a:t>ibrillary </a:t>
            </a:r>
            <a:r>
              <a:rPr lang="en-US" dirty="0"/>
              <a:t>A</a:t>
            </a:r>
            <a:r>
              <a:rPr lang="en-US" dirty="0" smtClean="0"/>
              <a:t>cidic Protein (GFAP) upregulation and hypertrophy</a:t>
            </a:r>
          </a:p>
          <a:p>
            <a:r>
              <a:rPr lang="en-US" dirty="0" err="1" smtClean="0"/>
              <a:t>Persistance</a:t>
            </a:r>
            <a:r>
              <a:rPr lang="en-US" dirty="0" smtClean="0"/>
              <a:t> can be maladaptive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a:t>
            </a:fld>
            <a:endParaRPr lang="en-US" dirty="0"/>
          </a:p>
        </p:txBody>
      </p:sp>
      <p:pic>
        <p:nvPicPr>
          <p:cNvPr id="5" name="Picture 4"/>
          <p:cNvPicPr>
            <a:picLocks noChangeAspect="1"/>
          </p:cNvPicPr>
          <p:nvPr/>
        </p:nvPicPr>
        <p:blipFill>
          <a:blip r:embed="rId3"/>
          <a:stretch>
            <a:fillRect/>
          </a:stretch>
        </p:blipFill>
        <p:spPr>
          <a:xfrm>
            <a:off x="4308661" y="3309689"/>
            <a:ext cx="7734300" cy="2943225"/>
          </a:xfrm>
          <a:prstGeom prst="rect">
            <a:avLst/>
          </a:prstGeom>
        </p:spPr>
      </p:pic>
      <p:sp>
        <p:nvSpPr>
          <p:cNvPr id="6" name="TextBox 5"/>
          <p:cNvSpPr txBox="1"/>
          <p:nvPr/>
        </p:nvSpPr>
        <p:spPr>
          <a:xfrm>
            <a:off x="4308661" y="6331089"/>
            <a:ext cx="7470962" cy="523220"/>
          </a:xfrm>
          <a:prstGeom prst="rect">
            <a:avLst/>
          </a:prstGeom>
          <a:noFill/>
        </p:spPr>
        <p:txBody>
          <a:bodyPr wrap="square" rtlCol="0">
            <a:spAutoFit/>
          </a:bodyPr>
          <a:lstStyle/>
          <a:p>
            <a:r>
              <a:rPr lang="en-US" sz="1400" dirty="0" err="1"/>
              <a:t>Sofroniew</a:t>
            </a:r>
            <a:r>
              <a:rPr lang="en-US" sz="1400" dirty="0"/>
              <a:t> MV. Molecular dissection of reactive </a:t>
            </a:r>
            <a:r>
              <a:rPr lang="en-US" sz="1400" dirty="0" err="1"/>
              <a:t>astrogliosis</a:t>
            </a:r>
            <a:r>
              <a:rPr lang="en-US" sz="1400" dirty="0"/>
              <a:t> and glial scar formation. </a:t>
            </a:r>
            <a:r>
              <a:rPr lang="en-US" sz="1400" i="1" dirty="0"/>
              <a:t>Trends </a:t>
            </a:r>
            <a:r>
              <a:rPr lang="en-US" sz="1400" i="1" dirty="0" err="1"/>
              <a:t>Neurosci</a:t>
            </a:r>
            <a:r>
              <a:rPr lang="en-US" sz="1400" dirty="0"/>
              <a:t>. 2009;32(12):638-647. </a:t>
            </a:r>
            <a:r>
              <a:rPr lang="en-US" sz="1400" dirty="0" err="1"/>
              <a:t>doi</a:t>
            </a:r>
            <a:r>
              <a:rPr lang="en-US" sz="1400" dirty="0"/>
              <a:t>: 10.1016/j.tins.2009.08.002 [</a:t>
            </a:r>
            <a:r>
              <a:rPr lang="en-US" sz="1400" dirty="0" err="1"/>
              <a:t>doi</a:t>
            </a:r>
            <a:r>
              <a:rPr lang="en-US" sz="1400" dirty="0"/>
              <a:t>].</a:t>
            </a:r>
          </a:p>
        </p:txBody>
      </p:sp>
    </p:spTree>
    <p:extLst>
      <p:ext uri="{BB962C8B-B14F-4D97-AF65-F5344CB8AC3E}">
        <p14:creationId xmlns:p14="http://schemas.microsoft.com/office/powerpoint/2010/main" val="377057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Understand</a:t>
            </a:r>
            <a:endParaRPr lang="en-US" dirty="0"/>
          </a:p>
        </p:txBody>
      </p:sp>
      <p:sp>
        <p:nvSpPr>
          <p:cNvPr id="3" name="Content Placeholder 2"/>
          <p:cNvSpPr>
            <a:spLocks noGrp="1"/>
          </p:cNvSpPr>
          <p:nvPr>
            <p:ph idx="1"/>
          </p:nvPr>
        </p:nvSpPr>
        <p:spPr>
          <a:xfrm>
            <a:off x="979100" y="1510443"/>
            <a:ext cx="10233800" cy="4351338"/>
          </a:xfrm>
        </p:spPr>
        <p:txBody>
          <a:bodyPr>
            <a:normAutofit/>
          </a:bodyPr>
          <a:lstStyle/>
          <a:p>
            <a:r>
              <a:rPr lang="en-US" sz="2400" dirty="0" smtClean="0"/>
              <a:t>SRF: transcription factor that controls cell proliferation and differentiation (NCBI)</a:t>
            </a:r>
          </a:p>
          <a:p>
            <a:r>
              <a:rPr lang="en-US" sz="2400" dirty="0"/>
              <a:t>Downregulation of serum response factor (SRF) leads to </a:t>
            </a:r>
            <a:r>
              <a:rPr lang="en-US" sz="2400" dirty="0" err="1"/>
              <a:t>astrogliosis</a:t>
            </a:r>
            <a:r>
              <a:rPr lang="en-US" sz="2400" dirty="0"/>
              <a:t> (unpublished data from Dr. </a:t>
            </a:r>
            <a:r>
              <a:rPr lang="en-US" sz="2400" dirty="0" err="1"/>
              <a:t>Ramanan’s</a:t>
            </a:r>
            <a:r>
              <a:rPr lang="en-US" sz="2400" dirty="0"/>
              <a:t> lab)</a:t>
            </a:r>
          </a:p>
          <a:p>
            <a:pPr marL="0" indent="0">
              <a:buNone/>
            </a:pPr>
            <a:endParaRPr lang="en-US" sz="2400" dirty="0"/>
          </a:p>
        </p:txBody>
      </p:sp>
      <p:sp>
        <p:nvSpPr>
          <p:cNvPr id="7" name="Slide Number Placeholder 6"/>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Picture 3"/>
          <p:cNvPicPr>
            <a:picLocks noChangeAspect="1"/>
          </p:cNvPicPr>
          <p:nvPr/>
        </p:nvPicPr>
        <p:blipFill rotWithShape="1">
          <a:blip r:embed="rId3"/>
          <a:srcRect l="20925" t="18566" r="20924" b="18689"/>
          <a:stretch/>
        </p:blipFill>
        <p:spPr>
          <a:xfrm>
            <a:off x="5629247" y="3062368"/>
            <a:ext cx="5724553" cy="3472715"/>
          </a:xfrm>
          <a:prstGeom prst="rect">
            <a:avLst/>
          </a:prstGeom>
        </p:spPr>
      </p:pic>
      <p:sp>
        <p:nvSpPr>
          <p:cNvPr id="5" name="TextBox 4"/>
          <p:cNvSpPr txBox="1"/>
          <p:nvPr/>
        </p:nvSpPr>
        <p:spPr>
          <a:xfrm>
            <a:off x="6096000" y="6443614"/>
            <a:ext cx="5880847" cy="369332"/>
          </a:xfrm>
          <a:prstGeom prst="rect">
            <a:avLst/>
          </a:prstGeom>
          <a:noFill/>
        </p:spPr>
        <p:txBody>
          <a:bodyPr wrap="square" rtlCol="0">
            <a:spAutoFit/>
          </a:bodyPr>
          <a:lstStyle/>
          <a:p>
            <a:r>
              <a:rPr lang="en-US" dirty="0" smtClean="0"/>
              <a:t>Brain RNA-</a:t>
            </a:r>
            <a:r>
              <a:rPr lang="en-US" dirty="0" err="1" smtClean="0"/>
              <a:t>Seq</a:t>
            </a:r>
            <a:r>
              <a:rPr lang="en-US" dirty="0" smtClean="0"/>
              <a:t> Zhang et al.</a:t>
            </a:r>
            <a:endParaRPr lang="en-US" dirty="0"/>
          </a:p>
        </p:txBody>
      </p:sp>
    </p:spTree>
    <p:extLst>
      <p:ext uri="{BB962C8B-B14F-4D97-AF65-F5344CB8AC3E}">
        <p14:creationId xmlns:p14="http://schemas.microsoft.com/office/powerpoint/2010/main" val="191600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Unknown</a:t>
            </a:r>
            <a:endParaRPr lang="en-US" dirty="0"/>
          </a:p>
        </p:txBody>
      </p:sp>
      <p:sp>
        <p:nvSpPr>
          <p:cNvPr id="3" name="Content Placeholder 2"/>
          <p:cNvSpPr>
            <a:spLocks noGrp="1"/>
          </p:cNvSpPr>
          <p:nvPr>
            <p:ph idx="1"/>
          </p:nvPr>
        </p:nvSpPr>
        <p:spPr>
          <a:xfrm>
            <a:off x="838200" y="1538474"/>
            <a:ext cx="10233800" cy="4351338"/>
          </a:xfrm>
        </p:spPr>
        <p:txBody>
          <a:bodyPr/>
          <a:lstStyle/>
          <a:p>
            <a:r>
              <a:rPr lang="en-US" dirty="0" smtClean="0"/>
              <a:t>What other genes are important?</a:t>
            </a:r>
          </a:p>
          <a:p>
            <a:r>
              <a:rPr lang="en-US" dirty="0" smtClean="0"/>
              <a:t>Is there a molecular pathway/order to </a:t>
            </a:r>
            <a:r>
              <a:rPr lang="en-US" dirty="0" err="1" smtClean="0"/>
              <a:t>astrogliosis</a:t>
            </a:r>
            <a:r>
              <a:rPr lang="en-US" dirty="0" smtClean="0"/>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308254310"/>
              </p:ext>
            </p:extLst>
          </p:nvPr>
        </p:nvGraphicFramePr>
        <p:xfrm>
          <a:off x="1819835" y="2510491"/>
          <a:ext cx="8162365" cy="3845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012" y="0"/>
            <a:ext cx="10515600" cy="1325563"/>
          </a:xfrm>
        </p:spPr>
        <p:txBody>
          <a:bodyPr/>
          <a:lstStyle/>
          <a:p>
            <a:r>
              <a:rPr lang="en-US" dirty="0" smtClean="0"/>
              <a:t>Why a Multiplex Approach?</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60942276"/>
              </p:ext>
            </p:extLst>
          </p:nvPr>
        </p:nvGraphicFramePr>
        <p:xfrm>
          <a:off x="3765178" y="1216660"/>
          <a:ext cx="4554070" cy="5139690"/>
        </p:xfrm>
        <a:graphic>
          <a:graphicData uri="http://schemas.openxmlformats.org/drawingml/2006/table">
            <a:tbl>
              <a:tblPr>
                <a:tableStyleId>{5C22544A-7EE6-4342-B048-85BDC9FD1C3A}</a:tableStyleId>
              </a:tblPr>
              <a:tblGrid>
                <a:gridCol w="4554070"/>
              </a:tblGrid>
              <a:tr h="273752">
                <a:tc>
                  <a:txBody>
                    <a:bodyPr/>
                    <a:lstStyle/>
                    <a:p>
                      <a:pPr algn="ctr" fontAlgn="b"/>
                      <a:r>
                        <a:rPr lang="en-US" sz="2000" b="1" u="none" strike="noStrike" dirty="0">
                          <a:effectLst/>
                        </a:rPr>
                        <a:t>Genes Chosen for KO in Astrocytes</a:t>
                      </a:r>
                      <a:endParaRPr lang="en-US" sz="2000" b="1"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err="1">
                          <a:effectLst/>
                        </a:rPr>
                        <a:t>Srf</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Fzd2</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a:effectLst/>
                        </a:rPr>
                        <a:t>Fbxo30</a:t>
                      </a:r>
                      <a:endParaRPr lang="en-US" sz="1800" b="0" i="0" u="none" strike="noStrike">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Hsd11b1</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Sc4mol</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err="1">
                          <a:effectLst/>
                        </a:rPr>
                        <a:t>Nrarp</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err="1">
                          <a:effectLst/>
                        </a:rPr>
                        <a:t>Acadl</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Mfge8</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Fut10</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Rfx4</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Slc25a42</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Stard4</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Lix1</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Ranbp3l</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Gpc5</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Zfp62</a:t>
                      </a:r>
                      <a:endParaRPr lang="en-US" sz="1800" b="0" i="0" u="none" strike="noStrike" dirty="0">
                        <a:solidFill>
                          <a:srgbClr val="000000"/>
                        </a:solidFill>
                        <a:effectLst/>
                        <a:latin typeface="Arial" panose="020B0604020202020204" pitchFamily="34" charset="0"/>
                      </a:endParaRPr>
                    </a:p>
                  </a:txBody>
                  <a:tcPr marL="9525" marR="9525" marT="9525" marB="0" anchor="b"/>
                </a:tc>
              </a:tr>
              <a:tr h="254302">
                <a:tc>
                  <a:txBody>
                    <a:bodyPr/>
                    <a:lstStyle/>
                    <a:p>
                      <a:pPr algn="ctr" fontAlgn="b"/>
                      <a:r>
                        <a:rPr lang="en-US" sz="1800" b="0" u="none" strike="noStrike" dirty="0">
                          <a:effectLst/>
                        </a:rPr>
                        <a:t>Pvrl3</a:t>
                      </a:r>
                      <a:endParaRPr lang="en-US" sz="1800" b="0" i="0" u="none" strike="noStrike" dirty="0">
                        <a:solidFill>
                          <a:srgbClr val="000000"/>
                        </a:solidFill>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147149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317" t="24938" r="41181" b="13051"/>
          <a:stretch/>
        </p:blipFill>
        <p:spPr>
          <a:xfrm>
            <a:off x="1272987" y="161365"/>
            <a:ext cx="9717741" cy="6452988"/>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549847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55594" y="1449856"/>
            <a:ext cx="918882" cy="93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flipV="1">
            <a:off x="1055594" y="2634409"/>
            <a:ext cx="701488" cy="143436"/>
          </a:xfrm>
          <a:prstGeom prst="bentConnector3">
            <a:avLst/>
          </a:prstGeom>
        </p:spPr>
        <p:style>
          <a:lnRef idx="2">
            <a:schemeClr val="accent3"/>
          </a:lnRef>
          <a:fillRef idx="0">
            <a:schemeClr val="accent3"/>
          </a:fillRef>
          <a:effectRef idx="1">
            <a:schemeClr val="accent3"/>
          </a:effectRef>
          <a:fontRef idx="minor">
            <a:schemeClr val="tx1"/>
          </a:fontRef>
        </p:style>
      </p:cxnSp>
      <p:cxnSp>
        <p:nvCxnSpPr>
          <p:cNvPr id="8" name="Elbow Connector 7"/>
          <p:cNvCxnSpPr/>
          <p:nvPr/>
        </p:nvCxnSpPr>
        <p:spPr>
          <a:xfrm flipV="1">
            <a:off x="1297641" y="2634409"/>
            <a:ext cx="889747" cy="143437"/>
          </a:xfrm>
          <a:prstGeom prst="bentConnector3">
            <a:avLst>
              <a:gd name="adj1" fmla="val 50000"/>
            </a:avLst>
          </a:prstGeom>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1109381" y="1720892"/>
            <a:ext cx="918882" cy="369332"/>
          </a:xfrm>
          <a:prstGeom prst="rect">
            <a:avLst/>
          </a:prstGeom>
          <a:noFill/>
        </p:spPr>
        <p:txBody>
          <a:bodyPr wrap="square" rtlCol="0">
            <a:spAutoFit/>
          </a:bodyPr>
          <a:lstStyle/>
          <a:p>
            <a:r>
              <a:rPr lang="en-US" dirty="0" smtClean="0"/>
              <a:t>pMU6</a:t>
            </a:r>
            <a:endParaRPr lang="en-US" dirty="0"/>
          </a:p>
        </p:txBody>
      </p:sp>
      <p:sp>
        <p:nvSpPr>
          <p:cNvPr id="17" name="TextBox 16"/>
          <p:cNvSpPr txBox="1"/>
          <p:nvPr/>
        </p:nvSpPr>
        <p:spPr>
          <a:xfrm>
            <a:off x="1268506" y="2741705"/>
            <a:ext cx="918882" cy="369332"/>
          </a:xfrm>
          <a:prstGeom prst="rect">
            <a:avLst/>
          </a:prstGeom>
          <a:noFill/>
        </p:spPr>
        <p:txBody>
          <a:bodyPr wrap="square" rtlCol="0">
            <a:spAutoFit/>
          </a:bodyPr>
          <a:lstStyle/>
          <a:p>
            <a:r>
              <a:rPr lang="en-US" dirty="0" smtClean="0"/>
              <a:t>Mfge8</a:t>
            </a:r>
            <a:endParaRPr lang="en-US" dirty="0"/>
          </a:p>
        </p:txBody>
      </p:sp>
      <p:cxnSp>
        <p:nvCxnSpPr>
          <p:cNvPr id="19" name="Straight Connector 18"/>
          <p:cNvCxnSpPr/>
          <p:nvPr/>
        </p:nvCxnSpPr>
        <p:spPr>
          <a:xfrm flipV="1">
            <a:off x="1757082" y="1449856"/>
            <a:ext cx="217394" cy="240832"/>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V="1">
            <a:off x="1912841" y="1785142"/>
            <a:ext cx="217394" cy="240832"/>
          </a:xfrm>
          <a:prstGeom prst="line">
            <a:avLst/>
          </a:prstGeom>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1912841" y="1463015"/>
            <a:ext cx="918882" cy="369332"/>
          </a:xfrm>
          <a:prstGeom prst="rect">
            <a:avLst/>
          </a:prstGeom>
          <a:noFill/>
        </p:spPr>
        <p:txBody>
          <a:bodyPr wrap="square" rtlCol="0">
            <a:spAutoFit/>
          </a:bodyPr>
          <a:lstStyle/>
          <a:p>
            <a:r>
              <a:rPr lang="en-US" dirty="0" err="1" smtClean="0">
                <a:solidFill>
                  <a:srgbClr val="FFC000"/>
                </a:solidFill>
              </a:rPr>
              <a:t>BbsI</a:t>
            </a:r>
            <a:r>
              <a:rPr lang="en-US" dirty="0" smtClean="0">
                <a:solidFill>
                  <a:srgbClr val="FFC000"/>
                </a:solidFill>
              </a:rPr>
              <a:t> </a:t>
            </a:r>
            <a:endParaRPr lang="en-US" dirty="0">
              <a:solidFill>
                <a:srgbClr val="FFC000"/>
              </a:solidFill>
            </a:endParaRPr>
          </a:p>
        </p:txBody>
      </p:sp>
      <p:sp>
        <p:nvSpPr>
          <p:cNvPr id="22" name="Oval 21"/>
          <p:cNvSpPr/>
          <p:nvPr/>
        </p:nvSpPr>
        <p:spPr>
          <a:xfrm>
            <a:off x="3323665" y="2527836"/>
            <a:ext cx="918882" cy="93233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82306" y="1539503"/>
            <a:ext cx="918882" cy="93233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000036" y="1649503"/>
            <a:ext cx="201152" cy="233082"/>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6" name="Oval 25"/>
          <p:cNvSpPr/>
          <p:nvPr/>
        </p:nvSpPr>
        <p:spPr>
          <a:xfrm>
            <a:off x="3328142" y="1518582"/>
            <a:ext cx="918882" cy="9323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82306" y="2529504"/>
            <a:ext cx="918882" cy="932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Freeform 28"/>
          <p:cNvSpPr/>
          <p:nvPr/>
        </p:nvSpPr>
        <p:spPr>
          <a:xfrm>
            <a:off x="4041395" y="1620742"/>
            <a:ext cx="201152" cy="233082"/>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0" name="Freeform 29"/>
          <p:cNvSpPr/>
          <p:nvPr/>
        </p:nvSpPr>
        <p:spPr>
          <a:xfrm>
            <a:off x="4061275" y="2693289"/>
            <a:ext cx="201152" cy="233082"/>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31" name="Freeform 30"/>
          <p:cNvSpPr/>
          <p:nvPr/>
        </p:nvSpPr>
        <p:spPr>
          <a:xfrm>
            <a:off x="5039795" y="2683110"/>
            <a:ext cx="201152" cy="233082"/>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2" name="Right Arrow 31"/>
          <p:cNvSpPr/>
          <p:nvPr/>
        </p:nvSpPr>
        <p:spPr>
          <a:xfrm>
            <a:off x="2372282" y="2090224"/>
            <a:ext cx="621930" cy="29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32612" y="1449856"/>
            <a:ext cx="1936376" cy="9323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32612" y="2471833"/>
            <a:ext cx="2510117" cy="369332"/>
          </a:xfrm>
          <a:prstGeom prst="rect">
            <a:avLst/>
          </a:prstGeom>
          <a:noFill/>
        </p:spPr>
        <p:txBody>
          <a:bodyPr wrap="square" rtlCol="0">
            <a:spAutoFit/>
          </a:bodyPr>
          <a:lstStyle/>
          <a:p>
            <a:r>
              <a:rPr lang="en-US" dirty="0" smtClean="0"/>
              <a:t>pLV-hUBC-Cas9-EGFP</a:t>
            </a:r>
            <a:endParaRPr lang="en-US" dirty="0"/>
          </a:p>
        </p:txBody>
      </p:sp>
      <p:sp>
        <p:nvSpPr>
          <p:cNvPr id="35" name="Right Arrow 34"/>
          <p:cNvSpPr/>
          <p:nvPr/>
        </p:nvSpPr>
        <p:spPr>
          <a:xfrm>
            <a:off x="7802077" y="2057030"/>
            <a:ext cx="621930" cy="29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659324" y="1462683"/>
            <a:ext cx="1936376" cy="9323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395037" y="1449856"/>
            <a:ext cx="235871" cy="53750"/>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8" name="Freeform 37"/>
          <p:cNvSpPr/>
          <p:nvPr/>
        </p:nvSpPr>
        <p:spPr>
          <a:xfrm>
            <a:off x="9139252" y="1449819"/>
            <a:ext cx="295540" cy="110129"/>
          </a:xfrm>
          <a:custGeom>
            <a:avLst/>
            <a:gdLst>
              <a:gd name="connsiteX0" fmla="*/ 255756 w 295540"/>
              <a:gd name="connsiteY0" fmla="*/ 20394 h 110129"/>
              <a:gd name="connsiteX1" fmla="*/ 166109 w 295540"/>
              <a:gd name="connsiteY1" fmla="*/ 38323 h 110129"/>
              <a:gd name="connsiteX2" fmla="*/ 112321 w 295540"/>
              <a:gd name="connsiteY2" fmla="*/ 74182 h 110129"/>
              <a:gd name="connsiteX3" fmla="*/ 58533 w 295540"/>
              <a:gd name="connsiteY3" fmla="*/ 92112 h 110129"/>
              <a:gd name="connsiteX4" fmla="*/ 112321 w 295540"/>
              <a:gd name="connsiteY4" fmla="*/ 56253 h 110129"/>
              <a:gd name="connsiteX5" fmla="*/ 166109 w 295540"/>
              <a:gd name="connsiteY5" fmla="*/ 38323 h 110129"/>
              <a:gd name="connsiteX6" fmla="*/ 237827 w 295540"/>
              <a:gd name="connsiteY6" fmla="*/ 20394 h 110129"/>
              <a:gd name="connsiteX7" fmla="*/ 291615 w 295540"/>
              <a:gd name="connsiteY7" fmla="*/ 2465 h 110129"/>
              <a:gd name="connsiteX8" fmla="*/ 166109 w 295540"/>
              <a:gd name="connsiteY8" fmla="*/ 20394 h 110129"/>
              <a:gd name="connsiteX9" fmla="*/ 112321 w 295540"/>
              <a:gd name="connsiteY9" fmla="*/ 38323 h 110129"/>
              <a:gd name="connsiteX10" fmla="*/ 58533 w 295540"/>
              <a:gd name="connsiteY10" fmla="*/ 74182 h 110129"/>
              <a:gd name="connsiteX11" fmla="*/ 112321 w 295540"/>
              <a:gd name="connsiteY11" fmla="*/ 56253 h 110129"/>
              <a:gd name="connsiteX12" fmla="*/ 166109 w 295540"/>
              <a:gd name="connsiteY12" fmla="*/ 2465 h 110129"/>
              <a:gd name="connsiteX13" fmla="*/ 58533 w 295540"/>
              <a:gd name="connsiteY13" fmla="*/ 74182 h 110129"/>
              <a:gd name="connsiteX14" fmla="*/ 4745 w 295540"/>
              <a:gd name="connsiteY14" fmla="*/ 110041 h 110129"/>
              <a:gd name="connsiteX15" fmla="*/ 219898 w 295540"/>
              <a:gd name="connsiteY15" fmla="*/ 92112 h 110129"/>
              <a:gd name="connsiteX16" fmla="*/ 255756 w 295540"/>
              <a:gd name="connsiteY16" fmla="*/ 38323 h 110129"/>
              <a:gd name="connsiteX17" fmla="*/ 184039 w 295540"/>
              <a:gd name="connsiteY17" fmla="*/ 56253 h 110129"/>
              <a:gd name="connsiteX18" fmla="*/ 76462 w 295540"/>
              <a:gd name="connsiteY18" fmla="*/ 92112 h 110129"/>
              <a:gd name="connsiteX19" fmla="*/ 130251 w 295540"/>
              <a:gd name="connsiteY19" fmla="*/ 74182 h 110129"/>
              <a:gd name="connsiteX20" fmla="*/ 237827 w 295540"/>
              <a:gd name="connsiteY20" fmla="*/ 38323 h 110129"/>
              <a:gd name="connsiteX21" fmla="*/ 255756 w 295540"/>
              <a:gd name="connsiteY21" fmla="*/ 20394 h 11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540" h="110129">
                <a:moveTo>
                  <a:pt x="255756" y="20394"/>
                </a:moveTo>
                <a:cubicBezTo>
                  <a:pt x="225874" y="26370"/>
                  <a:pt x="194643" y="27623"/>
                  <a:pt x="166109" y="38323"/>
                </a:cubicBezTo>
                <a:cubicBezTo>
                  <a:pt x="145933" y="45889"/>
                  <a:pt x="131594" y="64545"/>
                  <a:pt x="112321" y="74182"/>
                </a:cubicBezTo>
                <a:cubicBezTo>
                  <a:pt x="95417" y="82634"/>
                  <a:pt x="58533" y="111011"/>
                  <a:pt x="58533" y="92112"/>
                </a:cubicBezTo>
                <a:cubicBezTo>
                  <a:pt x="58533" y="70564"/>
                  <a:pt x="93048" y="65890"/>
                  <a:pt x="112321" y="56253"/>
                </a:cubicBezTo>
                <a:cubicBezTo>
                  <a:pt x="129225" y="47801"/>
                  <a:pt x="147937" y="43515"/>
                  <a:pt x="166109" y="38323"/>
                </a:cubicBezTo>
                <a:cubicBezTo>
                  <a:pt x="189803" y="31553"/>
                  <a:pt x="214133" y="27163"/>
                  <a:pt x="237827" y="20394"/>
                </a:cubicBezTo>
                <a:cubicBezTo>
                  <a:pt x="255999" y="15202"/>
                  <a:pt x="310514" y="2465"/>
                  <a:pt x="291615" y="2465"/>
                </a:cubicBezTo>
                <a:cubicBezTo>
                  <a:pt x="249355" y="2465"/>
                  <a:pt x="207944" y="14418"/>
                  <a:pt x="166109" y="20394"/>
                </a:cubicBezTo>
                <a:cubicBezTo>
                  <a:pt x="148180" y="26370"/>
                  <a:pt x="129225" y="29871"/>
                  <a:pt x="112321" y="38323"/>
                </a:cubicBezTo>
                <a:cubicBezTo>
                  <a:pt x="93047" y="47960"/>
                  <a:pt x="38090" y="80996"/>
                  <a:pt x="58533" y="74182"/>
                </a:cubicBezTo>
                <a:lnTo>
                  <a:pt x="112321" y="56253"/>
                </a:lnTo>
                <a:cubicBezTo>
                  <a:pt x="130250" y="38324"/>
                  <a:pt x="187207" y="-11600"/>
                  <a:pt x="166109" y="2465"/>
                </a:cubicBezTo>
                <a:lnTo>
                  <a:pt x="58533" y="74182"/>
                </a:lnTo>
                <a:cubicBezTo>
                  <a:pt x="40604" y="86135"/>
                  <a:pt x="-16729" y="111830"/>
                  <a:pt x="4745" y="110041"/>
                </a:cubicBezTo>
                <a:lnTo>
                  <a:pt x="219898" y="92112"/>
                </a:lnTo>
                <a:cubicBezTo>
                  <a:pt x="231851" y="74182"/>
                  <a:pt x="270993" y="53560"/>
                  <a:pt x="255756" y="38323"/>
                </a:cubicBezTo>
                <a:cubicBezTo>
                  <a:pt x="238332" y="20899"/>
                  <a:pt x="207641" y="49172"/>
                  <a:pt x="184039" y="56253"/>
                </a:cubicBezTo>
                <a:cubicBezTo>
                  <a:pt x="147834" y="67115"/>
                  <a:pt x="112321" y="80159"/>
                  <a:pt x="76462" y="92112"/>
                </a:cubicBezTo>
                <a:lnTo>
                  <a:pt x="130251" y="74182"/>
                </a:lnTo>
                <a:lnTo>
                  <a:pt x="237827" y="38323"/>
                </a:lnTo>
                <a:lnTo>
                  <a:pt x="255756" y="203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9627010" y="1436195"/>
            <a:ext cx="291852" cy="72124"/>
          </a:xfrm>
          <a:custGeom>
            <a:avLst/>
            <a:gdLst>
              <a:gd name="connsiteX0" fmla="*/ 40840 w 291852"/>
              <a:gd name="connsiteY0" fmla="*/ 18336 h 72124"/>
              <a:gd name="connsiteX1" fmla="*/ 273923 w 291852"/>
              <a:gd name="connsiteY1" fmla="*/ 36265 h 72124"/>
              <a:gd name="connsiteX2" fmla="*/ 166346 w 291852"/>
              <a:gd name="connsiteY2" fmla="*/ 54195 h 72124"/>
              <a:gd name="connsiteX3" fmla="*/ 112558 w 291852"/>
              <a:gd name="connsiteY3" fmla="*/ 72124 h 72124"/>
              <a:gd name="connsiteX4" fmla="*/ 40840 w 291852"/>
              <a:gd name="connsiteY4" fmla="*/ 54195 h 72124"/>
              <a:gd name="connsiteX5" fmla="*/ 220134 w 291852"/>
              <a:gd name="connsiteY5" fmla="*/ 54195 h 72124"/>
              <a:gd name="connsiteX6" fmla="*/ 76699 w 291852"/>
              <a:gd name="connsiteY6" fmla="*/ 18336 h 72124"/>
              <a:gd name="connsiteX7" fmla="*/ 4981 w 291852"/>
              <a:gd name="connsiteY7" fmla="*/ 406 h 72124"/>
              <a:gd name="connsiteX8" fmla="*/ 148417 w 291852"/>
              <a:gd name="connsiteY8" fmla="*/ 18336 h 72124"/>
              <a:gd name="connsiteX9" fmla="*/ 202205 w 291852"/>
              <a:gd name="connsiteY9" fmla="*/ 54195 h 72124"/>
              <a:gd name="connsiteX10" fmla="*/ 76699 w 291852"/>
              <a:gd name="connsiteY10" fmla="*/ 36265 h 72124"/>
              <a:gd name="connsiteX11" fmla="*/ 291852 w 291852"/>
              <a:gd name="connsiteY11" fmla="*/ 54195 h 72124"/>
              <a:gd name="connsiteX12" fmla="*/ 184275 w 291852"/>
              <a:gd name="connsiteY12" fmla="*/ 18336 h 72124"/>
              <a:gd name="connsiteX13" fmla="*/ 130487 w 291852"/>
              <a:gd name="connsiteY13" fmla="*/ 406 h 72124"/>
              <a:gd name="connsiteX14" fmla="*/ 238064 w 291852"/>
              <a:gd name="connsiteY14" fmla="*/ 36265 h 72124"/>
              <a:gd name="connsiteX15" fmla="*/ 184275 w 291852"/>
              <a:gd name="connsiteY15" fmla="*/ 54195 h 72124"/>
              <a:gd name="connsiteX16" fmla="*/ 130487 w 291852"/>
              <a:gd name="connsiteY16" fmla="*/ 36265 h 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852" h="72124">
                <a:moveTo>
                  <a:pt x="40840" y="18336"/>
                </a:moveTo>
                <a:cubicBezTo>
                  <a:pt x="118534" y="24312"/>
                  <a:pt x="198997" y="14858"/>
                  <a:pt x="273923" y="36265"/>
                </a:cubicBezTo>
                <a:cubicBezTo>
                  <a:pt x="308878" y="46252"/>
                  <a:pt x="201834" y="46309"/>
                  <a:pt x="166346" y="54195"/>
                </a:cubicBezTo>
                <a:cubicBezTo>
                  <a:pt x="147897" y="58295"/>
                  <a:pt x="130487" y="66148"/>
                  <a:pt x="112558" y="72124"/>
                </a:cubicBezTo>
                <a:cubicBezTo>
                  <a:pt x="88652" y="66148"/>
                  <a:pt x="40840" y="78837"/>
                  <a:pt x="40840" y="54195"/>
                </a:cubicBezTo>
                <a:cubicBezTo>
                  <a:pt x="40840" y="3753"/>
                  <a:pt x="246085" y="67170"/>
                  <a:pt x="220134" y="54195"/>
                </a:cubicBezTo>
                <a:cubicBezTo>
                  <a:pt x="176054" y="32155"/>
                  <a:pt x="124511" y="30289"/>
                  <a:pt x="76699" y="18336"/>
                </a:cubicBezTo>
                <a:cubicBezTo>
                  <a:pt x="52793" y="12359"/>
                  <a:pt x="-19470" y="-2651"/>
                  <a:pt x="4981" y="406"/>
                </a:cubicBezTo>
                <a:lnTo>
                  <a:pt x="148417" y="18336"/>
                </a:lnTo>
                <a:cubicBezTo>
                  <a:pt x="166346" y="30289"/>
                  <a:pt x="223110" y="48969"/>
                  <a:pt x="202205" y="54195"/>
                </a:cubicBezTo>
                <a:cubicBezTo>
                  <a:pt x="161207" y="64444"/>
                  <a:pt x="34439" y="36265"/>
                  <a:pt x="76699" y="36265"/>
                </a:cubicBezTo>
                <a:cubicBezTo>
                  <a:pt x="148665" y="36265"/>
                  <a:pt x="220134" y="48218"/>
                  <a:pt x="291852" y="54195"/>
                </a:cubicBezTo>
                <a:lnTo>
                  <a:pt x="184275" y="18336"/>
                </a:lnTo>
                <a:lnTo>
                  <a:pt x="130487" y="406"/>
                </a:lnTo>
                <a:lnTo>
                  <a:pt x="238064" y="36265"/>
                </a:lnTo>
                <a:cubicBezTo>
                  <a:pt x="220134" y="42242"/>
                  <a:pt x="203175" y="54195"/>
                  <a:pt x="184275" y="54195"/>
                </a:cubicBezTo>
                <a:cubicBezTo>
                  <a:pt x="165376" y="54195"/>
                  <a:pt x="130487" y="36265"/>
                  <a:pt x="130487" y="36265"/>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9968752" y="1484219"/>
            <a:ext cx="235317" cy="97452"/>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2" name="Freeform 41"/>
          <p:cNvSpPr/>
          <p:nvPr/>
        </p:nvSpPr>
        <p:spPr>
          <a:xfrm>
            <a:off x="10204069" y="1539504"/>
            <a:ext cx="216813" cy="145862"/>
          </a:xfrm>
          <a:custGeom>
            <a:avLst/>
            <a:gdLst>
              <a:gd name="connsiteX0" fmla="*/ 0 w 165258"/>
              <a:gd name="connsiteY0" fmla="*/ 0 h 107577"/>
              <a:gd name="connsiteX1" fmla="*/ 143435 w 165258"/>
              <a:gd name="connsiteY1" fmla="*/ 53788 h 107577"/>
              <a:gd name="connsiteX2" fmla="*/ 125505 w 165258"/>
              <a:gd name="connsiteY2" fmla="*/ 107577 h 107577"/>
              <a:gd name="connsiteX3" fmla="*/ 71717 w 165258"/>
              <a:gd name="connsiteY3" fmla="*/ 53788 h 107577"/>
              <a:gd name="connsiteX4" fmla="*/ 17929 w 165258"/>
              <a:gd name="connsiteY4" fmla="*/ 35859 h 107577"/>
              <a:gd name="connsiteX5" fmla="*/ 107576 w 165258"/>
              <a:gd name="connsiteY5" fmla="*/ 53788 h 107577"/>
              <a:gd name="connsiteX6" fmla="*/ 161364 w 165258"/>
              <a:gd name="connsiteY6" fmla="*/ 89647 h 107577"/>
              <a:gd name="connsiteX7" fmla="*/ 125505 w 165258"/>
              <a:gd name="connsiteY7" fmla="*/ 35859 h 107577"/>
              <a:gd name="connsiteX8" fmla="*/ 53788 w 165258"/>
              <a:gd name="connsiteY8" fmla="*/ 17930 h 107577"/>
              <a:gd name="connsiteX9" fmla="*/ 107576 w 165258"/>
              <a:gd name="connsiteY9" fmla="*/ 35859 h 107577"/>
              <a:gd name="connsiteX10" fmla="*/ 161364 w 165258"/>
              <a:gd name="connsiteY10" fmla="*/ 89647 h 10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58" h="107577">
                <a:moveTo>
                  <a:pt x="0" y="0"/>
                </a:moveTo>
                <a:cubicBezTo>
                  <a:pt x="21557" y="4312"/>
                  <a:pt x="127378" y="13644"/>
                  <a:pt x="143435" y="53788"/>
                </a:cubicBezTo>
                <a:cubicBezTo>
                  <a:pt x="150454" y="71336"/>
                  <a:pt x="131482" y="89647"/>
                  <a:pt x="125505" y="107577"/>
                </a:cubicBezTo>
                <a:cubicBezTo>
                  <a:pt x="107576" y="89647"/>
                  <a:pt x="92815" y="67853"/>
                  <a:pt x="71717" y="53788"/>
                </a:cubicBezTo>
                <a:cubicBezTo>
                  <a:pt x="55992" y="43305"/>
                  <a:pt x="-970" y="35859"/>
                  <a:pt x="17929" y="35859"/>
                </a:cubicBezTo>
                <a:cubicBezTo>
                  <a:pt x="48403" y="35859"/>
                  <a:pt x="77694" y="47812"/>
                  <a:pt x="107576" y="53788"/>
                </a:cubicBezTo>
                <a:cubicBezTo>
                  <a:pt x="125505" y="65741"/>
                  <a:pt x="146127" y="104884"/>
                  <a:pt x="161364" y="89647"/>
                </a:cubicBezTo>
                <a:cubicBezTo>
                  <a:pt x="176601" y="74410"/>
                  <a:pt x="143434" y="47812"/>
                  <a:pt x="125505" y="35859"/>
                </a:cubicBezTo>
                <a:cubicBezTo>
                  <a:pt x="105002" y="22190"/>
                  <a:pt x="78429" y="17930"/>
                  <a:pt x="53788" y="17930"/>
                </a:cubicBezTo>
                <a:cubicBezTo>
                  <a:pt x="34889" y="17930"/>
                  <a:pt x="89647" y="29883"/>
                  <a:pt x="107576" y="35859"/>
                </a:cubicBezTo>
                <a:cubicBezTo>
                  <a:pt x="146750" y="94620"/>
                  <a:pt x="121887" y="89647"/>
                  <a:pt x="161364" y="89647"/>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43" name="Freeform 42"/>
          <p:cNvSpPr/>
          <p:nvPr/>
        </p:nvSpPr>
        <p:spPr>
          <a:xfrm>
            <a:off x="10404634" y="1649503"/>
            <a:ext cx="201152" cy="233082"/>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Freeform 43"/>
          <p:cNvSpPr/>
          <p:nvPr/>
        </p:nvSpPr>
        <p:spPr>
          <a:xfrm>
            <a:off x="10542494" y="1882589"/>
            <a:ext cx="90144" cy="237016"/>
          </a:xfrm>
          <a:custGeom>
            <a:avLst/>
            <a:gdLst>
              <a:gd name="connsiteX0" fmla="*/ 53788 w 90144"/>
              <a:gd name="connsiteY0" fmla="*/ 0 h 237016"/>
              <a:gd name="connsiteX1" fmla="*/ 35859 w 90144"/>
              <a:gd name="connsiteY1" fmla="*/ 143436 h 237016"/>
              <a:gd name="connsiteX2" fmla="*/ 53788 w 90144"/>
              <a:gd name="connsiteY2" fmla="*/ 89648 h 237016"/>
              <a:gd name="connsiteX3" fmla="*/ 35859 w 90144"/>
              <a:gd name="connsiteY3" fmla="*/ 179295 h 237016"/>
              <a:gd name="connsiteX4" fmla="*/ 17930 w 90144"/>
              <a:gd name="connsiteY4" fmla="*/ 233083 h 237016"/>
              <a:gd name="connsiteX5" fmla="*/ 71718 w 90144"/>
              <a:gd name="connsiteY5" fmla="*/ 107577 h 237016"/>
              <a:gd name="connsiteX6" fmla="*/ 53788 w 90144"/>
              <a:gd name="connsiteY6" fmla="*/ 107577 h 237016"/>
              <a:gd name="connsiteX7" fmla="*/ 0 w 90144"/>
              <a:gd name="connsiteY7" fmla="*/ 161365 h 237016"/>
              <a:gd name="connsiteX8" fmla="*/ 17930 w 90144"/>
              <a:gd name="connsiteY8" fmla="*/ 107577 h 237016"/>
              <a:gd name="connsiteX9" fmla="*/ 71718 w 90144"/>
              <a:gd name="connsiteY9" fmla="*/ 53789 h 237016"/>
              <a:gd name="connsiteX10" fmla="*/ 35859 w 90144"/>
              <a:gd name="connsiteY10" fmla="*/ 161365 h 237016"/>
              <a:gd name="connsiteX11" fmla="*/ 17930 w 90144"/>
              <a:gd name="connsiteY11" fmla="*/ 35859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144" h="237016">
                <a:moveTo>
                  <a:pt x="53788" y="0"/>
                </a:moveTo>
                <a:cubicBezTo>
                  <a:pt x="47812" y="47812"/>
                  <a:pt x="20622" y="189148"/>
                  <a:pt x="35859" y="143436"/>
                </a:cubicBezTo>
                <a:cubicBezTo>
                  <a:pt x="41835" y="125507"/>
                  <a:pt x="57494" y="71116"/>
                  <a:pt x="53788" y="89648"/>
                </a:cubicBezTo>
                <a:cubicBezTo>
                  <a:pt x="47812" y="119530"/>
                  <a:pt x="43250" y="149731"/>
                  <a:pt x="35859" y="179295"/>
                </a:cubicBezTo>
                <a:cubicBezTo>
                  <a:pt x="31275" y="197630"/>
                  <a:pt x="17930" y="251982"/>
                  <a:pt x="17930" y="233083"/>
                </a:cubicBezTo>
                <a:cubicBezTo>
                  <a:pt x="17930" y="175192"/>
                  <a:pt x="42439" y="151496"/>
                  <a:pt x="71718" y="107577"/>
                </a:cubicBezTo>
                <a:cubicBezTo>
                  <a:pt x="103235" y="13025"/>
                  <a:pt x="92407" y="61234"/>
                  <a:pt x="53788" y="107577"/>
                </a:cubicBezTo>
                <a:cubicBezTo>
                  <a:pt x="37556" y="127056"/>
                  <a:pt x="17929" y="143436"/>
                  <a:pt x="0" y="161365"/>
                </a:cubicBezTo>
                <a:cubicBezTo>
                  <a:pt x="5977" y="143436"/>
                  <a:pt x="7447" y="123302"/>
                  <a:pt x="17930" y="107577"/>
                </a:cubicBezTo>
                <a:cubicBezTo>
                  <a:pt x="31995" y="86480"/>
                  <a:pt x="63700" y="29734"/>
                  <a:pt x="71718" y="53789"/>
                </a:cubicBezTo>
                <a:lnTo>
                  <a:pt x="35859" y="161365"/>
                </a:lnTo>
                <a:cubicBezTo>
                  <a:pt x="10370" y="84898"/>
                  <a:pt x="17930" y="126476"/>
                  <a:pt x="17930" y="358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flipH="1">
            <a:off x="10307177" y="2060734"/>
            <a:ext cx="210919" cy="288258"/>
          </a:xfrm>
          <a:custGeom>
            <a:avLst/>
            <a:gdLst>
              <a:gd name="connsiteX0" fmla="*/ 56058 w 201152"/>
              <a:gd name="connsiteY0" fmla="*/ 0 h 233082"/>
              <a:gd name="connsiteX1" fmla="*/ 145705 w 201152"/>
              <a:gd name="connsiteY1" fmla="*/ 71718 h 233082"/>
              <a:gd name="connsiteX2" fmla="*/ 199493 w 201152"/>
              <a:gd name="connsiteY2" fmla="*/ 125506 h 233082"/>
              <a:gd name="connsiteX3" fmla="*/ 181564 w 201152"/>
              <a:gd name="connsiteY3" fmla="*/ 215153 h 233082"/>
              <a:gd name="connsiteX4" fmla="*/ 109846 w 201152"/>
              <a:gd name="connsiteY4" fmla="*/ 53788 h 233082"/>
              <a:gd name="connsiteX5" fmla="*/ 56058 w 201152"/>
              <a:gd name="connsiteY5" fmla="*/ 17929 h 233082"/>
              <a:gd name="connsiteX6" fmla="*/ 2270 w 201152"/>
              <a:gd name="connsiteY6" fmla="*/ 35859 h 233082"/>
              <a:gd name="connsiteX7" fmla="*/ 109846 w 201152"/>
              <a:gd name="connsiteY7" fmla="*/ 71718 h 233082"/>
              <a:gd name="connsiteX8" fmla="*/ 163635 w 201152"/>
              <a:gd name="connsiteY8" fmla="*/ 233082 h 233082"/>
              <a:gd name="connsiteX9" fmla="*/ 91917 w 201152"/>
              <a:gd name="connsiteY9" fmla="*/ 71718 h 233082"/>
              <a:gd name="connsiteX10" fmla="*/ 38129 w 201152"/>
              <a:gd name="connsiteY10" fmla="*/ 35859 h 233082"/>
              <a:gd name="connsiteX11" fmla="*/ 109846 w 201152"/>
              <a:gd name="connsiteY11" fmla="*/ 53788 h 233082"/>
              <a:gd name="connsiteX12" fmla="*/ 163635 w 201152"/>
              <a:gd name="connsiteY12" fmla="*/ 89647 h 233082"/>
              <a:gd name="connsiteX13" fmla="*/ 181564 w 201152"/>
              <a:gd name="connsiteY13" fmla="*/ 143435 h 233082"/>
              <a:gd name="connsiteX14" fmla="*/ 145705 w 201152"/>
              <a:gd name="connsiteY14" fmla="*/ 89647 h 233082"/>
              <a:gd name="connsiteX15" fmla="*/ 20199 w 201152"/>
              <a:gd name="connsiteY15" fmla="*/ 35859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152" h="233082">
                <a:moveTo>
                  <a:pt x="56058" y="0"/>
                </a:moveTo>
                <a:cubicBezTo>
                  <a:pt x="85940" y="23906"/>
                  <a:pt x="116905" y="46518"/>
                  <a:pt x="145705" y="71718"/>
                </a:cubicBezTo>
                <a:cubicBezTo>
                  <a:pt x="164787" y="88415"/>
                  <a:pt x="193343" y="100907"/>
                  <a:pt x="199493" y="125506"/>
                </a:cubicBezTo>
                <a:cubicBezTo>
                  <a:pt x="206884" y="155070"/>
                  <a:pt x="187540" y="185271"/>
                  <a:pt x="181564" y="215153"/>
                </a:cubicBezTo>
                <a:cubicBezTo>
                  <a:pt x="163810" y="161891"/>
                  <a:pt x="152466" y="96408"/>
                  <a:pt x="109846" y="53788"/>
                </a:cubicBezTo>
                <a:cubicBezTo>
                  <a:pt x="94609" y="38551"/>
                  <a:pt x="73987" y="29882"/>
                  <a:pt x="56058" y="17929"/>
                </a:cubicBezTo>
                <a:cubicBezTo>
                  <a:pt x="38129" y="23906"/>
                  <a:pt x="-11094" y="22495"/>
                  <a:pt x="2270" y="35859"/>
                </a:cubicBezTo>
                <a:cubicBezTo>
                  <a:pt x="28997" y="62587"/>
                  <a:pt x="109846" y="71718"/>
                  <a:pt x="109846" y="71718"/>
                </a:cubicBezTo>
                <a:cubicBezTo>
                  <a:pt x="192047" y="195019"/>
                  <a:pt x="195192" y="138409"/>
                  <a:pt x="163635" y="233082"/>
                </a:cubicBezTo>
                <a:cubicBezTo>
                  <a:pt x="145881" y="179821"/>
                  <a:pt x="134537" y="114338"/>
                  <a:pt x="91917" y="71718"/>
                </a:cubicBezTo>
                <a:cubicBezTo>
                  <a:pt x="76680" y="56481"/>
                  <a:pt x="22892" y="51096"/>
                  <a:pt x="38129" y="35859"/>
                </a:cubicBezTo>
                <a:cubicBezTo>
                  <a:pt x="55553" y="18434"/>
                  <a:pt x="85940" y="47812"/>
                  <a:pt x="109846" y="53788"/>
                </a:cubicBezTo>
                <a:cubicBezTo>
                  <a:pt x="127776" y="65741"/>
                  <a:pt x="150174" y="72820"/>
                  <a:pt x="163635" y="89647"/>
                </a:cubicBezTo>
                <a:cubicBezTo>
                  <a:pt x="175441" y="104405"/>
                  <a:pt x="200463" y="143435"/>
                  <a:pt x="181564" y="143435"/>
                </a:cubicBezTo>
                <a:cubicBezTo>
                  <a:pt x="160016" y="143435"/>
                  <a:pt x="157658" y="107576"/>
                  <a:pt x="145705" y="89647"/>
                </a:cubicBezTo>
                <a:cubicBezTo>
                  <a:pt x="116437" y="1840"/>
                  <a:pt x="146675" y="35859"/>
                  <a:pt x="20199" y="3585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6" name="Right Arrow 45"/>
          <p:cNvSpPr/>
          <p:nvPr/>
        </p:nvSpPr>
        <p:spPr>
          <a:xfrm rot="3695164">
            <a:off x="10051809" y="3069577"/>
            <a:ext cx="621930" cy="29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sonidel.com/CUY21%20illustrated%20applicatons/Tweezer-type%20electrodes%20holding%20head%20of%20newborn%20(P0)%20rat%20or%20mouse.jpg"/>
          <p:cNvPicPr>
            <a:picLocks noChangeAspect="1" noChangeArrowheads="1"/>
          </p:cNvPicPr>
          <p:nvPr/>
        </p:nvPicPr>
        <p:blipFill rotWithShape="1">
          <a:blip r:embed="rId3">
            <a:extLst>
              <a:ext uri="{28A0092B-C50C-407E-A947-70E740481C1C}">
                <a14:useLocalDpi xmlns:a14="http://schemas.microsoft.com/office/drawing/2010/main" val="0"/>
              </a:ext>
            </a:extLst>
          </a:blip>
          <a:srcRect l="51467" t="45777" r="6911" b="11124"/>
          <a:stretch/>
        </p:blipFill>
        <p:spPr bwMode="auto">
          <a:xfrm>
            <a:off x="9918862" y="4172114"/>
            <a:ext cx="1685365" cy="1308847"/>
          </a:xfrm>
          <a:prstGeom prst="rect">
            <a:avLst/>
          </a:prstGeom>
          <a:noFill/>
          <a:extLst>
            <a:ext uri="{909E8E84-426E-40DD-AFC4-6F175D3DCCD1}">
              <a14:hiddenFill xmlns:a14="http://schemas.microsoft.com/office/drawing/2010/main">
                <a:solidFill>
                  <a:srgbClr val="FFFFFF"/>
                </a:solidFill>
              </a14:hiddenFill>
            </a:ext>
          </a:extLst>
        </p:spPr>
      </p:pic>
      <p:sp>
        <p:nvSpPr>
          <p:cNvPr id="48" name="Right Arrow 47"/>
          <p:cNvSpPr/>
          <p:nvPr/>
        </p:nvSpPr>
        <p:spPr>
          <a:xfrm rot="10800000">
            <a:off x="8659324" y="4680558"/>
            <a:ext cx="621930" cy="29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sectioning br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293" y="4161051"/>
            <a:ext cx="2384727" cy="1536108"/>
          </a:xfrm>
          <a:prstGeom prst="rect">
            <a:avLst/>
          </a:prstGeom>
          <a:noFill/>
          <a:extLst>
            <a:ext uri="{909E8E84-426E-40DD-AFC4-6F175D3DCCD1}">
              <a14:hiddenFill xmlns:a14="http://schemas.microsoft.com/office/drawing/2010/main">
                <a:solidFill>
                  <a:srgbClr val="FFFFFF"/>
                </a:solidFill>
              </a14:hiddenFill>
            </a:ext>
          </a:extLst>
        </p:spPr>
      </p:pic>
      <p:sp>
        <p:nvSpPr>
          <p:cNvPr id="50" name="Right Arrow 49"/>
          <p:cNvSpPr/>
          <p:nvPr/>
        </p:nvSpPr>
        <p:spPr>
          <a:xfrm rot="10800000">
            <a:off x="4621438" y="4680557"/>
            <a:ext cx="621930" cy="29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Image result for astrocyte IH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779" y="3955917"/>
            <a:ext cx="2216858" cy="1741242"/>
          </a:xfrm>
          <a:prstGeom prst="rect">
            <a:avLst/>
          </a:prstGeom>
          <a:noFill/>
          <a:extLst>
            <a:ext uri="{909E8E84-426E-40DD-AFC4-6F175D3DCCD1}">
              <a14:hiddenFill xmlns:a14="http://schemas.microsoft.com/office/drawing/2010/main">
                <a:solidFill>
                  <a:srgbClr val="FFFFFF"/>
                </a:solidFill>
              </a14:hiddenFill>
            </a:ext>
          </a:extLst>
        </p:spPr>
      </p:pic>
      <p:sp>
        <p:nvSpPr>
          <p:cNvPr id="52" name="Right Arrow 51"/>
          <p:cNvSpPr/>
          <p:nvPr/>
        </p:nvSpPr>
        <p:spPr>
          <a:xfrm rot="10800000">
            <a:off x="744629" y="4783124"/>
            <a:ext cx="621930" cy="29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2372282" y="1252948"/>
            <a:ext cx="310965" cy="2097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8286689" y="3951316"/>
            <a:ext cx="310965" cy="2097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13133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Experiments</a:t>
            </a:r>
            <a:endParaRPr lang="en-US" dirty="0"/>
          </a:p>
        </p:txBody>
      </p:sp>
      <p:sp>
        <p:nvSpPr>
          <p:cNvPr id="3" name="Content Placeholder 2"/>
          <p:cNvSpPr>
            <a:spLocks noGrp="1"/>
          </p:cNvSpPr>
          <p:nvPr>
            <p:ph idx="1"/>
          </p:nvPr>
        </p:nvSpPr>
        <p:spPr/>
        <p:txBody>
          <a:bodyPr/>
          <a:lstStyle/>
          <a:p>
            <a:pPr marL="0" indent="0">
              <a:buNone/>
            </a:pPr>
            <a:r>
              <a:rPr lang="en-US" dirty="0" smtClean="0"/>
              <a:t>1) Multiplex Group 1: confirming all four cassettes are properly inserted into a single lentiviral vector </a:t>
            </a:r>
          </a:p>
          <a:p>
            <a:pPr lvl="1"/>
            <a:r>
              <a:rPr lang="en-US" dirty="0" smtClean="0"/>
              <a:t>Strain of </a:t>
            </a:r>
            <a:r>
              <a:rPr lang="en-US" i="1" dirty="0" smtClean="0"/>
              <a:t>E.coli</a:t>
            </a:r>
          </a:p>
          <a:p>
            <a:pPr lvl="1"/>
            <a:r>
              <a:rPr lang="en-US" dirty="0" smtClean="0"/>
              <a:t>Golden Gate assembly: </a:t>
            </a:r>
            <a:r>
              <a:rPr lang="en-US" dirty="0" err="1" smtClean="0"/>
              <a:t>Kabadi</a:t>
            </a:r>
            <a:r>
              <a:rPr lang="en-US" dirty="0" smtClean="0"/>
              <a:t> et al vs. separate reactions</a:t>
            </a:r>
          </a:p>
          <a:p>
            <a:pPr lvl="1"/>
            <a:r>
              <a:rPr lang="en-US" dirty="0" smtClean="0"/>
              <a:t>Colony PCR</a:t>
            </a:r>
          </a:p>
          <a:p>
            <a:pPr lvl="1"/>
            <a:r>
              <a:rPr lang="en-US" dirty="0" smtClean="0"/>
              <a:t>Colony selection: blue-white screening, spotting satellite colonies</a:t>
            </a:r>
          </a:p>
          <a:p>
            <a:pPr marL="0" indent="0">
              <a:buNone/>
            </a:pPr>
            <a:r>
              <a:rPr lang="en-US" dirty="0" smtClean="0">
                <a:solidFill>
                  <a:srgbClr val="FFC000"/>
                </a:solidFill>
              </a:rPr>
              <a:t>2) </a:t>
            </a:r>
            <a:r>
              <a:rPr lang="en-US" dirty="0" smtClean="0"/>
              <a:t>Step 1 for separate </a:t>
            </a:r>
            <a:r>
              <a:rPr lang="en-US" dirty="0" err="1" smtClean="0"/>
              <a:t>sgRNAs</a:t>
            </a:r>
            <a:r>
              <a:rPr lang="en-US" dirty="0" smtClean="0"/>
              <a:t>: adding new set of </a:t>
            </a:r>
            <a:r>
              <a:rPr lang="en-US" dirty="0" err="1" smtClean="0"/>
              <a:t>sgRNAs</a:t>
            </a:r>
            <a:r>
              <a:rPr lang="en-US" dirty="0" smtClean="0"/>
              <a:t> into unique vectors</a:t>
            </a:r>
          </a:p>
          <a:p>
            <a:pPr lvl="1"/>
            <a:r>
              <a:rPr lang="en-US" i="1" dirty="0"/>
              <a:t>Hsd11b1</a:t>
            </a:r>
            <a:r>
              <a:rPr lang="en-US" dirty="0"/>
              <a:t> and </a:t>
            </a:r>
            <a:r>
              <a:rPr lang="en-US" i="1" dirty="0"/>
              <a:t>Slc25a</a:t>
            </a:r>
            <a:r>
              <a:rPr lang="en-US" dirty="0"/>
              <a:t> cloning into </a:t>
            </a:r>
            <a:r>
              <a:rPr lang="en-US" dirty="0" smtClean="0"/>
              <a:t>phU6</a:t>
            </a:r>
          </a:p>
          <a:p>
            <a:pPr lvl="1"/>
            <a:r>
              <a:rPr lang="en-US" i="1" dirty="0" err="1" smtClean="0"/>
              <a:t>Acadl</a:t>
            </a:r>
            <a:r>
              <a:rPr lang="en-US" i="1" dirty="0" smtClean="0"/>
              <a:t> </a:t>
            </a:r>
            <a:r>
              <a:rPr lang="en-US" dirty="0" smtClean="0"/>
              <a:t>and </a:t>
            </a:r>
            <a:r>
              <a:rPr lang="en-US" i="1" dirty="0" smtClean="0"/>
              <a:t>Stard4</a:t>
            </a:r>
            <a:r>
              <a:rPr lang="en-US" dirty="0" smtClean="0"/>
              <a:t> cloning into phU6</a:t>
            </a:r>
            <a:endParaRPr lang="en-US" i="1" dirty="0" smtClean="0"/>
          </a:p>
          <a:p>
            <a:pPr lvl="1"/>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316561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3364</TotalTime>
  <Words>1930</Words>
  <Application>Microsoft Office PowerPoint</Application>
  <PresentationFormat>Widescreen</PresentationFormat>
  <Paragraphs>228</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Utilizing a multiplexing approach to  understand the molecular mechanisms of astrogliosis</vt:lpstr>
      <vt:lpstr>Astrocytes</vt:lpstr>
      <vt:lpstr>Astrogliosis</vt:lpstr>
      <vt:lpstr>What We Understand</vt:lpstr>
      <vt:lpstr>The Unknown</vt:lpstr>
      <vt:lpstr>Why a Multiplex Approach?</vt:lpstr>
      <vt:lpstr>PowerPoint Presentation</vt:lpstr>
      <vt:lpstr>PowerPoint Presentation</vt:lpstr>
      <vt:lpstr>Major Experiments</vt:lpstr>
      <vt:lpstr>Genes Chosen for Knockout in Astrocytes that are compatible with phU6</vt:lpstr>
      <vt:lpstr>Hsd11b1 and Slc25a cloning into phU6</vt:lpstr>
      <vt:lpstr>Minigel after gel elution</vt:lpstr>
      <vt:lpstr>Heat Shock Transformation</vt:lpstr>
      <vt:lpstr>Colony PCR Results</vt:lpstr>
      <vt:lpstr>Digestion of miniprep to check integrity of vector</vt:lpstr>
      <vt:lpstr>PowerPoint Presentation</vt:lpstr>
      <vt:lpstr>Overall Results</vt:lpstr>
      <vt:lpstr>Future Direction</vt:lpstr>
      <vt:lpstr>Impact</vt:lpstr>
      <vt:lpstr>Scientific Questions?</vt:lpstr>
      <vt:lpstr>US Bose Scholarship Reflection</vt:lpstr>
      <vt:lpstr>Bangalore</vt:lpstr>
      <vt:lpstr>Indian Institute of Science</vt:lpstr>
      <vt:lpstr>Centre for Neuroscience</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a multiplex approach to understand the molecular mechanisms of astrogliosis</dc:title>
  <dc:creator>SEEMA PANDEY</dc:creator>
  <cp:lastModifiedBy>SEEMA PANDEY</cp:lastModifiedBy>
  <cp:revision>39</cp:revision>
  <dcterms:created xsi:type="dcterms:W3CDTF">2018-08-10T23:34:41Z</dcterms:created>
  <dcterms:modified xsi:type="dcterms:W3CDTF">2018-08-13T18:52:17Z</dcterms:modified>
</cp:coreProperties>
</file>