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0" r:id="rId3"/>
    <p:sldId id="291" r:id="rId4"/>
    <p:sldId id="276" r:id="rId5"/>
    <p:sldId id="295" r:id="rId6"/>
    <p:sldId id="292" r:id="rId7"/>
    <p:sldId id="277" r:id="rId8"/>
    <p:sldId id="296" r:id="rId9"/>
    <p:sldId id="297" r:id="rId10"/>
    <p:sldId id="298" r:id="rId11"/>
    <p:sldId id="293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12"/>
    <p:restoredTop sz="94643"/>
  </p:normalViewPr>
  <p:slideViewPr>
    <p:cSldViewPr snapToGrid="0" snapToObjects="1">
      <p:cViewPr varScale="1">
        <p:scale>
          <a:sx n="42" d="100"/>
          <a:sy n="42" d="100"/>
        </p:scale>
        <p:origin x="184" y="1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F1C2-93B2-694C-A8C0-85EE4764032A}" type="datetimeFigureOut">
              <a:rPr lang="en-US" smtClean="0"/>
              <a:pPr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22E2C-F6A6-F94F-A83B-487C51480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3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6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Noah and 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E2C-F6A6-F94F-A83B-487C514802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Zero </a:t>
            </a:r>
            <a:r>
              <a:rPr lang="en-US"/>
              <a:t>TB Program – </a:t>
            </a:r>
            <a:r>
              <a:rPr lang="en-US" dirty="0"/>
              <a:t>Quality Improvement Investigations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Noah Borchardt</a:t>
            </a:r>
          </a:p>
        </p:txBody>
      </p:sp>
    </p:spTree>
    <p:extLst>
      <p:ext uri="{BB962C8B-B14F-4D97-AF65-F5344CB8AC3E}">
        <p14:creationId xmlns:p14="http://schemas.microsoft.com/office/powerpoint/2010/main" val="194049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9659"/>
            <a:ext cx="9297988" cy="54083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u="sng"/>
              <a:t>Currently</a:t>
            </a:r>
          </a:p>
          <a:p>
            <a:pPr lvl="1"/>
            <a:r>
              <a:rPr lang="en-US" sz="2000"/>
              <a:t>Refer to LTBI Therapy as “Preventative Therapy”</a:t>
            </a:r>
          </a:p>
          <a:p>
            <a:pPr lvl="1"/>
            <a:r>
              <a:rPr lang="en-US" sz="2000"/>
              <a:t>Results in Patient confusion – Preventative Therapy = Vaccine</a:t>
            </a:r>
            <a:endParaRPr lang="en-US" sz="2000">
              <a:latin typeface="Apple Color Emoji" charset="0"/>
              <a:ea typeface="Apple Color Emoji" charset="0"/>
              <a:cs typeface="Apple Color Emoji" charset="0"/>
            </a:endParaRPr>
          </a:p>
          <a:p>
            <a:pPr lvl="1"/>
            <a:r>
              <a:rPr lang="en-US" sz="2000"/>
              <a:t>Infers that this treatment will protect the patients for life</a:t>
            </a:r>
          </a:p>
          <a:p>
            <a:pPr lvl="1"/>
            <a:r>
              <a:rPr lang="en-US" sz="2000"/>
              <a:t>Explaining this misnomers downplays the importance of the treatment</a:t>
            </a:r>
          </a:p>
          <a:p>
            <a:pPr lvl="1"/>
            <a:r>
              <a:rPr lang="en-US" sz="2000"/>
              <a:t>Also Infers that the patient is not currently infected</a:t>
            </a:r>
          </a:p>
          <a:p>
            <a:r>
              <a:rPr lang="en-US" sz="2000" u="sng"/>
              <a:t>Recommendation #3</a:t>
            </a:r>
          </a:p>
          <a:p>
            <a:pPr lvl="1"/>
            <a:r>
              <a:rPr lang="en-US" sz="2000"/>
              <a:t>The ATS and CDC have recommended </a:t>
            </a:r>
            <a:r>
              <a:rPr lang="en-US" sz="2000" b="1"/>
              <a:t>avoiding the terms “preventive therapy” and “chemoprophylaxis”</a:t>
            </a:r>
            <a:r>
              <a:rPr lang="en-US" sz="2000"/>
              <a:t> as they can be confusing or misleading. To describe the intervention more accurately,</a:t>
            </a:r>
            <a:r>
              <a:rPr lang="en-US" sz="2000" b="1"/>
              <a:t> the terminology “treatment of LTBI” is preferred.</a:t>
            </a:r>
          </a:p>
          <a:p>
            <a:pPr lvl="1"/>
            <a:r>
              <a:rPr lang="en-US" sz="2000"/>
              <a:t>RPT could now stand for “Rifampicin Pre-emptive Treatment”</a:t>
            </a:r>
          </a:p>
        </p:txBody>
      </p:sp>
    </p:spTree>
    <p:extLst>
      <p:ext uri="{BB962C8B-B14F-4D97-AF65-F5344CB8AC3E}">
        <p14:creationId xmlns:p14="http://schemas.microsoft.com/office/powerpoint/2010/main" val="42281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Monasteries and Nunneries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209" y="210002"/>
            <a:ext cx="3542791" cy="629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55" y="1201638"/>
            <a:ext cx="4976418" cy="373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054" y="4899455"/>
            <a:ext cx="3610767" cy="202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31" y="1201638"/>
            <a:ext cx="3055786" cy="54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F5BA-8C70-4A43-9F70-D75DA0C2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538" y="584784"/>
            <a:ext cx="9501158" cy="1280890"/>
          </a:xfrm>
        </p:spPr>
        <p:txBody>
          <a:bodyPr>
            <a:normAutofit/>
          </a:bodyPr>
          <a:lstStyle/>
          <a:p>
            <a:r>
              <a:rPr lang="en-US" sz="2000"/>
              <a:t>Findings from Survey of Latently Infected in Monasteries and Nunneries</a:t>
            </a:r>
            <a:br>
              <a:rPr lang="en-US" sz="2000"/>
            </a:br>
            <a:r>
              <a:rPr lang="en-US" sz="2400"/>
              <a:t> </a:t>
            </a:r>
            <a:r>
              <a:rPr lang="en-US" sz="2000"/>
              <a:t>(161 respondents)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45A3A-E4C5-4E8B-9D8F-AA838D7D3F01}"/>
              </a:ext>
            </a:extLst>
          </p:cNvPr>
          <p:cNvSpPr txBox="1"/>
          <p:nvPr/>
        </p:nvSpPr>
        <p:spPr>
          <a:xfrm>
            <a:off x="168089" y="1317812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/>
              <a:t>Demographics of Respondents</a:t>
            </a:r>
            <a:r>
              <a:rPr lang="en-US" b="1"/>
              <a:t> </a:t>
            </a:r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D7E023B-ECC8-4E86-9883-AC1D0903383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4670" y="1687648"/>
          <a:ext cx="4996887" cy="475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653">
                  <a:extLst>
                    <a:ext uri="{9D8B030D-6E8A-4147-A177-3AD203B41FA5}">
                      <a16:colId xmlns:a16="http://schemas.microsoft.com/office/drawing/2014/main" val="2002055859"/>
                    </a:ext>
                  </a:extLst>
                </a:gridCol>
                <a:gridCol w="1943906">
                  <a:extLst>
                    <a:ext uri="{9D8B030D-6E8A-4147-A177-3AD203B41FA5}">
                      <a16:colId xmlns:a16="http://schemas.microsoft.com/office/drawing/2014/main" val="2820176323"/>
                    </a:ext>
                  </a:extLst>
                </a:gridCol>
                <a:gridCol w="1176328">
                  <a:extLst>
                    <a:ext uri="{9D8B030D-6E8A-4147-A177-3AD203B41FA5}">
                      <a16:colId xmlns:a16="http://schemas.microsoft.com/office/drawing/2014/main" val="2555367993"/>
                    </a:ext>
                  </a:extLst>
                </a:gridCol>
              </a:tblGrid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937752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57.8%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5205263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Female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42.2%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2339367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    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056514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31345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&lt;18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4333280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18-25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1640386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26-35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32.9%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7246052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36-45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6930716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46-55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1298687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55+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856063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Designation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66902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Monk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52.2%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0042375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Nun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41.6%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4937404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Office Staff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7013947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  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6269773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RPT Status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48074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 Received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81080558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   Didn’t receive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45.3%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42596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741585-3AAF-4669-ACA5-4B75CACCA94B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0E689CB-4B2F-425C-B754-E36BBFDB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67" y="1845853"/>
            <a:ext cx="5597676" cy="34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C642-71F4-4D92-97DC-8B8B878E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749" y="310345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/>
              <a:t>Knowledge Section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7FE1FA4-D60A-43A8-82DE-5ED46CE98B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2500" y="1779664"/>
          <a:ext cx="767601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793">
                  <a:extLst>
                    <a:ext uri="{9D8B030D-6E8A-4147-A177-3AD203B41FA5}">
                      <a16:colId xmlns:a16="http://schemas.microsoft.com/office/drawing/2014/main" val="1746309093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1134727202"/>
                    </a:ext>
                  </a:extLst>
                </a:gridCol>
                <a:gridCol w="1142992">
                  <a:extLst>
                    <a:ext uri="{9D8B030D-6E8A-4147-A177-3AD203B41FA5}">
                      <a16:colId xmlns:a16="http://schemas.microsoft.com/office/drawing/2014/main" val="2198750702"/>
                    </a:ext>
                  </a:extLst>
                </a:gridCol>
                <a:gridCol w="1411940">
                  <a:extLst>
                    <a:ext uri="{9D8B030D-6E8A-4147-A177-3AD203B41FA5}">
                      <a16:colId xmlns:a16="http://schemas.microsoft.com/office/drawing/2014/main" val="3494234538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Question (Correct Answer)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Incorrect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Didn’t answer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71195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Q1: What are the symptoms of latent TB? </a:t>
                      </a:r>
                      <a:r>
                        <a:rPr lang="en-US" sz="1600">
                          <a:effectLst/>
                        </a:rPr>
                        <a:t>(</a:t>
                      </a:r>
                      <a:r>
                        <a:rPr lang="en-US" sz="1600" i="1">
                          <a:effectLst/>
                        </a:rPr>
                        <a:t>No symptoms)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24227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Q2: Does a positive skin test mean you have active TB disease? </a:t>
                      </a:r>
                      <a:endParaRPr lang="en-US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(</a:t>
                      </a:r>
                      <a:r>
                        <a:rPr lang="en-US" sz="1600" i="1">
                          <a:effectLst/>
                        </a:rPr>
                        <a:t>No)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515333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Q3: Can latent TB be spread from person to person?</a:t>
                      </a:r>
                      <a:endParaRPr lang="en-US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(</a:t>
                      </a:r>
                      <a:r>
                        <a:rPr lang="en-US" sz="1600" i="1">
                          <a:effectLst/>
                        </a:rPr>
                        <a:t>No)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43042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Q4: How is latent TB infection treated?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</a:rPr>
                        <a:t>(Prescribed TB Medicine)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41.0%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711074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Q5: The benefits of treating latent TB infection is?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</a:rPr>
                        <a:t>(To prevent active TB disease)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61696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Q6: How long does the treatment last?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</a:rPr>
                        <a:t>(4 months)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4107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D7379D-7C9D-499A-B706-ADBBB0F58351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18A37-59B3-489F-8B8D-40009A03F1B4}"/>
              </a:ext>
            </a:extLst>
          </p:cNvPr>
          <p:cNvSpPr txBox="1"/>
          <p:nvPr/>
        </p:nvSpPr>
        <p:spPr>
          <a:xfrm>
            <a:off x="8148114" y="2220203"/>
            <a:ext cx="3820210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Average Score: 2.59 out of 6 (45.3%)</a:t>
            </a:r>
            <a:endParaRPr lang="en-US"/>
          </a:p>
          <a:p>
            <a:endParaRPr lang="en-US" sz="1600"/>
          </a:p>
          <a:p>
            <a:r>
              <a:rPr lang="en-US" sz="1600"/>
              <a:t>Knowledge scores higher in those who refused RPT vs those who accepted RPT</a:t>
            </a:r>
            <a:endParaRPr lang="en-US"/>
          </a:p>
          <a:p>
            <a:pPr lvl="1" indent="-285750">
              <a:buFont typeface="Arial"/>
              <a:buChar char="•"/>
            </a:pPr>
            <a:r>
              <a:rPr lang="en-US" sz="1600"/>
              <a:t>Received RPT: 2.23 out of 6</a:t>
            </a:r>
          </a:p>
          <a:p>
            <a:pPr lvl="1" indent="-285750">
              <a:buFont typeface="Arial"/>
              <a:buChar char="•"/>
            </a:pPr>
            <a:r>
              <a:rPr lang="en-US" sz="1600"/>
              <a:t>Did not receive:  3.03 out of 6 </a:t>
            </a:r>
          </a:p>
          <a:p>
            <a:pPr lvl="1" indent="-285750">
              <a:buFont typeface="Arial"/>
              <a:buChar char="•"/>
            </a:pPr>
            <a:r>
              <a:rPr lang="en-US" sz="1600"/>
              <a:t>P &lt; 0.005</a:t>
            </a:r>
          </a:p>
          <a:p>
            <a:pPr marL="285750" indent="-285750">
              <a:buFont typeface="Arial"/>
              <a:buChar char="•"/>
            </a:pPr>
            <a:r>
              <a:rPr lang="en-US" sz="1600"/>
              <a:t>However, likely due to variation by institute</a:t>
            </a:r>
          </a:p>
        </p:txBody>
      </p:sp>
    </p:spTree>
    <p:extLst>
      <p:ext uri="{BB962C8B-B14F-4D97-AF65-F5344CB8AC3E}">
        <p14:creationId xmlns:p14="http://schemas.microsoft.com/office/powerpoint/2010/main" val="43385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FEE501-95F5-4C43-BD80-603B4E36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09" y="243023"/>
            <a:ext cx="8566029" cy="6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4256-CA87-493D-AF9C-C6A5AB38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Findings cont. 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D5BA35-2FAF-4050-BED6-620B227D8C4D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09747" y="1327579"/>
          <a:ext cx="6619903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031">
                  <a:extLst>
                    <a:ext uri="{9D8B030D-6E8A-4147-A177-3AD203B41FA5}">
                      <a16:colId xmlns:a16="http://schemas.microsoft.com/office/drawing/2014/main" val="3156431594"/>
                    </a:ext>
                  </a:extLst>
                </a:gridCol>
                <a:gridCol w="1252700">
                  <a:extLst>
                    <a:ext uri="{9D8B030D-6E8A-4147-A177-3AD203B41FA5}">
                      <a16:colId xmlns:a16="http://schemas.microsoft.com/office/drawing/2014/main" val="2552795526"/>
                    </a:ext>
                  </a:extLst>
                </a:gridCol>
                <a:gridCol w="1266172">
                  <a:extLst>
                    <a:ext uri="{9D8B030D-6E8A-4147-A177-3AD203B41FA5}">
                      <a16:colId xmlns:a16="http://schemas.microsoft.com/office/drawing/2014/main" val="1324067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Attitude Questions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Received </a:t>
                      </a:r>
                    </a:p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RPT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Didn’t Receive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889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Do you think the benefits of Latent TB treatment outweigh the risks?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en-US" sz="1400" b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79.5%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59.7%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163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Do you think eating healthy and exercising is sufficient to prevent active TB disease?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en-US" sz="1400" b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96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Do you think individuals living in a monastery or nunnery are at a higher risk for TB than other Tibetans?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en-US" sz="1400" b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411562"/>
                  </a:ext>
                </a:extLst>
              </a:tr>
              <a:tr h="560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u="none">
                          <a:effectLst/>
                        </a:rPr>
                        <a:t>Do you think taking latent TB medicine benefits the community?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en-US" sz="1400" b="1" u="non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90.9%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72.7%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73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 u="none">
                          <a:solidFill>
                            <a:schemeClr val="bg1"/>
                          </a:solidFill>
                          <a:effectLst/>
                        </a:rPr>
                        <a:t>Practice Question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u="sng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u="sng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5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If you had a positive skin test for TB, would you choose to take the preventative TB treatment?</a:t>
                      </a:r>
                      <a:endParaRPr lang="en-US" sz="1400" b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69.3%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13.5%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002370"/>
                  </a:ext>
                </a:extLst>
              </a:tr>
            </a:tbl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A3E5CC-646C-41EE-8AF4-D9F3DFBD9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8854" y="2078331"/>
            <a:ext cx="4554207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u="sng"/>
              <a:t>Reasons indicated for refusal of RPT</a:t>
            </a:r>
          </a:p>
          <a:p>
            <a:pPr>
              <a:buAutoNum type="arabicPeriod"/>
            </a:pPr>
            <a:r>
              <a:rPr lang="en-US" sz="1600"/>
              <a:t>I don't think I'll get active TB because I am healthy (40%)</a:t>
            </a:r>
          </a:p>
          <a:p>
            <a:pPr>
              <a:buAutoNum type="arabicPeriod"/>
            </a:pPr>
            <a:r>
              <a:rPr lang="en-US" sz="1600"/>
              <a:t>Worried about the side effects</a:t>
            </a:r>
            <a:r>
              <a:rPr lang="en-US" sz="1600" b="1"/>
              <a:t> </a:t>
            </a:r>
            <a:r>
              <a:rPr lang="en-US" sz="1600"/>
              <a:t>(17%)</a:t>
            </a:r>
          </a:p>
          <a:p>
            <a:pPr>
              <a:buAutoNum type="arabicPeriod"/>
            </a:pPr>
            <a:r>
              <a:rPr lang="en-US" sz="1600"/>
              <a:t>I have other health conditions (14%)</a:t>
            </a:r>
          </a:p>
          <a:p>
            <a:pPr>
              <a:buAutoNum type="arabicPeriod"/>
            </a:pPr>
            <a:r>
              <a:rPr lang="en-US" sz="1600"/>
              <a:t>The treatment is too long (13%)</a:t>
            </a:r>
          </a:p>
        </p:txBody>
      </p:sp>
    </p:spTree>
    <p:extLst>
      <p:ext uri="{BB962C8B-B14F-4D97-AF65-F5344CB8AC3E}">
        <p14:creationId xmlns:p14="http://schemas.microsoft.com/office/powerpoint/2010/main" val="90243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1" y="326930"/>
            <a:ext cx="9630092" cy="1280890"/>
          </a:xfrm>
        </p:spPr>
        <p:txBody>
          <a:bodyPr>
            <a:normAutofit/>
          </a:bodyPr>
          <a:lstStyle/>
          <a:p>
            <a:r>
              <a:rPr lang="en-US" sz="2800"/>
              <a:t>Findings from Monk and Nun Interview</a:t>
            </a:r>
            <a:br>
              <a:rPr lang="en-US" sz="2800"/>
            </a:br>
            <a:r>
              <a:rPr lang="en-US" sz="2400"/>
              <a:t>(6 focus groups, 3 participants each)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52553" y="1250487"/>
          <a:ext cx="9737158" cy="535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8579">
                  <a:extLst>
                    <a:ext uri="{9D8B030D-6E8A-4147-A177-3AD203B41FA5}">
                      <a16:colId xmlns:a16="http://schemas.microsoft.com/office/drawing/2014/main" val="1511437937"/>
                    </a:ext>
                  </a:extLst>
                </a:gridCol>
                <a:gridCol w="4868579">
                  <a:extLst>
                    <a:ext uri="{9D8B030D-6E8A-4147-A177-3AD203B41FA5}">
                      <a16:colId xmlns:a16="http://schemas.microsoft.com/office/drawing/2014/main" val="3581764383"/>
                    </a:ext>
                  </a:extLst>
                </a:gridCol>
              </a:tblGrid>
              <a:tr h="315381">
                <a:tc>
                  <a:txBody>
                    <a:bodyPr/>
                    <a:lstStyle/>
                    <a:p>
                      <a:r>
                        <a:rPr lang="en-US" sz="1600"/>
                        <a:t>Motivating</a:t>
                      </a:r>
                      <a:r>
                        <a:rPr lang="en-US" sz="1600" baseline="0"/>
                        <a:t> Factors for LTBI Treatment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Deterring Factors for LTBI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22574"/>
                  </a:ext>
                </a:extLst>
              </a:tr>
              <a:tr h="42146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Perceived</a:t>
                      </a:r>
                      <a:r>
                        <a:rPr lang="en-US" sz="1600" baseline="0"/>
                        <a:t> b</a:t>
                      </a:r>
                      <a:r>
                        <a:rPr lang="en-US" sz="1600"/>
                        <a:t>enefit to individual health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“One medicine now is better than four or five if active TB”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Perceived</a:t>
                      </a:r>
                      <a:r>
                        <a:rPr lang="en-US" sz="1600" baseline="0"/>
                        <a:t> c</a:t>
                      </a:r>
                      <a:r>
                        <a:rPr lang="en-US" sz="1600"/>
                        <a:t>ommunity</a:t>
                      </a:r>
                      <a:r>
                        <a:rPr lang="en-US" sz="1600" baseline="0"/>
                        <a:t> b</a:t>
                      </a:r>
                      <a:r>
                        <a:rPr lang="en-US" sz="1600"/>
                        <a:t>enefit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Witnessed fellow monk/nun with TB in the past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/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Possibility of reinfection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</a:t>
                      </a:r>
                      <a:r>
                        <a:rPr lang="en-US" sz="16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side-effects (forgetfulness, hepatotoxicity,</a:t>
                      </a:r>
                      <a:r>
                        <a:rPr lang="en-US" sz="16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gastritis)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had negative experience with active TB regimen (“I heard from my peer…”)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health problems (e.g. Anemia in the nunneries)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Aversion to Western Medicine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perceived likelihood of getting sick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of treatment (“120 days is too much”)</a:t>
                      </a:r>
                    </a:p>
                    <a:p>
                      <a:pPr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335"/>
                  </a:ext>
                </a:extLst>
              </a:tr>
              <a:tr h="536257">
                <a:tc gridSpan="2">
                  <a:txBody>
                    <a:bodyPr/>
                    <a:lstStyle/>
                    <a:p>
                      <a:r>
                        <a:rPr lang="en-US" b="1"/>
                        <a:t>Peer-to-peer</a:t>
                      </a:r>
                      <a:r>
                        <a:rPr lang="en-US" b="1" baseline="0"/>
                        <a:t> discussion often plays a role in decision-making</a:t>
                      </a:r>
                      <a:endParaRPr lang="en-US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64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9213"/>
          </a:xfrm>
        </p:spPr>
        <p:txBody>
          <a:bodyPr/>
          <a:lstStyle/>
          <a:p>
            <a:r>
              <a:rPr lang="en-US"/>
              <a:t>Recommendation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3323"/>
            <a:ext cx="8915400" cy="4308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000" b="1"/>
              <a:t>Standardization of education using a power-point presentation or checklist of topics</a:t>
            </a:r>
            <a:endParaRPr lang="en-US"/>
          </a:p>
          <a:p>
            <a:pPr marL="457200" indent="-457200">
              <a:buAutoNum type="arabicPeriod"/>
            </a:pPr>
            <a:r>
              <a:rPr lang="en-US" sz="2000" b="1"/>
              <a:t>Incorporating peer-to-peer education </a:t>
            </a:r>
          </a:p>
          <a:p>
            <a:pPr lvl="1"/>
            <a:r>
              <a:rPr lang="en-US" sz="2000"/>
              <a:t>Involving monks and nuns who have completed treatment in the education of newly identified Latent TB cases</a:t>
            </a:r>
          </a:p>
          <a:p>
            <a:pPr lvl="1"/>
            <a:r>
              <a:rPr lang="en-US" sz="2000"/>
              <a:t>Examples:</a:t>
            </a:r>
          </a:p>
          <a:p>
            <a:pPr marL="457200" indent="-457200">
              <a:buAutoNum type="arabicPeriod"/>
            </a:pPr>
            <a:r>
              <a:rPr lang="en-US" sz="2000" b="1"/>
              <a:t>Emphasizing potential Community Benefit</a:t>
            </a:r>
          </a:p>
          <a:p>
            <a:pPr lvl="1"/>
            <a:r>
              <a:rPr lang="en-US" sz="2000"/>
              <a:t>Goal of reducing the pool of bacteria in the monastery</a:t>
            </a:r>
          </a:p>
          <a:p>
            <a:pPr lvl="1"/>
            <a:r>
              <a:rPr lang="en-US" sz="2000"/>
              <a:t>Incorporate Buddhist concepts of community altruism</a:t>
            </a:r>
          </a:p>
          <a:p>
            <a:pPr marL="457200" indent="-457200">
              <a:buAutoNum type="arabicPeriod"/>
            </a:pPr>
            <a:r>
              <a:rPr lang="en-US" sz="2000" b="1"/>
              <a:t>Clarify the difference between regimens for active and Latent TB</a:t>
            </a:r>
          </a:p>
          <a:p>
            <a:pPr marL="0" indent="0">
              <a:buNone/>
            </a:pPr>
            <a:endParaRPr lang="en-US" b="1"/>
          </a:p>
          <a:p>
            <a:endParaRPr lang="en-US" b="1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3020" y="5873115"/>
            <a:ext cx="10201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LTBI Therapy reduces the life-time risk of developing active TB by between 90% and 60% (Menzies et al 2010, WHO)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624110"/>
            <a:ext cx="10104119" cy="724630"/>
          </a:xfrm>
        </p:spPr>
        <p:txBody>
          <a:bodyPr>
            <a:normAutofit/>
          </a:bodyPr>
          <a:lstStyle/>
          <a:p>
            <a:r>
              <a:rPr lang="en-US" sz="3200"/>
              <a:t>Findings from </a:t>
            </a:r>
            <a:r>
              <a:rPr lang="en-US" sz="3200" err="1"/>
              <a:t>Delek</a:t>
            </a:r>
            <a:r>
              <a:rPr lang="en-US" sz="3200"/>
              <a:t> Staff Interviews and Surveys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04" y="1705730"/>
            <a:ext cx="557784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Risks of </a:t>
            </a:r>
            <a:r>
              <a:rPr lang="en-US" sz="1400" b="1"/>
              <a:t>TB exposure and developing active disease are common concerns</a:t>
            </a:r>
            <a:r>
              <a:rPr lang="en-US" sz="1400"/>
              <a:t> expressed by the staff.</a:t>
            </a:r>
          </a:p>
          <a:p>
            <a:r>
              <a:rPr lang="en-US" sz="1400" b="1"/>
              <a:t>Many staff members have admitted suspicion of or confirmed latent Infection. </a:t>
            </a:r>
          </a:p>
          <a:p>
            <a:pPr lvl="1"/>
            <a:r>
              <a:rPr lang="en-US" sz="1400"/>
              <a:t>None have under-went latent TB treatment</a:t>
            </a:r>
          </a:p>
          <a:p>
            <a:pPr lvl="1"/>
            <a:r>
              <a:rPr lang="en-US" sz="1400"/>
              <a:t>Reasons: </a:t>
            </a:r>
            <a:r>
              <a:rPr lang="en-US" sz="1400" b="1"/>
              <a:t>high perceived risk of reinfection</a:t>
            </a:r>
            <a:r>
              <a:rPr lang="en-US" sz="1400"/>
              <a:t>, possible infection with MDR bacteria,  low likelihood of  reactivation</a:t>
            </a:r>
          </a:p>
          <a:p>
            <a:r>
              <a:rPr lang="en-US" sz="1400"/>
              <a:t>70% stated they would take LTBI treatment while working at Delek Hospital</a:t>
            </a:r>
          </a:p>
          <a:p>
            <a:r>
              <a:rPr lang="en-US" sz="1400"/>
              <a:t>87% stated they would consider LTBI treatment after leaving Delek Hospital</a:t>
            </a:r>
          </a:p>
          <a:p>
            <a:r>
              <a:rPr lang="en-US" sz="1400" b="1"/>
              <a:t>Significant proportion of staff have utilized TB screening methods:</a:t>
            </a:r>
          </a:p>
          <a:p>
            <a:pPr lvl="1"/>
            <a:r>
              <a:rPr lang="en-US" sz="1400"/>
              <a:t>Usually only after development of TB-like symptoms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58753" y="1094442"/>
            <a:ext cx="1042415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8+ interviews/focus groups and 35 survey responses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426193" y="1743617"/>
          <a:ext cx="4328607" cy="223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19">
                  <a:extLst>
                    <a:ext uri="{9D8B030D-6E8A-4147-A177-3AD203B41FA5}">
                      <a16:colId xmlns:a16="http://schemas.microsoft.com/office/drawing/2014/main" val="1206509131"/>
                    </a:ext>
                  </a:extLst>
                </a:gridCol>
                <a:gridCol w="2454088">
                  <a:extLst>
                    <a:ext uri="{9D8B030D-6E8A-4147-A177-3AD203B41FA5}">
                      <a16:colId xmlns:a16="http://schemas.microsoft.com/office/drawing/2014/main" val="312877692"/>
                    </a:ext>
                  </a:extLst>
                </a:gridCol>
              </a:tblGrid>
              <a:tr h="551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TB Case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%  staff with contact</a:t>
                      </a:r>
                      <a:r>
                        <a:rPr lang="en-US" baseline="0" dirty="0"/>
                        <a:t> at least weekly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828210"/>
                  </a:ext>
                </a:extLst>
              </a:tr>
              <a:tr h="3150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Suspected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960361"/>
                  </a:ext>
                </a:extLst>
              </a:tr>
              <a:tr h="3150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Confirmed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31487"/>
                  </a:ext>
                </a:extLst>
              </a:tr>
              <a:tr h="3150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Sputum (+)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03392"/>
                  </a:ext>
                </a:extLst>
              </a:tr>
              <a:tr h="4978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MDR/XDR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9682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95329" y="4166508"/>
          <a:ext cx="4295883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88">
                  <a:extLst>
                    <a:ext uri="{9D8B030D-6E8A-4147-A177-3AD203B41FA5}">
                      <a16:colId xmlns:a16="http://schemas.microsoft.com/office/drawing/2014/main" val="625466007"/>
                    </a:ext>
                  </a:extLst>
                </a:gridCol>
                <a:gridCol w="1068591">
                  <a:extLst>
                    <a:ext uri="{9D8B030D-6E8A-4147-A177-3AD203B41FA5}">
                      <a16:colId xmlns:a16="http://schemas.microsoft.com/office/drawing/2014/main" val="1680823993"/>
                    </a:ext>
                  </a:extLst>
                </a:gridCol>
                <a:gridCol w="1344704">
                  <a:extLst>
                    <a:ext uri="{9D8B030D-6E8A-4147-A177-3AD203B41FA5}">
                      <a16:colId xmlns:a16="http://schemas.microsoft.com/office/drawing/2014/main" val="1744284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Screening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% of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%  in last 2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TST/Mantoux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Chest X 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8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GeneXpert</a:t>
                      </a:r>
                      <a:r>
                        <a:rPr lang="en-US" baseline="0" dirty="0"/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03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Sputum Smear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91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74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13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55" y="182371"/>
            <a:ext cx="8911687" cy="640445"/>
          </a:xfrm>
        </p:spPr>
        <p:txBody>
          <a:bodyPr/>
          <a:lstStyle/>
          <a:p>
            <a:r>
              <a:rPr lang="en-US"/>
              <a:t>Recommendation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37" y="756555"/>
            <a:ext cx="10399957" cy="55934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u="sng"/>
              <a:t>Findings:</a:t>
            </a:r>
          </a:p>
          <a:p>
            <a:pPr marL="742950" lvl="2" indent="-342900"/>
            <a:r>
              <a:rPr lang="en-US"/>
              <a:t>5 physicians and 5 TB nurses = 10 total asked via survey</a:t>
            </a:r>
          </a:p>
          <a:p>
            <a:pPr lvl="2" indent="-342900"/>
            <a:r>
              <a:rPr lang="en-US"/>
              <a:t>Should TCV students take latent TB treatment if they have latent TB:</a:t>
            </a:r>
          </a:p>
          <a:p>
            <a:pPr marL="1657350" lvl="4" indent="-342900"/>
            <a:r>
              <a:rPr lang="en-US"/>
              <a:t>4 Strongly Agreed, 6 Agreed</a:t>
            </a:r>
          </a:p>
          <a:p>
            <a:pPr lvl="2" indent="-342900"/>
            <a:r>
              <a:rPr lang="en-US"/>
              <a:t>Should Monks and Nuns take latent TB treatment if they have latent TB:</a:t>
            </a:r>
          </a:p>
          <a:p>
            <a:pPr marL="1657350" lvl="4" indent="-342900"/>
            <a:r>
              <a:rPr lang="en-US"/>
              <a:t>3 Strongly Agreed, 6 Agreed, 1 had No Opinion</a:t>
            </a:r>
          </a:p>
          <a:p>
            <a:pPr lvl="2" indent="-342900"/>
            <a:r>
              <a:rPr lang="en-US"/>
              <a:t>Would you accept LTBI therapy right now?</a:t>
            </a:r>
          </a:p>
          <a:p>
            <a:pPr lvl="3"/>
            <a:r>
              <a:rPr lang="en-US"/>
              <a:t> 4 said Yes, 6 said No</a:t>
            </a:r>
          </a:p>
          <a:p>
            <a:pPr lvl="2" indent="-342900"/>
            <a:r>
              <a:rPr lang="en-US"/>
              <a:t>After leaving Delek? </a:t>
            </a:r>
          </a:p>
          <a:p>
            <a:pPr marL="1657350" lvl="4" indent="-342900"/>
            <a:r>
              <a:rPr lang="en-US"/>
              <a:t>8 said Yes, 2 said No</a:t>
            </a:r>
          </a:p>
          <a:p>
            <a:pPr lvl="2" indent="-342900"/>
            <a:r>
              <a:rPr lang="en-US"/>
              <a:t>Is it possible for TB to be eradicated in the Tibetan Population in India?</a:t>
            </a:r>
          </a:p>
          <a:p>
            <a:pPr marL="1657350" lvl="4" indent="-342900"/>
            <a:r>
              <a:rPr lang="en-US"/>
              <a:t>3 Strongly Agreed, 6 Agreed, 1 Disagreed</a:t>
            </a:r>
          </a:p>
          <a:p>
            <a:r>
              <a:rPr lang="en-US" u="sng"/>
              <a:t>Recommendation:</a:t>
            </a:r>
          </a:p>
          <a:p>
            <a:pPr lvl="1"/>
            <a:r>
              <a:rPr lang="en-US" b="1"/>
              <a:t>Address provider views and biases</a:t>
            </a:r>
            <a:endParaRPr lang="en-US"/>
          </a:p>
          <a:p>
            <a:r>
              <a:rPr lang="en-US" u="sng"/>
              <a:t>Rationale:</a:t>
            </a:r>
          </a:p>
          <a:p>
            <a:pPr lvl="1"/>
            <a:r>
              <a:rPr lang="en-US"/>
              <a:t>Physicians exert substantial influence on patient compliance. (</a:t>
            </a:r>
            <a:r>
              <a:rPr lang="en-US" err="1"/>
              <a:t>Koulayev</a:t>
            </a:r>
            <a:r>
              <a:rPr lang="en-US"/>
              <a:t> et al. 2013)</a:t>
            </a:r>
          </a:p>
          <a:p>
            <a:pPr lvl="1"/>
            <a:r>
              <a:rPr lang="en-US"/>
              <a:t>Physician’s vaccine confidence and vaccine behavior has significant influence on vaccine acceptance of patients (Paterson et al. 2016)</a:t>
            </a:r>
          </a:p>
        </p:txBody>
      </p:sp>
    </p:spTree>
    <p:extLst>
      <p:ext uri="{BB962C8B-B14F-4D97-AF65-F5344CB8AC3E}">
        <p14:creationId xmlns:p14="http://schemas.microsoft.com/office/powerpoint/2010/main" val="73417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Little Lhasa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mag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392" y="1249132"/>
            <a:ext cx="3708399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88" y="4029667"/>
            <a:ext cx="3708399" cy="2781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387" y="1264555"/>
            <a:ext cx="4137934" cy="551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21" y="1249132"/>
            <a:ext cx="3835399" cy="2876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21" y="4116671"/>
            <a:ext cx="3532941" cy="26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25" y="267949"/>
            <a:ext cx="8911687" cy="712321"/>
          </a:xfrm>
        </p:spPr>
        <p:txBody>
          <a:bodyPr/>
          <a:lstStyle/>
          <a:p>
            <a:r>
              <a:rPr lang="en-US"/>
              <a:t>Recommendation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685" y="824230"/>
            <a:ext cx="10407165" cy="56418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u="sng"/>
              <a:t>Findings:</a:t>
            </a:r>
            <a:endParaRPr lang="en-US"/>
          </a:p>
          <a:p>
            <a:pPr lvl="1"/>
            <a:r>
              <a:rPr lang="en-US" sz="1400"/>
              <a:t>35 Staff Surveys Completed – 100% responded that they would support some kind of yearly screening</a:t>
            </a:r>
          </a:p>
          <a:p>
            <a:pPr lvl="1"/>
            <a:r>
              <a:rPr lang="en-US" sz="1400"/>
              <a:t>15 Staff interviews</a:t>
            </a:r>
          </a:p>
          <a:p>
            <a:pPr lvl="2"/>
            <a:r>
              <a:rPr lang="en-US"/>
              <a:t>Staff members are aware that they can do a medical check-up, have tests, and obtain treatment whenever they want free of charge</a:t>
            </a:r>
          </a:p>
          <a:p>
            <a:pPr lvl="2"/>
            <a:r>
              <a:rPr lang="en-US"/>
              <a:t>Due to the staff being busy, they will often avoid medical check-ups until they have symptoms</a:t>
            </a:r>
          </a:p>
          <a:p>
            <a:r>
              <a:rPr lang="en-US" sz="1600" u="sng"/>
              <a:t>Recommendations</a:t>
            </a:r>
          </a:p>
          <a:p>
            <a:pPr marL="800100" lvl="1" indent="-342900">
              <a:buAutoNum type="arabicPeriod"/>
            </a:pPr>
            <a:r>
              <a:rPr lang="en-US" b="1"/>
              <a:t>Develop a yearly screening for active TB (symptom evaluation, TST, chest x-ray) for all hospital staff</a:t>
            </a:r>
          </a:p>
          <a:p>
            <a:pPr marL="800100" lvl="1" indent="-342900">
              <a:buAutoNum type="arabicPeriod"/>
            </a:pPr>
            <a:r>
              <a:rPr lang="en-US" b="1"/>
              <a:t>Delek should come up with a primary care schedule for the staff and their families</a:t>
            </a:r>
            <a:r>
              <a:rPr lang="en-US"/>
              <a:t> (how often they should come in for check ups, what should be investigated at each check up (TB, Hep B, Pap Smear, blood pressure) vaccine schedule)</a:t>
            </a:r>
          </a:p>
          <a:p>
            <a:pPr lvl="2"/>
            <a:r>
              <a:rPr lang="en-US"/>
              <a:t>Have a way of encouraging or incentivizing adherence</a:t>
            </a:r>
          </a:p>
          <a:p>
            <a:pPr marL="800100" lvl="1" indent="-342900">
              <a:buAutoNum type="arabicPeriod"/>
            </a:pPr>
            <a:r>
              <a:rPr lang="en-US" b="1"/>
              <a:t>Medical screenings, offer vaccines (Hep B) for new-hires</a:t>
            </a:r>
          </a:p>
          <a:p>
            <a:r>
              <a:rPr lang="en-US" u="sng"/>
              <a:t>Rationale:</a:t>
            </a:r>
            <a:endParaRPr lang="en-US"/>
          </a:p>
          <a:p>
            <a:pPr lvl="1"/>
            <a:r>
              <a:rPr lang="en-US"/>
              <a:t>Delek staff should avoid transmission of TB to patients</a:t>
            </a:r>
          </a:p>
          <a:p>
            <a:pPr lvl="1"/>
            <a:r>
              <a:rPr lang="en-US"/>
              <a:t>Delek provides health care for all employees so it is financially beneficial to keep them healthy</a:t>
            </a:r>
          </a:p>
          <a:p>
            <a:r>
              <a:rPr lang="en-US" sz="1600" u="sng"/>
              <a:t>Points of concern</a:t>
            </a:r>
            <a:r>
              <a:rPr lang="en-US" sz="1600"/>
              <a:t>: Privacy, Cost Effectiveness,</a:t>
            </a:r>
          </a:p>
        </p:txBody>
      </p:sp>
    </p:spTree>
    <p:extLst>
      <p:ext uri="{BB962C8B-B14F-4D97-AF65-F5344CB8AC3E}">
        <p14:creationId xmlns:p14="http://schemas.microsoft.com/office/powerpoint/2010/main" val="856703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322" y="264677"/>
            <a:ext cx="9817459" cy="1640323"/>
          </a:xfrm>
        </p:spPr>
        <p:txBody>
          <a:bodyPr>
            <a:normAutofit/>
          </a:bodyPr>
          <a:lstStyle/>
          <a:p>
            <a:r>
              <a:rPr lang="en-US" sz="3200"/>
              <a:t>Infection Control Concerns Expressed during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179" y="1299409"/>
            <a:ext cx="10781884" cy="5777637"/>
          </a:xfrm>
        </p:spPr>
        <p:txBody>
          <a:bodyPr>
            <a:noAutofit/>
          </a:bodyPr>
          <a:lstStyle/>
          <a:p>
            <a:pPr lvl="1"/>
            <a:r>
              <a:rPr lang="en-US" sz="1500"/>
              <a:t>Infectious patients are coughing all the way to the lab. Should have their blood drawn by the nurses and the sample sent to the lab</a:t>
            </a:r>
          </a:p>
          <a:p>
            <a:pPr lvl="1"/>
            <a:r>
              <a:rPr lang="en-US" sz="1500"/>
              <a:t>Patients should be asked if they have a cough on registration in OPD and be offered a free mask and separate sitting area</a:t>
            </a:r>
          </a:p>
          <a:p>
            <a:pPr lvl="1"/>
            <a:r>
              <a:rPr lang="en-US" sz="1500"/>
              <a:t>Infection control measures are not adequately followed by staff in OPD (not wearing masks, patient not facing out window)</a:t>
            </a:r>
          </a:p>
          <a:p>
            <a:pPr lvl="1"/>
            <a:r>
              <a:rPr lang="en-US" sz="1500"/>
              <a:t>There should be periodic infection control education sessions for the staff (including administration, cleaning staff, and others)</a:t>
            </a:r>
          </a:p>
          <a:p>
            <a:pPr lvl="1"/>
            <a:r>
              <a:rPr lang="en-US" sz="1500"/>
              <a:t>There is no separate room for gastric aspiration or nebulization for TB patients</a:t>
            </a:r>
          </a:p>
          <a:p>
            <a:pPr lvl="1"/>
            <a:r>
              <a:rPr lang="en-US" sz="1500"/>
              <a:t>N-95 masks are worn for longer than standard recommended time</a:t>
            </a:r>
          </a:p>
          <a:p>
            <a:pPr lvl="1"/>
            <a:r>
              <a:rPr lang="en-US" sz="1500"/>
              <a:t>Should transfer patients to TB ward sooner</a:t>
            </a:r>
          </a:p>
          <a:p>
            <a:pPr lvl="1"/>
            <a:r>
              <a:rPr lang="en-US" sz="1500"/>
              <a:t>Should be more strict about isolation room doors being closed</a:t>
            </a:r>
          </a:p>
          <a:p>
            <a:pPr lvl="1"/>
            <a:r>
              <a:rPr lang="en-US" sz="1500"/>
              <a:t>There should be check-ups to ensure staff is adhering to infection control protocol</a:t>
            </a:r>
          </a:p>
          <a:p>
            <a:pPr lvl="1"/>
            <a:r>
              <a:rPr lang="en-US" sz="1500"/>
              <a:t>There should be better triage protocol in the OPD</a:t>
            </a:r>
          </a:p>
          <a:p>
            <a:pPr lvl="1"/>
            <a:r>
              <a:rPr lang="en-US" sz="1500"/>
              <a:t>No ventilation in toilet or in X-ray room in OPD</a:t>
            </a:r>
          </a:p>
          <a:p>
            <a:pPr lvl="1"/>
            <a:r>
              <a:rPr lang="en-US" sz="1500"/>
              <a:t>There should be more emphasis on patient education relating to infection control</a:t>
            </a:r>
          </a:p>
          <a:p>
            <a:pPr lvl="1"/>
            <a:r>
              <a:rPr lang="en-US" sz="1500"/>
              <a:t>Nurses are not always observing patients take DOT medications in TB ward.</a:t>
            </a:r>
          </a:p>
        </p:txBody>
      </p:sp>
    </p:spTree>
    <p:extLst>
      <p:ext uri="{BB962C8B-B14F-4D97-AF65-F5344CB8AC3E}">
        <p14:creationId xmlns:p14="http://schemas.microsoft.com/office/powerpoint/2010/main" val="650061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1" y="624110"/>
            <a:ext cx="9698672" cy="633190"/>
          </a:xfrm>
        </p:spPr>
        <p:txBody>
          <a:bodyPr>
            <a:normAutofit/>
          </a:bodyPr>
          <a:lstStyle/>
          <a:p>
            <a:r>
              <a:rPr lang="en-US" sz="3200"/>
              <a:t>Recommendation 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844" y="1181274"/>
            <a:ext cx="6147753" cy="50047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u="sng"/>
              <a:t>Recommendation:</a:t>
            </a:r>
          </a:p>
          <a:p>
            <a:pPr lvl="1"/>
            <a:r>
              <a:rPr lang="en-US" sz="1800" b="1"/>
              <a:t>Establish a committee that meets regularly to discuss how to strengthen infection control procedures at Delek Hospital</a:t>
            </a:r>
            <a:endParaRPr lang="en-US" sz="1800"/>
          </a:p>
          <a:p>
            <a:pPr lvl="3"/>
            <a:r>
              <a:rPr lang="en-US" sz="1600"/>
              <a:t>Should include individuals from different departments (TB nurses, Doctors, Admin, Lab</a:t>
            </a:r>
            <a:endParaRPr lang="en-US" sz="2000"/>
          </a:p>
          <a:p>
            <a:pPr lvl="3"/>
            <a:r>
              <a:rPr lang="en-US" sz="1800"/>
              <a:t>Should involve Administrator Dawa and Dr. </a:t>
            </a:r>
            <a:r>
              <a:rPr lang="en-US" sz="1800" err="1"/>
              <a:t>Tsetan</a:t>
            </a:r>
            <a:endParaRPr lang="en-US" sz="1800"/>
          </a:p>
          <a:p>
            <a:pPr lvl="3"/>
            <a:r>
              <a:rPr lang="en-US" sz="1800"/>
              <a:t>Should serve as a safe place for Staff to report concerns</a:t>
            </a:r>
          </a:p>
          <a:p>
            <a:pPr indent="-342900"/>
            <a:r>
              <a:rPr lang="en-US" sz="2000" u="sng"/>
              <a:t>Rationale</a:t>
            </a:r>
          </a:p>
          <a:p>
            <a:pPr lvl="1"/>
            <a:r>
              <a:rPr lang="en-US" sz="2000"/>
              <a:t>An opportunity to raise concerns and brainstorm cost-effective solutions to key infection control issues</a:t>
            </a:r>
          </a:p>
          <a:p>
            <a:pPr marL="457200" lvl="1" indent="0">
              <a:buNone/>
            </a:pPr>
            <a:endParaRPr lang="en-US" sz="2000"/>
          </a:p>
          <a:p>
            <a:r>
              <a:rPr lang="en-US" sz="2000" u="sng"/>
              <a:t>Goal:</a:t>
            </a:r>
            <a:r>
              <a:rPr lang="en-US" sz="2000"/>
              <a:t> to protect patients and staff from unnecessary exposure to infectious disease</a:t>
            </a:r>
          </a:p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90654" y="1423027"/>
          <a:ext cx="40487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760">
                  <a:extLst>
                    <a:ext uri="{9D8B030D-6E8A-4147-A177-3AD203B41FA5}">
                      <a16:colId xmlns:a16="http://schemas.microsoft.com/office/drawing/2014/main" val="3360128828"/>
                    </a:ext>
                  </a:extLst>
                </a:gridCol>
              </a:tblGrid>
              <a:tr h="364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Target </a:t>
                      </a:r>
                      <a:r>
                        <a:rPr lang="en-US" baseline="0"/>
                        <a:t>Areas in Infection Control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3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Ensuring proper isolation in hospital in-patient</a:t>
                      </a:r>
                    </a:p>
                    <a:p>
                      <a:pPr lvl="1"/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Avoiding</a:t>
                      </a:r>
                      <a:r>
                        <a:rPr lang="en-US" baseline="0"/>
                        <a:t> t</a:t>
                      </a:r>
                      <a:r>
                        <a:rPr lang="en-US"/>
                        <a:t>ransmission in shared spaces (Lab/X ray room/waiting room/ bathrooms)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Early identification</a:t>
                      </a:r>
                      <a:r>
                        <a:rPr lang="en-US" baseline="0"/>
                        <a:t> of suspected TB cases in OPD patient flow</a:t>
                      </a: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Staff</a:t>
                      </a:r>
                      <a:r>
                        <a:rPr lang="en-US" baseline="0"/>
                        <a:t> education (new and recurrent)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baseline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Patient education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5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0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the TB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77" y="1722120"/>
            <a:ext cx="7936012" cy="37776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Goals:</a:t>
            </a:r>
          </a:p>
          <a:p>
            <a:pPr lvl="1" indent="-342900"/>
            <a:r>
              <a:rPr lang="en-US"/>
              <a:t>To update manual with current guidelines</a:t>
            </a:r>
          </a:p>
          <a:p>
            <a:pPr lvl="1" indent="-342900"/>
            <a:r>
              <a:rPr lang="en-US"/>
              <a:t>To document Delek's unique approach to TB care and share with other Tibetan TB centers</a:t>
            </a:r>
          </a:p>
          <a:p>
            <a:endParaRPr lang="en-US"/>
          </a:p>
          <a:p>
            <a:r>
              <a:rPr lang="en-US"/>
              <a:t>Sections Completed</a:t>
            </a:r>
          </a:p>
          <a:p>
            <a:pPr lvl="1"/>
            <a:r>
              <a:rPr lang="en-US"/>
              <a:t>Section 1: History of Delek TB </a:t>
            </a:r>
            <a:r>
              <a:rPr lang="en-US" err="1"/>
              <a:t>Programme</a:t>
            </a:r>
            <a:r>
              <a:rPr lang="en-US"/>
              <a:t> and Epidemiology of TB (Data from 2015-2017)</a:t>
            </a:r>
          </a:p>
          <a:p>
            <a:pPr lvl="1"/>
            <a:r>
              <a:rPr lang="en-US"/>
              <a:t>Section 2: Diagnostics of TB</a:t>
            </a:r>
          </a:p>
          <a:p>
            <a:pPr lvl="1"/>
            <a:r>
              <a:rPr lang="en-US"/>
              <a:t>Section 3: Clinical Management of Drug Susceptible TB</a:t>
            </a:r>
          </a:p>
          <a:p>
            <a:pPr marL="457200" lvl="1" indent="0">
              <a:buNone/>
            </a:pPr>
            <a:endParaRPr lang="en-US"/>
          </a:p>
          <a:p>
            <a:pPr marL="57150" indent="0">
              <a:buNone/>
            </a:pPr>
            <a:r>
              <a:rPr lang="en-US"/>
              <a:t>Impressions:</a:t>
            </a:r>
          </a:p>
          <a:p>
            <a:pPr lvl="1"/>
            <a:r>
              <a:rPr lang="en-US"/>
              <a:t>Unique diagnostic algorithm followed at Delek (captured) compared to other WHO and RNTCP guidelines</a:t>
            </a:r>
          </a:p>
          <a:p>
            <a:pPr lvl="1"/>
            <a:r>
              <a:rPr lang="en-US"/>
              <a:t>Discrepancies in initial patient education </a:t>
            </a:r>
          </a:p>
          <a:p>
            <a:pPr lvl="1"/>
            <a:r>
              <a:rPr lang="en-US"/>
              <a:t>Need to standardize treatment monitoring </a:t>
            </a:r>
          </a:p>
        </p:txBody>
      </p:sp>
    </p:spTree>
    <p:extLst>
      <p:ext uri="{BB962C8B-B14F-4D97-AF65-F5344CB8AC3E}">
        <p14:creationId xmlns:p14="http://schemas.microsoft.com/office/powerpoint/2010/main" val="45474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C69F989-ADD6-45A0-9BB6-E75ED096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505" y="206188"/>
            <a:ext cx="5123172" cy="66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TB Patient Education Checklist and Treatment 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290" y="1838178"/>
            <a:ext cx="8122370" cy="483928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3" y="1838179"/>
            <a:ext cx="3608957" cy="4839286"/>
          </a:xfrm>
        </p:spPr>
      </p:pic>
    </p:spTree>
    <p:extLst>
      <p:ext uri="{BB962C8B-B14F-4D97-AF65-F5344CB8AC3E}">
        <p14:creationId xmlns:p14="http://schemas.microsoft.com/office/powerpoint/2010/main" val="69102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8346"/>
          </a:xfrm>
        </p:spPr>
        <p:txBody>
          <a:bodyPr>
            <a:normAutofit/>
          </a:bodyPr>
          <a:lstStyle/>
          <a:p>
            <a:r>
              <a:rPr lang="en-US" sz="2800"/>
              <a:t>Monitoring Schedule for DS-TB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230" y="1191725"/>
            <a:ext cx="6411830" cy="54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104" y="298491"/>
            <a:ext cx="8911687" cy="651237"/>
          </a:xfrm>
        </p:spPr>
        <p:txBody>
          <a:bodyPr>
            <a:normAutofit/>
          </a:bodyPr>
          <a:lstStyle/>
          <a:p>
            <a:r>
              <a:rPr lang="en-US" sz="3200"/>
              <a:t>Monitoring Schedule for MDR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5874" y="2257663"/>
            <a:ext cx="2743200" cy="1251285"/>
          </a:xfrm>
        </p:spPr>
        <p:txBody>
          <a:bodyPr/>
          <a:lstStyle/>
          <a:p>
            <a:pPr marL="0" indent="0">
              <a:buNone/>
            </a:pPr>
            <a:r>
              <a:rPr lang="en-US" i="1"/>
              <a:t>Note: this chart is still in progress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2" y="1155032"/>
            <a:ext cx="6678330" cy="55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5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747" y="3383665"/>
            <a:ext cx="2996565" cy="2996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n-US"/>
              <a:t>TB Patient Vision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1424940"/>
            <a:ext cx="8915400" cy="21869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u="sng"/>
              <a:t>Recommendation</a:t>
            </a:r>
          </a:p>
          <a:p>
            <a:pPr lvl="1"/>
            <a:r>
              <a:rPr lang="en-US" b="1"/>
              <a:t>Recommended screening monthly for TB patients while on medications that can cause optic neuritis (ethambutol and linezolid)</a:t>
            </a:r>
          </a:p>
          <a:p>
            <a:r>
              <a:rPr lang="en-US" u="sng"/>
              <a:t>Components of Testing</a:t>
            </a:r>
          </a:p>
          <a:p>
            <a:pPr lvl="1"/>
            <a:r>
              <a:rPr lang="en-US"/>
              <a:t>Symptoms check – changes in vision </a:t>
            </a:r>
          </a:p>
          <a:p>
            <a:pPr lvl="1"/>
            <a:r>
              <a:rPr lang="en-US"/>
              <a:t>Visual Acuity – Snellen Test </a:t>
            </a:r>
          </a:p>
          <a:p>
            <a:pPr lvl="1"/>
            <a:r>
              <a:rPr lang="en-US"/>
              <a:t>Red-Green Color Discrimination – Ishihara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652" y="3611880"/>
            <a:ext cx="1807845" cy="254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4652" y="6152017"/>
            <a:ext cx="604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Snellen Test                         </a:t>
            </a:r>
            <a:r>
              <a:rPr lang="en-US"/>
              <a:t>Ishihara Test</a:t>
            </a:r>
            <a:r>
              <a:rPr lang="en-US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170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6065"/>
          </a:xfrm>
        </p:spPr>
        <p:txBody>
          <a:bodyPr>
            <a:noAutofit/>
          </a:bodyPr>
          <a:lstStyle/>
          <a:p>
            <a:r>
              <a:rPr lang="en-US" sz="4800"/>
              <a:t>Future Research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3075"/>
            <a:ext cx="8915400" cy="377762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Hepatitis B Epidemiological Investigation</a:t>
            </a:r>
          </a:p>
          <a:p>
            <a:r>
              <a:rPr lang="en-US" sz="2800" dirty="0"/>
              <a:t>Anemia in the Nunneries</a:t>
            </a:r>
          </a:p>
          <a:p>
            <a:r>
              <a:rPr lang="en-US" sz="2800" dirty="0"/>
              <a:t>Diabetes</a:t>
            </a:r>
          </a:p>
          <a:p>
            <a:r>
              <a:rPr lang="en-US" sz="2800" dirty="0"/>
              <a:t>Investigation of the Tibetan Diet</a:t>
            </a:r>
          </a:p>
          <a:p>
            <a:r>
              <a:rPr lang="en-US" sz="2800" dirty="0"/>
              <a:t>Quality Improvement Projects</a:t>
            </a:r>
          </a:p>
          <a:p>
            <a:r>
              <a:rPr lang="en-US" sz="2800" dirty="0"/>
              <a:t>Case Studies (</a:t>
            </a:r>
            <a:r>
              <a:rPr lang="en-US" sz="2800" dirty="0" err="1"/>
              <a:t>Bedaquiline</a:t>
            </a:r>
            <a:r>
              <a:rPr lang="en-US" sz="2800" dirty="0"/>
              <a:t>)</a:t>
            </a:r>
          </a:p>
          <a:p>
            <a:r>
              <a:rPr lang="en-US" sz="2800" dirty="0"/>
              <a:t>Develop a Primary Care Schedule for Employees and Families</a:t>
            </a:r>
          </a:p>
        </p:txBody>
      </p:sp>
    </p:spTree>
    <p:extLst>
      <p:ext uri="{BB962C8B-B14F-4D97-AF65-F5344CB8AC3E}">
        <p14:creationId xmlns:p14="http://schemas.microsoft.com/office/powerpoint/2010/main" val="3792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Little Lhasa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303" y="3143840"/>
            <a:ext cx="4901332" cy="367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841" y="1176760"/>
            <a:ext cx="4656843" cy="349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326" y="232178"/>
            <a:ext cx="3147759" cy="419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42" y="3837081"/>
            <a:ext cx="3881515" cy="2911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5" y="1176760"/>
            <a:ext cx="3683173" cy="2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79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770" y="230087"/>
            <a:ext cx="8911687" cy="1280890"/>
          </a:xfrm>
        </p:spPr>
        <p:txBody>
          <a:bodyPr/>
          <a:lstStyle/>
          <a:p>
            <a:r>
              <a:rPr lang="en-US"/>
              <a:t>Thank You!!!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8" y="1244275"/>
            <a:ext cx="2816627" cy="21152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37" y="342812"/>
            <a:ext cx="3332485" cy="2499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8" y="4046169"/>
            <a:ext cx="3198700" cy="2399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21" y="3123474"/>
            <a:ext cx="2052919" cy="3643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64" y="3872079"/>
            <a:ext cx="1985101" cy="264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2" y="4067574"/>
            <a:ext cx="3170160" cy="2377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596" y="1350229"/>
            <a:ext cx="3212166" cy="24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624110"/>
            <a:ext cx="9626379" cy="701770"/>
          </a:xfrm>
        </p:spPr>
        <p:txBody>
          <a:bodyPr/>
          <a:lstStyle/>
          <a:p>
            <a:r>
              <a:rPr lang="en-US" dirty="0"/>
              <a:t>Major Focuses: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009" y="1607820"/>
            <a:ext cx="8915400" cy="377762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Assessing impact of Zero TB Screening in the schools through School Nurses and Student Interviews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To identify factors considered by monks and nuns in the decision to take/refuse latent TB treatment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To assess staff perceptions and practices in regards to TB screening and Infection Control at </a:t>
            </a:r>
            <a:r>
              <a:rPr lang="en-US" sz="2400" dirty="0" err="1"/>
              <a:t>Delek</a:t>
            </a:r>
            <a:r>
              <a:rPr lang="en-US" sz="2400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4199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27593"/>
            <a:ext cx="7789228" cy="44175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Student Interviews</a:t>
            </a:r>
          </a:p>
          <a:p>
            <a:pPr lvl="1"/>
            <a:r>
              <a:rPr lang="en-US"/>
              <a:t>8+ interviews (40+ students)</a:t>
            </a:r>
          </a:p>
          <a:p>
            <a:r>
              <a:rPr lang="en-US"/>
              <a:t>School Nurse Interviews</a:t>
            </a:r>
          </a:p>
          <a:p>
            <a:pPr lvl="1"/>
            <a:r>
              <a:rPr lang="en-US"/>
              <a:t>6 interviews (7 School Nurses)</a:t>
            </a:r>
          </a:p>
          <a:p>
            <a:r>
              <a:rPr lang="en-US"/>
              <a:t>Monk and Nun Interviews</a:t>
            </a:r>
          </a:p>
          <a:p>
            <a:pPr lvl="1"/>
            <a:r>
              <a:rPr lang="en-US"/>
              <a:t>6 focus groups (18 monks)</a:t>
            </a:r>
          </a:p>
          <a:p>
            <a:r>
              <a:rPr lang="en-US"/>
              <a:t>Monk and Nun Surveys</a:t>
            </a:r>
          </a:p>
          <a:p>
            <a:pPr lvl="1"/>
            <a:r>
              <a:rPr lang="en-US"/>
              <a:t>Distributed to 2 nunneries and 3 monasteries</a:t>
            </a:r>
          </a:p>
          <a:p>
            <a:pPr lvl="1"/>
            <a:r>
              <a:rPr lang="en-US"/>
              <a:t>161completed</a:t>
            </a:r>
          </a:p>
          <a:p>
            <a:r>
              <a:rPr lang="en-US"/>
              <a:t>Delek Staff Interviews</a:t>
            </a:r>
          </a:p>
          <a:p>
            <a:pPr lvl="1"/>
            <a:r>
              <a:rPr lang="en-US"/>
              <a:t>8 Interviews in each department  (15+ staff members)</a:t>
            </a:r>
          </a:p>
          <a:p>
            <a:r>
              <a:rPr lang="en-US"/>
              <a:t>Delek Staff Surveys</a:t>
            </a:r>
          </a:p>
          <a:p>
            <a:pPr lvl="1"/>
            <a:r>
              <a:rPr lang="en-US"/>
              <a:t>34 completed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Tibetan Children Villages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9" y="1264555"/>
            <a:ext cx="5562600" cy="417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342" y="-270328"/>
            <a:ext cx="3150394" cy="560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088" y="4387708"/>
            <a:ext cx="3406392" cy="255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869" y="3427467"/>
            <a:ext cx="44704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8094" y="1262804"/>
            <a:ext cx="3379248" cy="25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750"/>
          </a:xfrm>
        </p:spPr>
        <p:txBody>
          <a:bodyPr>
            <a:noAutofit/>
          </a:bodyPr>
          <a:lstStyle/>
          <a:p>
            <a:r>
              <a:rPr lang="en-US" dirty="0"/>
              <a:t>Findings from School Nurse and Student Interviews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93103"/>
              </p:ext>
            </p:extLst>
          </p:nvPr>
        </p:nvGraphicFramePr>
        <p:xfrm>
          <a:off x="2592925" y="2075985"/>
          <a:ext cx="700590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254">
                  <a:extLst>
                    <a:ext uri="{9D8B030D-6E8A-4147-A177-3AD203B41FA5}">
                      <a16:colId xmlns:a16="http://schemas.microsoft.com/office/drawing/2014/main" val="4154949258"/>
                    </a:ext>
                  </a:extLst>
                </a:gridCol>
                <a:gridCol w="5369654">
                  <a:extLst>
                    <a:ext uri="{9D8B030D-6E8A-4147-A177-3AD203B41FA5}">
                      <a16:colId xmlns:a16="http://schemas.microsoft.com/office/drawing/2014/main" val="712548079"/>
                    </a:ext>
                  </a:extLst>
                </a:gridCol>
              </a:tblGrid>
              <a:tr h="316734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9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Impact</a:t>
                      </a:r>
                      <a:r>
                        <a:rPr lang="en-US" baseline="0" dirty="0"/>
                        <a:t> of Zero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Noticed a reduction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in the TB cases since screening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has started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Increased awareness</a:t>
                      </a:r>
                      <a:r>
                        <a:rPr lang="en-US" baseline="0" dirty="0"/>
                        <a:t> and education among students and their families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Feelings of shared ownership of the program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9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Educating</a:t>
                      </a:r>
                      <a:r>
                        <a:rPr lang="en-US" baseline="0" dirty="0"/>
                        <a:t> parents and addressing their concerns</a:t>
                      </a: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Patient management (isolation,</a:t>
                      </a:r>
                      <a:r>
                        <a:rPr lang="en-US" baseline="0" dirty="0"/>
                        <a:t> side effects, psychological well-being)</a:t>
                      </a: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Misconception that LTBI treatment provides life-long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3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7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3635"/>
          </a:xfrm>
        </p:spPr>
        <p:txBody>
          <a:bodyPr/>
          <a:lstStyle/>
          <a:p>
            <a:r>
              <a:rPr lang="en-US"/>
              <a:t>Findings from Student Interviews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92925" y="1858780"/>
          <a:ext cx="8128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455">
                  <a:extLst>
                    <a:ext uri="{9D8B030D-6E8A-4147-A177-3AD203B41FA5}">
                      <a16:colId xmlns:a16="http://schemas.microsoft.com/office/drawing/2014/main" val="111541139"/>
                    </a:ext>
                  </a:extLst>
                </a:gridCol>
                <a:gridCol w="5726545">
                  <a:extLst>
                    <a:ext uri="{9D8B030D-6E8A-4147-A177-3AD203B41FA5}">
                      <a16:colId xmlns:a16="http://schemas.microsoft.com/office/drawing/2014/main" val="40905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Topics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High levels of knowledge and awareness of TB symptoms, transmission, and treatment among the older students.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55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No feelings of stigma for LTBI patients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Low levels of stigma/isolation towards Active TB patients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Students tolerating medicine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Side effects: red urine, nausea, sleepiness, pimples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60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4758"/>
          </a:xfrm>
        </p:spPr>
        <p:txBody>
          <a:bodyPr>
            <a:normAutofit/>
          </a:bodyPr>
          <a:lstStyle/>
          <a:p>
            <a:r>
              <a:rPr lang="en-US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924" y="1360449"/>
            <a:ext cx="9498577" cy="54975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 u="sng"/>
              <a:t>Currently</a:t>
            </a:r>
          </a:p>
          <a:p>
            <a:pPr lvl="1"/>
            <a:r>
              <a:rPr lang="en-US" sz="1900"/>
              <a:t>School Nurses are educated on TB by the Doctor and TB Nurses </a:t>
            </a:r>
          </a:p>
          <a:p>
            <a:pPr lvl="1"/>
            <a:r>
              <a:rPr lang="en-US" sz="1900"/>
              <a:t>School Nurses disseminate this information to home mothers and to parents of latently infected children</a:t>
            </a:r>
          </a:p>
          <a:p>
            <a:r>
              <a:rPr lang="en-US" sz="1900" u="sng"/>
              <a:t>Recommendation #1</a:t>
            </a:r>
            <a:r>
              <a:rPr lang="en-US" sz="1900"/>
              <a:t> </a:t>
            </a:r>
          </a:p>
          <a:p>
            <a:pPr lvl="1"/>
            <a:r>
              <a:rPr lang="en-US" sz="1900" b="1"/>
              <a:t>Create education material for the School Nurses to assist in this process</a:t>
            </a:r>
          </a:p>
          <a:p>
            <a:pPr lvl="1"/>
            <a:r>
              <a:rPr lang="en-US" sz="1900" b="1"/>
              <a:t>A document for the home mothers</a:t>
            </a:r>
          </a:p>
          <a:p>
            <a:pPr lvl="2"/>
            <a:r>
              <a:rPr lang="en-US" sz="1700"/>
              <a:t>Would ensure the treatment providers are getting the right information</a:t>
            </a:r>
            <a:endParaRPr lang="en-US"/>
          </a:p>
          <a:p>
            <a:pPr lvl="1"/>
            <a:r>
              <a:rPr lang="en-US" sz="1900" b="1"/>
              <a:t>A document geared for parents</a:t>
            </a:r>
          </a:p>
          <a:p>
            <a:pPr lvl="2"/>
            <a:r>
              <a:rPr lang="en-US" sz="1700"/>
              <a:t>Would help concerned parents get the correct, program specific information</a:t>
            </a:r>
            <a:endParaRPr lang="en-US"/>
          </a:p>
          <a:p>
            <a:r>
              <a:rPr lang="en-US" sz="1900" u="sng"/>
              <a:t>Recommendation #2</a:t>
            </a:r>
          </a:p>
          <a:p>
            <a:pPr lvl="1"/>
            <a:r>
              <a:rPr lang="en-US" sz="1900" b="1"/>
              <a:t>Consider contacting patients who have previously rejected treatment to update them on the regimen changes and the success of the program</a:t>
            </a:r>
            <a:r>
              <a:rPr lang="en-US" sz="1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3272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1857</Words>
  <Application>Microsoft Macintosh PowerPoint</Application>
  <PresentationFormat>Widescreen</PresentationFormat>
  <Paragraphs>389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Apple Color Emoji</vt:lpstr>
      <vt:lpstr>Arial</vt:lpstr>
      <vt:lpstr>Calibri</vt:lpstr>
      <vt:lpstr>Century Gothic</vt:lpstr>
      <vt:lpstr>Wingdings 3</vt:lpstr>
      <vt:lpstr>Wisp</vt:lpstr>
      <vt:lpstr>Zero TB Program – Quality Improvement Investigations</vt:lpstr>
      <vt:lpstr>Life in Little Lhasa</vt:lpstr>
      <vt:lpstr>Life in Little Lhasa</vt:lpstr>
      <vt:lpstr>Major Focuses:</vt:lpstr>
      <vt:lpstr>Sources of Data </vt:lpstr>
      <vt:lpstr>Tibetan Children Villages</vt:lpstr>
      <vt:lpstr>Findings from School Nurse and Student Interviews</vt:lpstr>
      <vt:lpstr>Findings from Student Interviews</vt:lpstr>
      <vt:lpstr>Recommendations</vt:lpstr>
      <vt:lpstr>Recommendation #3</vt:lpstr>
      <vt:lpstr>Monasteries and Nunneries</vt:lpstr>
      <vt:lpstr>Findings from Survey of Latently Infected in Monasteries and Nunneries  (161 respondents)</vt:lpstr>
      <vt:lpstr>Knowledge Section</vt:lpstr>
      <vt:lpstr>PowerPoint Presentation</vt:lpstr>
      <vt:lpstr>Survey Findings cont. </vt:lpstr>
      <vt:lpstr>Findings from Monk and Nun Interview (6 focus groups, 3 participants each)</vt:lpstr>
      <vt:lpstr>Recommendation #4</vt:lpstr>
      <vt:lpstr>Findings from Delek Staff Interviews and Surveys </vt:lpstr>
      <vt:lpstr>Recommendation #5</vt:lpstr>
      <vt:lpstr>Recommendation #6</vt:lpstr>
      <vt:lpstr>Infection Control Concerns Expressed during Interviews</vt:lpstr>
      <vt:lpstr>Recommendation #7</vt:lpstr>
      <vt:lpstr>Updating the TB Manual</vt:lpstr>
      <vt:lpstr>PowerPoint Presentation</vt:lpstr>
      <vt:lpstr>New TB Patient Education Checklist and Treatment Checklist</vt:lpstr>
      <vt:lpstr>Monitoring Schedule for DS-TB</vt:lpstr>
      <vt:lpstr>Monitoring Schedule for MDR TB</vt:lpstr>
      <vt:lpstr>TB Patient Vision Testing </vt:lpstr>
      <vt:lpstr>Future Research Projects</vt:lpstr>
      <vt:lpstr>Thank You!!!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TB – Quality Improvement Investigation</dc:title>
  <dc:creator>Noah Borchardt</dc:creator>
  <cp:lastModifiedBy>LEXI FRERKS</cp:lastModifiedBy>
  <cp:revision>67</cp:revision>
  <cp:lastPrinted>2018-09-05T18:51:16Z</cp:lastPrinted>
  <dcterms:created xsi:type="dcterms:W3CDTF">1601-01-01T00:00:00Z</dcterms:created>
  <dcterms:modified xsi:type="dcterms:W3CDTF">2018-09-05T18:54:13Z</dcterms:modified>
</cp:coreProperties>
</file>